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media/image13.bin" ContentType="image/x-emf"/>
  <Override PartName="/ppt/tags/tag1.xml" ContentType="application/vnd.openxmlformats-officedocument.presentationml.tags+xml"/>
  <Override PartName="/ppt/embeddings/oleObject1.bin" ContentType="application/vnd.openxmlformats-officedocument.oleObject"/>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media/image14.bin" ContentType="image/jpeg"/>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ags/tag9.xml" ContentType="application/vnd.openxmlformats-officedocument.presentationml.tags+xml"/>
  <Override PartName="/ppt/embeddings/oleObject9.bin" ContentType="application/vnd.openxmlformats-officedocument.oleObject"/>
  <Override PartName="/ppt/tags/tag10.xml" ContentType="application/vnd.openxmlformats-officedocument.presentationml.tags+xml"/>
  <Override PartName="/ppt/embeddings/oleObject10.bin" ContentType="application/vnd.openxmlformats-officedocument.oleObject"/>
  <Override PartName="/ppt/tags/tag11.xml" ContentType="application/vnd.openxmlformats-officedocument.presentationml.tags+xml"/>
  <Override PartName="/ppt/embeddings/oleObject11.bin" ContentType="application/vnd.openxmlformats-officedocument.oleObject"/>
  <Override PartName="/ppt/tags/tag12.xml" ContentType="application/vnd.openxmlformats-officedocument.presentationml.tags+xml"/>
  <Override PartName="/ppt/embeddings/oleObject12.bin" ContentType="application/vnd.openxmlformats-officedocument.oleObject"/>
  <Override PartName="/ppt/tags/tag13.xml" ContentType="application/vnd.openxmlformats-officedocument.presentationml.tags+xml"/>
  <Override PartName="/ppt/embeddings/oleObject13.bin" ContentType="application/vnd.openxmlformats-officedocument.oleObject"/>
  <Override PartName="/ppt/tags/tag14.xml" ContentType="application/vnd.openxmlformats-officedocument.presentationml.tags+xml"/>
  <Override PartName="/ppt/embeddings/oleObject14.bin" ContentType="application/vnd.openxmlformats-officedocument.oleObject"/>
  <Override PartName="/ppt/tags/tag15.xml" ContentType="application/vnd.openxmlformats-officedocument.presentationml.tags+xml"/>
  <Override PartName="/ppt/embeddings/oleObject15.bin" ContentType="application/vnd.openxmlformats-officedocument.oleObject"/>
  <Override PartName="/ppt/tags/tag16.xml" ContentType="application/vnd.openxmlformats-officedocument.presentationml.tags+xml"/>
  <Override PartName="/ppt/embeddings/oleObject16.bin" ContentType="application/vnd.openxmlformats-officedocument.oleObject"/>
  <Override PartName="/ppt/tags/tag17.xml" ContentType="application/vnd.openxmlformats-officedocument.presentationml.tags+xml"/>
  <Override PartName="/ppt/embeddings/oleObject17.bin" ContentType="application/vnd.openxmlformats-officedocument.oleObject"/>
  <Override PartName="/ppt/tags/tag18.xml" ContentType="application/vnd.openxmlformats-officedocument.presentationml.tags+xml"/>
  <Override PartName="/ppt/embeddings/oleObject18.bin" ContentType="application/vnd.openxmlformats-officedocument.oleObject"/>
  <Override PartName="/ppt/tags/tag19.xml" ContentType="application/vnd.openxmlformats-officedocument.presentationml.tags+xml"/>
  <Override PartName="/ppt/embeddings/oleObject19.bin" ContentType="application/vnd.openxmlformats-officedocument.oleObject"/>
  <Override PartName="/ppt/tags/tag20.xml" ContentType="application/vnd.openxmlformats-officedocument.presentationml.tags+xml"/>
  <Override PartName="/ppt/embeddings/oleObject20.bin" ContentType="application/vnd.openxmlformats-officedocument.oleObject"/>
  <Override PartName="/ppt/tags/tag21.xml" ContentType="application/vnd.openxmlformats-officedocument.presentationml.tags+xml"/>
  <Override PartName="/ppt/embeddings/oleObject21.bin" ContentType="application/vnd.openxmlformats-officedocument.oleObject"/>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embeddings/oleObject22.bin" ContentType="application/vnd.openxmlformats-officedocument.oleObject"/>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embeddings/oleObject23.bin" ContentType="application/vnd.openxmlformats-officedocument.oleObject"/>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embeddings/oleObject24.bin" ContentType="application/vnd.openxmlformats-officedocument.oleObject"/>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5.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embeddings/oleObject25.bin" ContentType="application/vnd.openxmlformats-officedocument.oleObject"/>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6.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7.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embeddings/oleObject26.bin" ContentType="application/vnd.openxmlformats-officedocument.oleObject"/>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8.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9.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0.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10" r:id="rId1"/>
    <p:sldMasterId id="2147484341" r:id="rId2"/>
    <p:sldMasterId id="2147484485" r:id="rId3"/>
    <p:sldMasterId id="2147484524" r:id="rId4"/>
    <p:sldMasterId id="2147484545" r:id="rId5"/>
    <p:sldMasterId id="2147484573" r:id="rId6"/>
    <p:sldMasterId id="2147484598" r:id="rId7"/>
    <p:sldMasterId id="2147484619" r:id="rId8"/>
    <p:sldMasterId id="2147484639" r:id="rId9"/>
    <p:sldMasterId id="2147484666" r:id="rId10"/>
    <p:sldMasterId id="2147484711" r:id="rId11"/>
    <p:sldMasterId id="2147484743" r:id="rId12"/>
    <p:sldMasterId id="2147484768" r:id="rId13"/>
    <p:sldMasterId id="2147484798" r:id="rId14"/>
    <p:sldMasterId id="2147484815" r:id="rId15"/>
    <p:sldMasterId id="2147484838" r:id="rId16"/>
    <p:sldMasterId id="2147484858" r:id="rId17"/>
    <p:sldMasterId id="2147484881" r:id="rId18"/>
    <p:sldMasterId id="2147484906" r:id="rId19"/>
    <p:sldMasterId id="2147484934" r:id="rId20"/>
    <p:sldMasterId id="2147484962" r:id="rId21"/>
  </p:sldMasterIdLst>
  <p:notesMasterIdLst>
    <p:notesMasterId r:id="rId79"/>
  </p:notesMasterIdLst>
  <p:handoutMasterIdLst>
    <p:handoutMasterId r:id="rId80"/>
  </p:handoutMasterIdLst>
  <p:sldIdLst>
    <p:sldId id="1609" r:id="rId22"/>
    <p:sldId id="1610" r:id="rId23"/>
    <p:sldId id="1640" r:id="rId24"/>
    <p:sldId id="1611" r:id="rId25"/>
    <p:sldId id="1572" r:id="rId26"/>
    <p:sldId id="1573" r:id="rId27"/>
    <p:sldId id="1607" r:id="rId28"/>
    <p:sldId id="1608" r:id="rId29"/>
    <p:sldId id="1574" r:id="rId30"/>
    <p:sldId id="1575" r:id="rId31"/>
    <p:sldId id="1612" r:id="rId32"/>
    <p:sldId id="1614" r:id="rId33"/>
    <p:sldId id="1606" r:id="rId34"/>
    <p:sldId id="1576" r:id="rId35"/>
    <p:sldId id="1577" r:id="rId36"/>
    <p:sldId id="1578" r:id="rId37"/>
    <p:sldId id="1579" r:id="rId38"/>
    <p:sldId id="1580" r:id="rId39"/>
    <p:sldId id="1581" r:id="rId40"/>
    <p:sldId id="1582" r:id="rId41"/>
    <p:sldId id="1583" r:id="rId42"/>
    <p:sldId id="1585" r:id="rId43"/>
    <p:sldId id="1586" r:id="rId44"/>
    <p:sldId id="1587" r:id="rId45"/>
    <p:sldId id="1588" r:id="rId46"/>
    <p:sldId id="1637" r:id="rId47"/>
    <p:sldId id="1589" r:id="rId48"/>
    <p:sldId id="1590" r:id="rId49"/>
    <p:sldId id="1591" r:id="rId50"/>
    <p:sldId id="1592" r:id="rId51"/>
    <p:sldId id="1594" r:id="rId52"/>
    <p:sldId id="1595" r:id="rId53"/>
    <p:sldId id="1596" r:id="rId54"/>
    <p:sldId id="1597" r:id="rId55"/>
    <p:sldId id="1598" r:id="rId56"/>
    <p:sldId id="1599" r:id="rId57"/>
    <p:sldId id="1600" r:id="rId58"/>
    <p:sldId id="1601" r:id="rId59"/>
    <p:sldId id="1569" r:id="rId60"/>
    <p:sldId id="1615" r:id="rId61"/>
    <p:sldId id="1616" r:id="rId62"/>
    <p:sldId id="1617" r:id="rId63"/>
    <p:sldId id="1618" r:id="rId64"/>
    <p:sldId id="1619" r:id="rId65"/>
    <p:sldId id="1620" r:id="rId66"/>
    <p:sldId id="1621" r:id="rId67"/>
    <p:sldId id="1622" r:id="rId68"/>
    <p:sldId id="1623" r:id="rId69"/>
    <p:sldId id="1624" r:id="rId70"/>
    <p:sldId id="1625" r:id="rId71"/>
    <p:sldId id="1626" r:id="rId72"/>
    <p:sldId id="1627" r:id="rId73"/>
    <p:sldId id="1630" r:id="rId74"/>
    <p:sldId id="1631" r:id="rId75"/>
    <p:sldId id="1632" r:id="rId76"/>
    <p:sldId id="1633" r:id="rId77"/>
    <p:sldId id="1634"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609"/>
            <p14:sldId id="1610"/>
          </p14:sldIdLst>
        </p14:section>
        <p14:section name="Challenges" id="{F811A423-5702-4C79-A03C-9301496D34EB}">
          <p14:sldIdLst>
            <p14:sldId id="1640"/>
            <p14:sldId id="1611"/>
            <p14:sldId id="1572"/>
            <p14:sldId id="1573"/>
            <p14:sldId id="1607"/>
            <p14:sldId id="1608"/>
            <p14:sldId id="1574"/>
            <p14:sldId id="1575"/>
            <p14:sldId id="1612"/>
            <p14:sldId id="1614"/>
          </p14:sldIdLst>
        </p14:section>
        <p14:section name="Azure Security Center" id="{7C344E95-528A-4CE5-BDD6-B1E615CFF8FB}">
          <p14:sldIdLst>
            <p14:sldId id="1606"/>
            <p14:sldId id="1576"/>
            <p14:sldId id="1577"/>
            <p14:sldId id="1578"/>
            <p14:sldId id="1579"/>
            <p14:sldId id="1580"/>
            <p14:sldId id="1581"/>
            <p14:sldId id="1582"/>
            <p14:sldId id="1583"/>
            <p14:sldId id="1585"/>
            <p14:sldId id="1586"/>
            <p14:sldId id="1587"/>
            <p14:sldId id="1588"/>
            <p14:sldId id="1637"/>
            <p14:sldId id="1589"/>
            <p14:sldId id="1590"/>
            <p14:sldId id="1591"/>
            <p14:sldId id="1592"/>
            <p14:sldId id="1594"/>
            <p14:sldId id="1595"/>
            <p14:sldId id="1596"/>
            <p14:sldId id="1597"/>
            <p14:sldId id="1598"/>
            <p14:sldId id="1599"/>
            <p14:sldId id="1600"/>
            <p14:sldId id="1601"/>
          </p14:sldIdLst>
        </p14:section>
        <p14:section name="Management" id="{36995A9A-ADBE-49D4-B5FB-1BEFB184F374}">
          <p14:sldIdLst>
            <p14:sldId id="1569"/>
            <p14:sldId id="1615"/>
            <p14:sldId id="1616"/>
            <p14:sldId id="1617"/>
            <p14:sldId id="1618"/>
            <p14:sldId id="1619"/>
            <p14:sldId id="1620"/>
            <p14:sldId id="1621"/>
            <p14:sldId id="1622"/>
            <p14:sldId id="1623"/>
            <p14:sldId id="1624"/>
            <p14:sldId id="1625"/>
            <p14:sldId id="1626"/>
            <p14:sldId id="1627"/>
            <p14:sldId id="1630"/>
            <p14:sldId id="1631"/>
            <p14:sldId id="1632"/>
            <p14:sldId id="1633"/>
            <p14:sldId id="1634"/>
          </p14:sldIdLst>
        </p14:section>
        <p14:section name="Architectures" id="{211D9D0A-307C-4639-8491-25E84E4832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78D7"/>
    <a:srgbClr val="FFFFFF"/>
    <a:srgbClr val="BAD80A"/>
    <a:srgbClr val="A80000"/>
    <a:srgbClr val="5C2D91"/>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6" autoAdjust="0"/>
    <p:restoredTop sz="83124" autoAdjust="0"/>
  </p:normalViewPr>
  <p:slideViewPr>
    <p:cSldViewPr>
      <p:cViewPr varScale="1">
        <p:scale>
          <a:sx n="71" d="100"/>
          <a:sy n="71" d="100"/>
        </p:scale>
        <p:origin x="372"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1178"/>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theme" Target="theme/theme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7" Type="http://schemas.openxmlformats.org/officeDocument/2006/relationships/slideMaster" Target="slideMasters/slideMaster7.xml"/><Relationship Id="rId71" Type="http://schemas.openxmlformats.org/officeDocument/2006/relationships/slide" Target="slides/slide50.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61" Type="http://schemas.openxmlformats.org/officeDocument/2006/relationships/slide" Target="slides/slide4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E237A-8DC6-4712-BB3B-4FC180C34426}" type="doc">
      <dgm:prSet loTypeId="urn:microsoft.com/office/officeart/2005/8/layout/process1" loCatId="process" qsTypeId="urn:microsoft.com/office/officeart/2005/8/quickstyle/simple1" qsCatId="simple" csTypeId="urn:microsoft.com/office/officeart/2005/8/colors/accent1_5" csCatId="accent1" phldr="1"/>
      <dgm:spPr/>
    </dgm:pt>
    <dgm:pt modelId="{34A3966B-F8D2-4BC3-BBF0-CB55AA998CE6}">
      <dgm:prSet phldrT="[Text]"/>
      <dgm:spPr>
        <a:solidFill>
          <a:srgbClr val="00B294">
            <a:alpha val="54000"/>
          </a:srgbClr>
        </a:solidFill>
      </dgm:spPr>
      <dgm:t>
        <a:bodyPr/>
        <a:lstStyle/>
        <a:p>
          <a:r>
            <a:rPr lang="en-US" dirty="0"/>
            <a:t>Connect &amp; Collect</a:t>
          </a:r>
        </a:p>
      </dgm:t>
    </dgm:pt>
    <dgm:pt modelId="{9F367E50-ECC1-4431-8CF2-8F1202A792DD}" type="parTrans" cxnId="{090E278C-B9B1-4C8A-A6E2-66D92C231160}">
      <dgm:prSet/>
      <dgm:spPr/>
      <dgm:t>
        <a:bodyPr/>
        <a:lstStyle/>
        <a:p>
          <a:endParaRPr lang="en-US"/>
        </a:p>
      </dgm:t>
    </dgm:pt>
    <dgm:pt modelId="{7B5D2C5D-ABB7-42C2-8433-0E7E86B2E968}" type="sibTrans" cxnId="{090E278C-B9B1-4C8A-A6E2-66D92C231160}">
      <dgm:prSet/>
      <dgm:spPr>
        <a:solidFill>
          <a:srgbClr val="004B50"/>
        </a:solidFill>
      </dgm:spPr>
      <dgm:t>
        <a:bodyPr/>
        <a:lstStyle/>
        <a:p>
          <a:endParaRPr lang="en-US" dirty="0"/>
        </a:p>
      </dgm:t>
    </dgm:pt>
    <dgm:pt modelId="{06BF747A-4E7E-4A12-B65F-C722A8F3DD90}">
      <dgm:prSet phldrT="[Text]"/>
      <dgm:spPr>
        <a:solidFill>
          <a:srgbClr val="00B294"/>
        </a:solidFill>
      </dgm:spPr>
      <dgm:t>
        <a:bodyPr/>
        <a:lstStyle/>
        <a:p>
          <a:r>
            <a:rPr lang="en-US" dirty="0"/>
            <a:t>Discover &amp; Correlate</a:t>
          </a:r>
        </a:p>
      </dgm:t>
    </dgm:pt>
    <dgm:pt modelId="{61572440-28F2-4D00-9973-178D5A4D49BA}" type="parTrans" cxnId="{CD805AFC-C3CE-4CF6-A8A0-4E85B858145D}">
      <dgm:prSet/>
      <dgm:spPr/>
      <dgm:t>
        <a:bodyPr/>
        <a:lstStyle/>
        <a:p>
          <a:endParaRPr lang="en-US"/>
        </a:p>
      </dgm:t>
    </dgm:pt>
    <dgm:pt modelId="{C41F769C-5BA0-4AB7-B15C-FA83B3F9DA23}" type="sibTrans" cxnId="{CD805AFC-C3CE-4CF6-A8A0-4E85B858145D}">
      <dgm:prSet/>
      <dgm:spPr>
        <a:solidFill>
          <a:srgbClr val="008272"/>
        </a:solidFill>
      </dgm:spPr>
      <dgm:t>
        <a:bodyPr/>
        <a:lstStyle/>
        <a:p>
          <a:endParaRPr lang="en-US" dirty="0"/>
        </a:p>
      </dgm:t>
    </dgm:pt>
    <dgm:pt modelId="{0550F0FF-11A3-4F39-AE21-8FD85F836527}">
      <dgm:prSet phldrT="[Text]"/>
      <dgm:spPr>
        <a:solidFill>
          <a:srgbClr val="008272"/>
        </a:solidFill>
      </dgm:spPr>
      <dgm:t>
        <a:bodyPr/>
        <a:lstStyle/>
        <a:p>
          <a:r>
            <a:rPr lang="en-US" dirty="0"/>
            <a:t>Map &amp; Visualize</a:t>
          </a:r>
        </a:p>
      </dgm:t>
    </dgm:pt>
    <dgm:pt modelId="{053F9C64-7232-4195-B073-2D7184D61FEB}" type="parTrans" cxnId="{B61B6DEC-93C9-4F9B-8302-0DCE9D648FD6}">
      <dgm:prSet/>
      <dgm:spPr/>
      <dgm:t>
        <a:bodyPr/>
        <a:lstStyle/>
        <a:p>
          <a:endParaRPr lang="en-US"/>
        </a:p>
      </dgm:t>
    </dgm:pt>
    <dgm:pt modelId="{E3C12BA0-B2FF-4FAF-B990-83C77DBB8DD1}" type="sibTrans" cxnId="{B61B6DEC-93C9-4F9B-8302-0DCE9D648FD6}">
      <dgm:prSet/>
      <dgm:spPr>
        <a:solidFill>
          <a:srgbClr val="00B294"/>
        </a:solidFill>
      </dgm:spPr>
      <dgm:t>
        <a:bodyPr/>
        <a:lstStyle/>
        <a:p>
          <a:endParaRPr lang="en-US" dirty="0"/>
        </a:p>
      </dgm:t>
    </dgm:pt>
    <dgm:pt modelId="{0AC697BE-2B0F-4A36-BE95-30A463EA2740}">
      <dgm:prSet phldrT="[Text]"/>
      <dgm:spPr>
        <a:solidFill>
          <a:srgbClr val="004B50"/>
        </a:solidFill>
      </dgm:spPr>
      <dgm:t>
        <a:bodyPr/>
        <a:lstStyle/>
        <a:p>
          <a:r>
            <a:rPr lang="en-US" dirty="0"/>
            <a:t>Diagnose &amp; Fix</a:t>
          </a:r>
        </a:p>
      </dgm:t>
    </dgm:pt>
    <dgm:pt modelId="{568D8F66-CBFD-4CC8-B6CC-B0190E3112A1}" type="parTrans" cxnId="{0A81654A-E611-4B42-8A09-85A7A4779F77}">
      <dgm:prSet/>
      <dgm:spPr/>
      <dgm:t>
        <a:bodyPr/>
        <a:lstStyle/>
        <a:p>
          <a:endParaRPr lang="en-US"/>
        </a:p>
      </dgm:t>
    </dgm:pt>
    <dgm:pt modelId="{994D1884-7AD9-4960-BD0E-C027B683A2C1}" type="sibTrans" cxnId="{0A81654A-E611-4B42-8A09-85A7A4779F77}">
      <dgm:prSet/>
      <dgm:spPr/>
      <dgm:t>
        <a:bodyPr/>
        <a:lstStyle/>
        <a:p>
          <a:endParaRPr lang="en-US"/>
        </a:p>
      </dgm:t>
    </dgm:pt>
    <dgm:pt modelId="{8DF29568-EFFA-4F6A-AF43-23F81E7EC003}" type="pres">
      <dgm:prSet presAssocID="{31BE237A-8DC6-4712-BB3B-4FC180C34426}" presName="Name0" presStyleCnt="0">
        <dgm:presLayoutVars>
          <dgm:dir/>
          <dgm:resizeHandles val="exact"/>
        </dgm:presLayoutVars>
      </dgm:prSet>
      <dgm:spPr/>
    </dgm:pt>
    <dgm:pt modelId="{B6FBA3BC-F7F4-42FD-B096-7B1027B3F768}" type="pres">
      <dgm:prSet presAssocID="{34A3966B-F8D2-4BC3-BBF0-CB55AA998CE6}" presName="node" presStyleLbl="node1" presStyleIdx="0" presStyleCnt="4">
        <dgm:presLayoutVars>
          <dgm:bulletEnabled val="1"/>
        </dgm:presLayoutVars>
      </dgm:prSet>
      <dgm:spPr>
        <a:prstGeom prst="rect">
          <a:avLst/>
        </a:prstGeom>
      </dgm:spPr>
    </dgm:pt>
    <dgm:pt modelId="{D6B9131C-6EA2-425B-9567-B06DE1006883}" type="pres">
      <dgm:prSet presAssocID="{7B5D2C5D-ABB7-42C2-8433-0E7E86B2E968}" presName="sibTrans" presStyleLbl="sibTrans2D1" presStyleIdx="0" presStyleCnt="3"/>
      <dgm:spPr/>
    </dgm:pt>
    <dgm:pt modelId="{04CC10CC-6F4C-4531-B527-6261B84A6F9F}" type="pres">
      <dgm:prSet presAssocID="{7B5D2C5D-ABB7-42C2-8433-0E7E86B2E968}" presName="connectorText" presStyleLbl="sibTrans2D1" presStyleIdx="0" presStyleCnt="3"/>
      <dgm:spPr/>
    </dgm:pt>
    <dgm:pt modelId="{D9E5DB2A-B230-40B3-AA5A-EC19350EA6FB}" type="pres">
      <dgm:prSet presAssocID="{06BF747A-4E7E-4A12-B65F-C722A8F3DD90}" presName="node" presStyleLbl="node1" presStyleIdx="1" presStyleCnt="4">
        <dgm:presLayoutVars>
          <dgm:bulletEnabled val="1"/>
        </dgm:presLayoutVars>
      </dgm:prSet>
      <dgm:spPr>
        <a:prstGeom prst="rect">
          <a:avLst/>
        </a:prstGeom>
      </dgm:spPr>
    </dgm:pt>
    <dgm:pt modelId="{76A7008F-6680-440D-AF5F-04264079582F}" type="pres">
      <dgm:prSet presAssocID="{C41F769C-5BA0-4AB7-B15C-FA83B3F9DA23}" presName="sibTrans" presStyleLbl="sibTrans2D1" presStyleIdx="1" presStyleCnt="3"/>
      <dgm:spPr/>
    </dgm:pt>
    <dgm:pt modelId="{60C4CF74-3918-4229-9791-297976F3CFD9}" type="pres">
      <dgm:prSet presAssocID="{C41F769C-5BA0-4AB7-B15C-FA83B3F9DA23}" presName="connectorText" presStyleLbl="sibTrans2D1" presStyleIdx="1" presStyleCnt="3"/>
      <dgm:spPr/>
    </dgm:pt>
    <dgm:pt modelId="{1B47E914-5809-4A2B-BFA7-A41561062D6C}" type="pres">
      <dgm:prSet presAssocID="{0550F0FF-11A3-4F39-AE21-8FD85F836527}" presName="node" presStyleLbl="node1" presStyleIdx="2" presStyleCnt="4">
        <dgm:presLayoutVars>
          <dgm:bulletEnabled val="1"/>
        </dgm:presLayoutVars>
      </dgm:prSet>
      <dgm:spPr>
        <a:prstGeom prst="rect">
          <a:avLst/>
        </a:prstGeom>
      </dgm:spPr>
    </dgm:pt>
    <dgm:pt modelId="{F5661319-4939-4296-94A4-4872CE6F4191}" type="pres">
      <dgm:prSet presAssocID="{E3C12BA0-B2FF-4FAF-B990-83C77DBB8DD1}" presName="sibTrans" presStyleLbl="sibTrans2D1" presStyleIdx="2" presStyleCnt="3"/>
      <dgm:spPr/>
    </dgm:pt>
    <dgm:pt modelId="{AC01C7D7-8C7A-424D-8A65-1591304C9950}" type="pres">
      <dgm:prSet presAssocID="{E3C12BA0-B2FF-4FAF-B990-83C77DBB8DD1}" presName="connectorText" presStyleLbl="sibTrans2D1" presStyleIdx="2" presStyleCnt="3"/>
      <dgm:spPr/>
    </dgm:pt>
    <dgm:pt modelId="{E5E87B81-1467-44E4-8863-CC438EF8CE9A}" type="pres">
      <dgm:prSet presAssocID="{0AC697BE-2B0F-4A36-BE95-30A463EA2740}" presName="node" presStyleLbl="node1" presStyleIdx="3" presStyleCnt="4">
        <dgm:presLayoutVars>
          <dgm:bulletEnabled val="1"/>
        </dgm:presLayoutVars>
      </dgm:prSet>
      <dgm:spPr>
        <a:prstGeom prst="rect">
          <a:avLst/>
        </a:prstGeom>
      </dgm:spPr>
    </dgm:pt>
  </dgm:ptLst>
  <dgm:cxnLst>
    <dgm:cxn modelId="{C75ACD15-7956-4B5C-80F8-52CD1248271E}" type="presOf" srcId="{0AC697BE-2B0F-4A36-BE95-30A463EA2740}" destId="{E5E87B81-1467-44E4-8863-CC438EF8CE9A}" srcOrd="0" destOrd="0" presId="urn:microsoft.com/office/officeart/2005/8/layout/process1"/>
    <dgm:cxn modelId="{12E7A55C-6AEC-4BF7-85F6-8C30C6A708D9}" type="presOf" srcId="{0550F0FF-11A3-4F39-AE21-8FD85F836527}" destId="{1B47E914-5809-4A2B-BFA7-A41561062D6C}" srcOrd="0" destOrd="0" presId="urn:microsoft.com/office/officeart/2005/8/layout/process1"/>
    <dgm:cxn modelId="{5E770966-041A-43CB-A99D-9B9C1A37150E}" type="presOf" srcId="{06BF747A-4E7E-4A12-B65F-C722A8F3DD90}" destId="{D9E5DB2A-B230-40B3-AA5A-EC19350EA6FB}" srcOrd="0" destOrd="0" presId="urn:microsoft.com/office/officeart/2005/8/layout/process1"/>
    <dgm:cxn modelId="{0A81654A-E611-4B42-8A09-85A7A4779F77}" srcId="{31BE237A-8DC6-4712-BB3B-4FC180C34426}" destId="{0AC697BE-2B0F-4A36-BE95-30A463EA2740}" srcOrd="3" destOrd="0" parTransId="{568D8F66-CBFD-4CC8-B6CC-B0190E3112A1}" sibTransId="{994D1884-7AD9-4960-BD0E-C027B683A2C1}"/>
    <dgm:cxn modelId="{BEBDF470-904A-446E-AC5D-C5E2736D3B8F}" type="presOf" srcId="{31BE237A-8DC6-4712-BB3B-4FC180C34426}" destId="{8DF29568-EFFA-4F6A-AF43-23F81E7EC003}" srcOrd="0" destOrd="0" presId="urn:microsoft.com/office/officeart/2005/8/layout/process1"/>
    <dgm:cxn modelId="{A977B754-CB78-4DA5-AE9D-DA0DA69C31FD}" type="presOf" srcId="{E3C12BA0-B2FF-4FAF-B990-83C77DBB8DD1}" destId="{AC01C7D7-8C7A-424D-8A65-1591304C9950}" srcOrd="1" destOrd="0" presId="urn:microsoft.com/office/officeart/2005/8/layout/process1"/>
    <dgm:cxn modelId="{EDF7C57A-AB87-402E-9823-8050ACD7DE8D}" type="presOf" srcId="{E3C12BA0-B2FF-4FAF-B990-83C77DBB8DD1}" destId="{F5661319-4939-4296-94A4-4872CE6F4191}" srcOrd="0" destOrd="0" presId="urn:microsoft.com/office/officeart/2005/8/layout/process1"/>
    <dgm:cxn modelId="{84E8747B-5F27-4AA4-BA83-69FEE0027ECE}" type="presOf" srcId="{C41F769C-5BA0-4AB7-B15C-FA83B3F9DA23}" destId="{60C4CF74-3918-4229-9791-297976F3CFD9}" srcOrd="1" destOrd="0" presId="urn:microsoft.com/office/officeart/2005/8/layout/process1"/>
    <dgm:cxn modelId="{090E278C-B9B1-4C8A-A6E2-66D92C231160}" srcId="{31BE237A-8DC6-4712-BB3B-4FC180C34426}" destId="{34A3966B-F8D2-4BC3-BBF0-CB55AA998CE6}" srcOrd="0" destOrd="0" parTransId="{9F367E50-ECC1-4431-8CF2-8F1202A792DD}" sibTransId="{7B5D2C5D-ABB7-42C2-8433-0E7E86B2E968}"/>
    <dgm:cxn modelId="{26E7D6A9-A83E-4FB2-8656-A61884E53F0A}" type="presOf" srcId="{7B5D2C5D-ABB7-42C2-8433-0E7E86B2E968}" destId="{04CC10CC-6F4C-4531-B527-6261B84A6F9F}" srcOrd="1" destOrd="0" presId="urn:microsoft.com/office/officeart/2005/8/layout/process1"/>
    <dgm:cxn modelId="{33DA1AB1-E314-4CC2-8102-A23BF6788EBD}" type="presOf" srcId="{C41F769C-5BA0-4AB7-B15C-FA83B3F9DA23}" destId="{76A7008F-6680-440D-AF5F-04264079582F}" srcOrd="0" destOrd="0" presId="urn:microsoft.com/office/officeart/2005/8/layout/process1"/>
    <dgm:cxn modelId="{8F0558B4-C2B4-4047-A409-3E0D0614C666}" type="presOf" srcId="{7B5D2C5D-ABB7-42C2-8433-0E7E86B2E968}" destId="{D6B9131C-6EA2-425B-9567-B06DE1006883}" srcOrd="0" destOrd="0" presId="urn:microsoft.com/office/officeart/2005/8/layout/process1"/>
    <dgm:cxn modelId="{B61B6DEC-93C9-4F9B-8302-0DCE9D648FD6}" srcId="{31BE237A-8DC6-4712-BB3B-4FC180C34426}" destId="{0550F0FF-11A3-4F39-AE21-8FD85F836527}" srcOrd="2" destOrd="0" parTransId="{053F9C64-7232-4195-B073-2D7184D61FEB}" sibTransId="{E3C12BA0-B2FF-4FAF-B990-83C77DBB8DD1}"/>
    <dgm:cxn modelId="{3EA247ED-2043-44A0-AA45-3FAE658B938E}" type="presOf" srcId="{34A3966B-F8D2-4BC3-BBF0-CB55AA998CE6}" destId="{B6FBA3BC-F7F4-42FD-B096-7B1027B3F768}" srcOrd="0" destOrd="0" presId="urn:microsoft.com/office/officeart/2005/8/layout/process1"/>
    <dgm:cxn modelId="{CD805AFC-C3CE-4CF6-A8A0-4E85B858145D}" srcId="{31BE237A-8DC6-4712-BB3B-4FC180C34426}" destId="{06BF747A-4E7E-4A12-B65F-C722A8F3DD90}" srcOrd="1" destOrd="0" parTransId="{61572440-28F2-4D00-9973-178D5A4D49BA}" sibTransId="{C41F769C-5BA0-4AB7-B15C-FA83B3F9DA23}"/>
    <dgm:cxn modelId="{1D2305E5-6565-4E43-8508-93D9EBF2251E}" type="presParOf" srcId="{8DF29568-EFFA-4F6A-AF43-23F81E7EC003}" destId="{B6FBA3BC-F7F4-42FD-B096-7B1027B3F768}" srcOrd="0" destOrd="0" presId="urn:microsoft.com/office/officeart/2005/8/layout/process1"/>
    <dgm:cxn modelId="{3219FB1E-075D-4017-B224-AB156331DE01}" type="presParOf" srcId="{8DF29568-EFFA-4F6A-AF43-23F81E7EC003}" destId="{D6B9131C-6EA2-425B-9567-B06DE1006883}" srcOrd="1" destOrd="0" presId="urn:microsoft.com/office/officeart/2005/8/layout/process1"/>
    <dgm:cxn modelId="{219395EE-6AFE-43BA-A96E-89320FD1DE02}" type="presParOf" srcId="{D6B9131C-6EA2-425B-9567-B06DE1006883}" destId="{04CC10CC-6F4C-4531-B527-6261B84A6F9F}" srcOrd="0" destOrd="0" presId="urn:microsoft.com/office/officeart/2005/8/layout/process1"/>
    <dgm:cxn modelId="{C6CB75D3-CAE2-4E35-9315-1292DFAC446E}" type="presParOf" srcId="{8DF29568-EFFA-4F6A-AF43-23F81E7EC003}" destId="{D9E5DB2A-B230-40B3-AA5A-EC19350EA6FB}" srcOrd="2" destOrd="0" presId="urn:microsoft.com/office/officeart/2005/8/layout/process1"/>
    <dgm:cxn modelId="{B237E0E6-2DCF-4ED4-B587-AECBFF54874F}" type="presParOf" srcId="{8DF29568-EFFA-4F6A-AF43-23F81E7EC003}" destId="{76A7008F-6680-440D-AF5F-04264079582F}" srcOrd="3" destOrd="0" presId="urn:microsoft.com/office/officeart/2005/8/layout/process1"/>
    <dgm:cxn modelId="{8FC88445-5231-4BD9-AC27-3DE24BB50C03}" type="presParOf" srcId="{76A7008F-6680-440D-AF5F-04264079582F}" destId="{60C4CF74-3918-4229-9791-297976F3CFD9}" srcOrd="0" destOrd="0" presId="urn:microsoft.com/office/officeart/2005/8/layout/process1"/>
    <dgm:cxn modelId="{0F8E6C1A-0C75-4FE4-A033-2D06A443D736}" type="presParOf" srcId="{8DF29568-EFFA-4F6A-AF43-23F81E7EC003}" destId="{1B47E914-5809-4A2B-BFA7-A41561062D6C}" srcOrd="4" destOrd="0" presId="urn:microsoft.com/office/officeart/2005/8/layout/process1"/>
    <dgm:cxn modelId="{815A934B-AD87-4909-8457-CA316DDCD403}" type="presParOf" srcId="{8DF29568-EFFA-4F6A-AF43-23F81E7EC003}" destId="{F5661319-4939-4296-94A4-4872CE6F4191}" srcOrd="5" destOrd="0" presId="urn:microsoft.com/office/officeart/2005/8/layout/process1"/>
    <dgm:cxn modelId="{4CDC5639-AA45-44B3-8853-D45BDA58571D}" type="presParOf" srcId="{F5661319-4939-4296-94A4-4872CE6F4191}" destId="{AC01C7D7-8C7A-424D-8A65-1591304C9950}" srcOrd="0" destOrd="0" presId="urn:microsoft.com/office/officeart/2005/8/layout/process1"/>
    <dgm:cxn modelId="{2BA1D3C5-3E83-425D-A835-15843CF9B667}" type="presParOf" srcId="{8DF29568-EFFA-4F6A-AF43-23F81E7EC003}" destId="{E5E87B81-1467-44E4-8863-CC438EF8CE9A}"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BA3BC-F7F4-42FD-B096-7B1027B3F768}">
      <dsp:nvSpPr>
        <dsp:cNvPr id="0" name=""/>
        <dsp:cNvSpPr/>
      </dsp:nvSpPr>
      <dsp:spPr>
        <a:xfrm>
          <a:off x="4113" y="446792"/>
          <a:ext cx="1798383" cy="1079029"/>
        </a:xfrm>
        <a:prstGeom prst="rect">
          <a:avLst/>
        </a:prstGeom>
        <a:solidFill>
          <a:srgbClr val="00B294">
            <a:alpha val="54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Connect &amp; Collect</a:t>
          </a:r>
        </a:p>
      </dsp:txBody>
      <dsp:txXfrm>
        <a:off x="4113" y="446792"/>
        <a:ext cx="1798383" cy="1079029"/>
      </dsp:txXfrm>
    </dsp:sp>
    <dsp:sp modelId="{D6B9131C-6EA2-425B-9567-B06DE1006883}">
      <dsp:nvSpPr>
        <dsp:cNvPr id="0" name=""/>
        <dsp:cNvSpPr/>
      </dsp:nvSpPr>
      <dsp:spPr>
        <a:xfrm>
          <a:off x="1982334" y="763307"/>
          <a:ext cx="381257" cy="445999"/>
        </a:xfrm>
        <a:prstGeom prst="rightArrow">
          <a:avLst>
            <a:gd name="adj1" fmla="val 60000"/>
            <a:gd name="adj2" fmla="val 50000"/>
          </a:avLst>
        </a:prstGeom>
        <a:solidFill>
          <a:srgbClr val="004B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1982334" y="852507"/>
        <a:ext cx="266880" cy="267599"/>
      </dsp:txXfrm>
    </dsp:sp>
    <dsp:sp modelId="{D9E5DB2A-B230-40B3-AA5A-EC19350EA6FB}">
      <dsp:nvSpPr>
        <dsp:cNvPr id="0" name=""/>
        <dsp:cNvSpPr/>
      </dsp:nvSpPr>
      <dsp:spPr>
        <a:xfrm>
          <a:off x="2521849" y="446792"/>
          <a:ext cx="1798383" cy="1079029"/>
        </a:xfrm>
        <a:prstGeom prst="rect">
          <a:avLst/>
        </a:prstGeom>
        <a:solidFill>
          <a:srgbClr val="00B29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Discover &amp; Correlate</a:t>
          </a:r>
        </a:p>
      </dsp:txBody>
      <dsp:txXfrm>
        <a:off x="2521849" y="446792"/>
        <a:ext cx="1798383" cy="1079029"/>
      </dsp:txXfrm>
    </dsp:sp>
    <dsp:sp modelId="{76A7008F-6680-440D-AF5F-04264079582F}">
      <dsp:nvSpPr>
        <dsp:cNvPr id="0" name=""/>
        <dsp:cNvSpPr/>
      </dsp:nvSpPr>
      <dsp:spPr>
        <a:xfrm>
          <a:off x="4500071" y="763307"/>
          <a:ext cx="381257" cy="445999"/>
        </a:xfrm>
        <a:prstGeom prst="rightArrow">
          <a:avLst>
            <a:gd name="adj1" fmla="val 60000"/>
            <a:gd name="adj2" fmla="val 50000"/>
          </a:avLst>
        </a:prstGeom>
        <a:solidFill>
          <a:srgbClr val="00827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500071" y="852507"/>
        <a:ext cx="266880" cy="267599"/>
      </dsp:txXfrm>
    </dsp:sp>
    <dsp:sp modelId="{1B47E914-5809-4A2B-BFA7-A41561062D6C}">
      <dsp:nvSpPr>
        <dsp:cNvPr id="0" name=""/>
        <dsp:cNvSpPr/>
      </dsp:nvSpPr>
      <dsp:spPr>
        <a:xfrm>
          <a:off x="5039586" y="446792"/>
          <a:ext cx="1798383" cy="1079029"/>
        </a:xfrm>
        <a:prstGeom prst="rect">
          <a:avLst/>
        </a:prstGeom>
        <a:solidFill>
          <a:srgbClr val="00827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Map &amp; Visualize</a:t>
          </a:r>
        </a:p>
      </dsp:txBody>
      <dsp:txXfrm>
        <a:off x="5039586" y="446792"/>
        <a:ext cx="1798383" cy="1079029"/>
      </dsp:txXfrm>
    </dsp:sp>
    <dsp:sp modelId="{F5661319-4939-4296-94A4-4872CE6F4191}">
      <dsp:nvSpPr>
        <dsp:cNvPr id="0" name=""/>
        <dsp:cNvSpPr/>
      </dsp:nvSpPr>
      <dsp:spPr>
        <a:xfrm>
          <a:off x="7017807" y="763307"/>
          <a:ext cx="381257" cy="445999"/>
        </a:xfrm>
        <a:prstGeom prst="rightArrow">
          <a:avLst>
            <a:gd name="adj1" fmla="val 60000"/>
            <a:gd name="adj2" fmla="val 50000"/>
          </a:avLst>
        </a:prstGeom>
        <a:solidFill>
          <a:srgbClr val="00B294"/>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017807" y="852507"/>
        <a:ext cx="266880" cy="267599"/>
      </dsp:txXfrm>
    </dsp:sp>
    <dsp:sp modelId="{E5E87B81-1467-44E4-8863-CC438EF8CE9A}">
      <dsp:nvSpPr>
        <dsp:cNvPr id="0" name=""/>
        <dsp:cNvSpPr/>
      </dsp:nvSpPr>
      <dsp:spPr>
        <a:xfrm>
          <a:off x="7557322" y="446792"/>
          <a:ext cx="1798383" cy="1079029"/>
        </a:xfrm>
        <a:prstGeom prst="rect">
          <a:avLst/>
        </a:prstGeom>
        <a:solidFill>
          <a:srgbClr val="004B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Diagnose &amp; Fix</a:t>
          </a:r>
        </a:p>
      </dsp:txBody>
      <dsp:txXfrm>
        <a:off x="7557322" y="446792"/>
        <a:ext cx="1798383" cy="10790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4/15/2019 10:28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4/15/2019 10:28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informationisbeautiful.net%2Fvisualizations%2Fworlds-biggest-data-breaches-hacks%2F&amp;data=02%7C01%7CKris.Swanson%40microsoft.com%7C5f905d01f4ec4046b69008d6c1ee7ddf%7C72f988bf86f141af91ab2d7cd011db47%7C1%7C0%7C636909627387804348&amp;sdata=1yfgGGkB1ZDWc%2FdQv%2BBU5DV6nGNAjBbNqhanyPzMmKs%3D&amp;reserved=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8891BDF-1689-4797-9CE0-509F56E95BEE}" type="datetime8">
              <a:rPr lang="en-US" smtClean="0"/>
              <a:t>4/15/2019 10:28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41512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D02DB8-4E4E-44E9-B5A5-C9A9B9AB2C7B}"/>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this is introducing the use of big data to address one aspect of zero day attacks</a:t>
            </a:r>
          </a:p>
          <a:p>
            <a:endParaRPr lang="en-US" dirty="0"/>
          </a:p>
        </p:txBody>
      </p:sp>
    </p:spTree>
    <p:extLst>
      <p:ext uri="{BB962C8B-B14F-4D97-AF65-F5344CB8AC3E}">
        <p14:creationId xmlns:p14="http://schemas.microsoft.com/office/powerpoint/2010/main" val="220912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26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19EE7-FE26-461A-8A5F-A20E784FD7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87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12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441CEFB-E021-4572-8CA4-43BC34FD79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9556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68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52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661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06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5424D8F-2573-4FDC-8359-33E1111D56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783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FD3CCD-4F36-486C-A996-E1B35EAFE3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694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26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962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48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674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769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4277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61578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147B01B-7BC5-41B9-AA94-934A8F71FA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577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37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0AF5CC9-069F-4C08-A3BE-04855ABBCFC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86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781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9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816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438765-39E0-417D-A2A0-0D1FEC82774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6358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0426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911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958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5749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0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0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04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298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4/15/2019 10:28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858717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752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00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EE728D-54FE-4DF1-9669-13EDAF96AD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843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EE728D-54FE-4DF1-9669-13EDAF96AD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08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347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10:28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192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8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788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EE728D-54FE-4DF1-9669-13EDAF96AD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09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269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EE728D-54FE-4DF1-9669-13EDAF96AD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326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518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373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469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3E4FA5-625B-452A-B5C7-F3B882D94B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073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10:28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4/15/2019 10:28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896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520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932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09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CBFE97-B19F-49C0-BB1C-C4C05D11C1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368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this is part of the Fear, Uncertainty, and Doubt (FUD) message – Hybrid cloud makes the deployment, management, and securing of a customer infrastructure more complex. At the same time, the attacks are come more often from more directions. I often use the “Security Breach Infographic”: </a:t>
            </a:r>
            <a:r>
              <a:rPr lang="en-US" sz="900" u="sng" kern="1200" dirty="0">
                <a:solidFill>
                  <a:schemeClr val="tx1"/>
                </a:solidFill>
                <a:effectLst/>
                <a:latin typeface="Segoe UI Light" pitchFamily="34" charset="0"/>
                <a:ea typeface="+mn-ea"/>
                <a:cs typeface="+mn-cs"/>
                <a:hlinkClick r:id="rId3"/>
              </a:rPr>
              <a:t>https://informationisbeautiful.net/visualizations/worlds-biggest-data-breaches-hacks/</a:t>
            </a:r>
            <a:endParaRPr lang="en-US" sz="900" kern="1200" dirty="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002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3.bin"/><Relationship Id="rId4" Type="http://schemas.openxmlformats.org/officeDocument/2006/relationships/oleObject" Target="../embeddings/oleObject17.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3.bin"/><Relationship Id="rId4" Type="http://schemas.openxmlformats.org/officeDocument/2006/relationships/oleObject" Target="../embeddings/oleObject18.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3.bin"/><Relationship Id="rId4" Type="http://schemas.openxmlformats.org/officeDocument/2006/relationships/oleObject" Target="../embeddings/oleObject1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17.bin"/><Relationship Id="rId5" Type="http://schemas.openxmlformats.org/officeDocument/2006/relationships/image" Target="../media/image13.bin"/><Relationship Id="rId4" Type="http://schemas.openxmlformats.org/officeDocument/2006/relationships/oleObject" Target="../embeddings/oleObject20.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3.bin"/><Relationship Id="rId4" Type="http://schemas.openxmlformats.org/officeDocument/2006/relationships/oleObject" Target="../embeddings/oleObject21.bin"/></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20.emf"/></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1.xml"/><Relationship Id="rId5" Type="http://schemas.openxmlformats.org/officeDocument/2006/relationships/image" Target="../media/image28.png"/><Relationship Id="rId4" Type="http://schemas.microsoft.com/office/2007/relationships/hdphoto" Target="../media/hdphoto2.wdp"/></Relationships>
</file>

<file path=ppt/slideLayouts/_rels/slideLayout2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23.xml"/><Relationship Id="rId7" Type="http://schemas.openxmlformats.org/officeDocument/2006/relationships/oleObject" Target="../embeddings/oleObject22.bin"/><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slideMaster" Target="../slideMasters/slideMaster11.xml"/><Relationship Id="rId5" Type="http://schemas.openxmlformats.org/officeDocument/2006/relationships/tags" Target="../tags/tag25.xml"/><Relationship Id="rId4" Type="http://schemas.openxmlformats.org/officeDocument/2006/relationships/tags" Target="../tags/tag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27.xml"/><Relationship Id="rId7" Type="http://schemas.openxmlformats.org/officeDocument/2006/relationships/oleObject" Target="../embeddings/oleObject23.bin"/><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slideMaster" Target="../slideMasters/slideMaster12.xml"/><Relationship Id="rId5" Type="http://schemas.openxmlformats.org/officeDocument/2006/relationships/tags" Target="../tags/tag29.xml"/><Relationship Id="rId4" Type="http://schemas.openxmlformats.org/officeDocument/2006/relationships/tags" Target="../tags/tag2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31.xml"/><Relationship Id="rId7" Type="http://schemas.openxmlformats.org/officeDocument/2006/relationships/oleObject" Target="../embeddings/oleObject24.bin"/><Relationship Id="rId2" Type="http://schemas.openxmlformats.org/officeDocument/2006/relationships/tags" Target="../tags/tag30.xml"/><Relationship Id="rId1" Type="http://schemas.openxmlformats.org/officeDocument/2006/relationships/vmlDrawing" Target="../drawings/vmlDrawing24.vml"/><Relationship Id="rId6" Type="http://schemas.openxmlformats.org/officeDocument/2006/relationships/slideMaster" Target="../slideMasters/slideMaster14.xml"/><Relationship Id="rId5" Type="http://schemas.openxmlformats.org/officeDocument/2006/relationships/tags" Target="../tags/tag33.xml"/><Relationship Id="rId4"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35.xml"/><Relationship Id="rId7" Type="http://schemas.openxmlformats.org/officeDocument/2006/relationships/oleObject" Target="../embeddings/oleObject25.bin"/><Relationship Id="rId2" Type="http://schemas.openxmlformats.org/officeDocument/2006/relationships/tags" Target="../tags/tag34.xml"/><Relationship Id="rId1" Type="http://schemas.openxmlformats.org/officeDocument/2006/relationships/vmlDrawing" Target="../drawings/vmlDrawing25.vml"/><Relationship Id="rId6" Type="http://schemas.openxmlformats.org/officeDocument/2006/relationships/slideMaster" Target="../slideMasters/slideMaster15.xml"/><Relationship Id="rId5" Type="http://schemas.openxmlformats.org/officeDocument/2006/relationships/tags" Target="../tags/tag37.xml"/><Relationship Id="rId4" Type="http://schemas.openxmlformats.org/officeDocument/2006/relationships/tags" Target="../tags/tag3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39.xml"/><Relationship Id="rId7" Type="http://schemas.openxmlformats.org/officeDocument/2006/relationships/oleObject" Target="../embeddings/oleObject26.bin"/><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slideMaster" Target="../slideMasters/slideMaster17.xml"/><Relationship Id="rId5" Type="http://schemas.openxmlformats.org/officeDocument/2006/relationships/tags" Target="../tags/tag41.xml"/><Relationship Id="rId4" Type="http://schemas.openxmlformats.org/officeDocument/2006/relationships/tags" Target="../tags/tag4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jpe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20.emf"/></Relationships>
</file>

<file path=ppt/slideLayouts/_rels/slideLayout3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20.emf"/></Relationships>
</file>

<file path=ppt/slideLayouts/_rels/slideLayout3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9.xml"/><Relationship Id="rId4" Type="http://schemas.openxmlformats.org/officeDocument/2006/relationships/image" Target="../media/image20.emf"/></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19.xml"/><Relationship Id="rId5" Type="http://schemas.openxmlformats.org/officeDocument/2006/relationships/image" Target="../media/image20.emf"/><Relationship Id="rId4"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jpeg"/><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jpeg"/><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9.jpeg"/><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bin"/><Relationship Id="rId4" Type="http://schemas.openxmlformats.org/officeDocument/2006/relationships/oleObject" Target="../embeddings/oleObject1.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5.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bin"/><Relationship Id="rId5" Type="http://schemas.openxmlformats.org/officeDocument/2006/relationships/oleObject" Target="../embeddings/oleObject3.bin"/><Relationship Id="rId4" Type="http://schemas.openxmlformats.org/officeDocument/2006/relationships/image" Target="../media/image1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5.bin"/><Relationship Id="rId5" Type="http://schemas.openxmlformats.org/officeDocument/2006/relationships/image" Target="../media/image13.bin"/><Relationship Id="rId4" Type="http://schemas.openxmlformats.org/officeDocument/2006/relationships/oleObject" Target="../embeddings/oleObject4.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6.bin"/><Relationship Id="rId5" Type="http://schemas.openxmlformats.org/officeDocument/2006/relationships/image" Target="../media/image13.bin"/><Relationship Id="rId4" Type="http://schemas.openxmlformats.org/officeDocument/2006/relationships/oleObject" Target="../embeddings/oleObject5.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3.bin"/><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3.bin"/><Relationship Id="rId4" Type="http://schemas.openxmlformats.org/officeDocument/2006/relationships/oleObject" Target="../embeddings/oleObject7.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3.bin"/><Relationship Id="rId4" Type="http://schemas.openxmlformats.org/officeDocument/2006/relationships/oleObject" Target="../embeddings/oleObject8.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3.bin"/><Relationship Id="rId4" Type="http://schemas.openxmlformats.org/officeDocument/2006/relationships/oleObject" Target="../embeddings/oleObject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3.bin"/><Relationship Id="rId4" Type="http://schemas.openxmlformats.org/officeDocument/2006/relationships/oleObject" Target="../embeddings/oleObject10.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3.bin"/><Relationship Id="rId4" Type="http://schemas.openxmlformats.org/officeDocument/2006/relationships/oleObject" Target="../embeddings/oleObject11.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3.bin"/><Relationship Id="rId4" Type="http://schemas.openxmlformats.org/officeDocument/2006/relationships/oleObject" Target="../embeddings/oleObject12.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3.bin"/><Relationship Id="rId4" Type="http://schemas.openxmlformats.org/officeDocument/2006/relationships/oleObject" Target="../embeddings/oleObject13.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3.bin"/><Relationship Id="rId4" Type="http://schemas.openxmlformats.org/officeDocument/2006/relationships/oleObject" Target="../embeddings/oleObject14.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3.bin"/><Relationship Id="rId4" Type="http://schemas.openxmlformats.org/officeDocument/2006/relationships/oleObject" Target="../embeddings/oleObject15.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3.bin"/><Relationship Id="rId4" Type="http://schemas.openxmlformats.org/officeDocument/2006/relationships/oleObject" Target="../embeddings/oleObject1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1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207333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4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634595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66"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35577"/>
            <a:ext cx="11887199" cy="1796052"/>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0655802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9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36419236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1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795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57065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1138292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1726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418"/>
            <a:fld id="{0A164282-434E-41D4-9582-783D542A7B68}" type="slidenum">
              <a:rPr lang="en-US"/>
              <a:pPr defTabSz="932418"/>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a:t>Secondary refining headline</a:t>
            </a:r>
          </a:p>
        </p:txBody>
      </p:sp>
    </p:spTree>
    <p:extLst>
      <p:ext uri="{BB962C8B-B14F-4D97-AF65-F5344CB8AC3E}">
        <p14:creationId xmlns:p14="http://schemas.microsoft.com/office/powerpoint/2010/main" val="38324927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5241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434711" cy="6994525"/>
          </a:xfrm>
          <a:prstGeom prst="rect">
            <a:avLst/>
          </a:prstGeom>
        </p:spPr>
      </p:pic>
      <p:sp>
        <p:nvSpPr>
          <p:cNvPr id="8" name="Rectangle 7"/>
          <p:cNvSpPr/>
          <p:nvPr/>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712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pic>
        <p:nvPicPr>
          <p:cNvPr id="7" name="Picture 6" hidden="1">
            <a:extLst>
              <a:ext uri="{FF2B5EF4-FFF2-40B4-BE49-F238E27FC236}">
                <a16:creationId xmlns:a16="http://schemas.microsoft.com/office/drawing/2014/main" id="{68EFA321-C35B-4B72-B1FB-E6FFE4F779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a:extLst>
              <a:ext uri="{FF2B5EF4-FFF2-40B4-BE49-F238E27FC236}">
                <a16:creationId xmlns:a16="http://schemas.microsoft.com/office/drawing/2014/main" id="{372B23CB-9024-4D9C-B67B-93F1F316E57B}"/>
              </a:ext>
            </a:extLst>
          </p:cNvPr>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975443D4-A7CD-47C3-8D94-D4D2042719EC}"/>
              </a:ext>
            </a:extLst>
          </p:cNvPr>
          <p:cNvPicPr>
            <a:picLocks noChangeAspect="1"/>
          </p:cNvPicPr>
          <p:nvPr userDrawn="1"/>
        </p:nvPicPr>
        <p:blipFill>
          <a:blip r:embed="rId4"/>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71425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439663" y="0"/>
            <a:ext cx="6995047" cy="6994525"/>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70425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8415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62858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4804454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0616745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732040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87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726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78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5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18545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5902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6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D9B887EE-D1FB-49BB-B287-07DBC08E8795}"/>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64695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5275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53007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5233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Interior4">
    <p:bg>
      <p:bgPr>
        <a:solidFill>
          <a:schemeClr val="bg1">
            <a:lumMod val="8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1"/>
            <a:ext cx="4770437" cy="6994525"/>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2448">
              <a:solidFill>
                <a:prstClr val="white"/>
              </a:solidFill>
            </a:endParaRPr>
          </a:p>
        </p:txBody>
      </p:sp>
      <p:sp>
        <p:nvSpPr>
          <p:cNvPr id="9" name="Title 1"/>
          <p:cNvSpPr>
            <a:spLocks noGrp="1" noChangeAspect="1"/>
          </p:cNvSpPr>
          <p:nvPr>
            <p:ph type="title"/>
          </p:nvPr>
        </p:nvSpPr>
        <p:spPr>
          <a:xfrm>
            <a:off x="274637" y="571498"/>
            <a:ext cx="3733799" cy="5783265"/>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5393570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Interior4">
    <p:bg>
      <p:bgPr>
        <a:solidFill>
          <a:schemeClr val="bg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008435" cy="69945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48">
              <a:solidFill>
                <a:prstClr val="white"/>
              </a:solidFill>
            </a:endParaRPr>
          </a:p>
        </p:txBody>
      </p:sp>
    </p:spTree>
    <p:extLst>
      <p:ext uri="{BB962C8B-B14F-4D97-AF65-F5344CB8AC3E}">
        <p14:creationId xmlns:p14="http://schemas.microsoft.com/office/powerpoint/2010/main" val="889882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1626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7007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434711" cy="6994525"/>
          </a:xfrm>
          <a:prstGeom prst="rect">
            <a:avLst/>
          </a:prstGeom>
        </p:spPr>
      </p:pic>
      <p:sp>
        <p:nvSpPr>
          <p:cNvPr id="12" name="Rectangle 11"/>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5423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4786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85697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324947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4558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03600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8337891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99369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55786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313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69298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73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3195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9473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976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417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8193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951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2329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434711" cy="6994525"/>
          </a:xfrm>
          <a:prstGeom prst="rect">
            <a:avLst/>
          </a:prstGeom>
        </p:spPr>
      </p:pic>
      <p:sp>
        <p:nvSpPr>
          <p:cNvPr id="8" name="Rectangle 7"/>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621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31793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276720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5456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17659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4995955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0470792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75961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721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1282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63336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2063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821898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0570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08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59450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150714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75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2"/>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1922"/>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40767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5"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1" y="443334"/>
            <a:ext cx="2133131" cy="458258"/>
          </a:xfrm>
          <a:prstGeom prst="rect">
            <a:avLst/>
          </a:prstGeom>
        </p:spPr>
      </p:pic>
    </p:spTree>
    <p:extLst>
      <p:ext uri="{BB962C8B-B14F-4D97-AF65-F5344CB8AC3E}">
        <p14:creationId xmlns:p14="http://schemas.microsoft.com/office/powerpoint/2010/main" val="20873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784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98844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6441017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5262448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96016790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22180014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84545958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399964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5113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3049767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72733239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5248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32534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59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66422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289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904243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129389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828069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8"/>
            <a:ext cx="10445795" cy="1017048"/>
          </a:xfrm>
          <a:prstGeom prst="rect">
            <a:avLst/>
          </a:prstGeom>
        </p:spPr>
        <p:txBody>
          <a:bodyPr lIns="91306" tIns="45654" rIns="91306" bIns="45654" anchor="b" anchorCtr="0"/>
          <a:lstStyle>
            <a:lvl1pPr>
              <a:defRPr sz="7343" spc="-153" baseline="0"/>
            </a:lvl1pPr>
          </a:lstStyle>
          <a:p>
            <a:r>
              <a:rPr lang="en-US"/>
              <a:t>Click to edit title style</a:t>
            </a:r>
          </a:p>
        </p:txBody>
      </p:sp>
      <p:sp>
        <p:nvSpPr>
          <p:cNvPr id="5" name="Text Placeholder 4"/>
          <p:cNvSpPr>
            <a:spLocks noGrp="1"/>
          </p:cNvSpPr>
          <p:nvPr>
            <p:ph type="body" sz="quarter" idx="12" hasCustomPrompt="1"/>
          </p:nvPr>
        </p:nvSpPr>
        <p:spPr>
          <a:xfrm>
            <a:off x="998581" y="3494027"/>
            <a:ext cx="10445795" cy="508525"/>
          </a:xfrm>
          <a:prstGeom prst="rect">
            <a:avLst/>
          </a:prstGeom>
        </p:spPr>
        <p:txBody>
          <a:bodyPr lIns="91306" tIns="45654" rIns="91306" bIns="45654">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a:t>Subtitle</a:t>
            </a:r>
          </a:p>
        </p:txBody>
      </p:sp>
    </p:spTree>
    <p:extLst>
      <p:ext uri="{BB962C8B-B14F-4D97-AF65-F5344CB8AC3E}">
        <p14:creationId xmlns:p14="http://schemas.microsoft.com/office/powerpoint/2010/main" val="4209051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2896472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09202155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68703119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0186809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48663293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3843049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4893133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3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816688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8380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4987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076811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9610968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83688040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122150966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61228601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57555924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11994826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596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73954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70814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0" y="6482891"/>
            <a:ext cx="2798207" cy="372394"/>
          </a:xfrm>
          <a:prstGeom prst="rect">
            <a:avLst/>
          </a:prstGeom>
        </p:spPr>
        <p:txBody>
          <a:bodyPr/>
          <a:lstStyle/>
          <a:p>
            <a:fld id="{8713FE0B-90A8-4522-911E-44EDD0F8888D}" type="datetimeFigureOut">
              <a:rPr lang="en-US" smtClean="0"/>
              <a:t>4/15/2019</a:t>
            </a:fld>
            <a:endParaRPr lang="en-US"/>
          </a:p>
        </p:txBody>
      </p:sp>
      <p:sp>
        <p:nvSpPr>
          <p:cNvPr id="6" name="Footer Placeholder 5"/>
          <p:cNvSpPr>
            <a:spLocks noGrp="1"/>
          </p:cNvSpPr>
          <p:nvPr>
            <p:ph type="ftr" sz="quarter" idx="11"/>
          </p:nvPr>
        </p:nvSpPr>
        <p:spPr>
          <a:xfrm>
            <a:off x="4119583" y="6482891"/>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1"/>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2930827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93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9947322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631335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0663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4200921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214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5789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6400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46145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47124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88101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888611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974737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70008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637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205060778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53165734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050830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848902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050379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686951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431193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22581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95567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61159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427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116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9" cy="914365"/>
          </a:xfrm>
        </p:spPr>
        <p:txBody>
          <a:bodyPr/>
          <a:lstStyle>
            <a:lvl1pPr>
              <a:defRPr sz="489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1697062"/>
            <a:ext cx="10972799" cy="1620828"/>
          </a:xfrm>
        </p:spPr>
        <p:txBody>
          <a:bodyPr/>
          <a:lstStyle>
            <a:lvl1pPr>
              <a:defRPr sz="2142">
                <a:gradFill>
                  <a:gsLst>
                    <a:gs pos="1250">
                      <a:schemeClr val="tx1"/>
                    </a:gs>
                    <a:gs pos="100000">
                      <a:schemeClr val="tx1"/>
                    </a:gs>
                  </a:gsLst>
                  <a:lin ang="5400000" scaled="0"/>
                </a:gradFill>
                <a:latin typeface="+mn-lt"/>
              </a:defRPr>
            </a:lvl1pPr>
            <a:lvl2pPr>
              <a:defRPr sz="2040"/>
            </a:lvl2pPr>
            <a:lvl3pPr>
              <a:defRPr sz="1632"/>
            </a:lvl3pPr>
            <a:lvl4pPr>
              <a:defRPr sz="1530"/>
            </a:lvl4pPr>
            <a:lvl5pPr>
              <a:defRPr sz="15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7578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60591"/>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6281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42340022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2538"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3" y="1623"/>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308527883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718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499" y="1965645"/>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51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6194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6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958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3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856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856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95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450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6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9285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76671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8299" cy="1181862"/>
          </a:xfrm>
          <a:noFill/>
        </p:spPr>
        <p:txBody>
          <a:bodyPr wrap="square" tIns="91440" bIns="91440" anchor="t" anchorCtr="0">
            <a:spAutoFit/>
          </a:bodyPr>
          <a:lstStyle>
            <a:lvl1pPr>
              <a:defRPr sz="7196"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8229599" cy="738664"/>
          </a:xfrm>
          <a:noFill/>
        </p:spPr>
        <p:txBody>
          <a:bodyPr wrap="square" lIns="182880" tIns="146304" rIns="182880" bIns="146304">
            <a:spAutoFit/>
          </a:bodyPr>
          <a:lstStyle>
            <a:lvl1pPr marL="0" indent="0">
              <a:spcBef>
                <a:spcPts val="0"/>
              </a:spcBef>
              <a:buNone/>
              <a:defRPr sz="3198"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2129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1262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896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68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87982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2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45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358513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9070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86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vert="horz" wrap="square" lIns="146304" tIns="91440" rIns="146304" bIns="91440" rtlCol="0" anchor="t">
            <a:noAutofit/>
          </a:bodyPr>
          <a:lstStyle>
            <a:lvl1pPr>
              <a:defRPr lang="en-US" sz="4798">
                <a:solidFill>
                  <a:srgbClr val="505050"/>
                </a:solidFill>
              </a:defRPr>
            </a:lvl1pPr>
          </a:lstStyle>
          <a:p>
            <a:pPr marL="0" lvl="0">
              <a:lnSpc>
                <a:spcPts val="3598"/>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8491833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3562"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09622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31337609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80600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474" r="4892" b="4280"/>
          <a:stretch/>
        </p:blipFill>
        <p:spPr>
          <a:xfrm>
            <a:off x="0" y="0"/>
            <a:ext cx="12436475" cy="6995517"/>
          </a:xfrm>
          <a:prstGeom prst="rect">
            <a:avLst/>
          </a:prstGeom>
        </p:spPr>
      </p:pic>
      <p:sp>
        <p:nvSpPr>
          <p:cNvPr id="4" name="Rectangle 3"/>
          <p:cNvSpPr/>
          <p:nvPr/>
        </p:nvSpPr>
        <p:spPr bwMode="auto">
          <a:xfrm>
            <a:off x="274702" y="2857149"/>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857149"/>
            <a:ext cx="6400736" cy="1828800"/>
          </a:xfrm>
          <a:noFill/>
        </p:spPr>
        <p:txBody>
          <a:bodyPr lIns="146304" tIns="91440" rIns="146304" bIns="91440" anchor="t" anchorCtr="0"/>
          <a:lstStyle>
            <a:lvl1pPr>
              <a:defRPr sz="4799" spc="-100" baseline="0">
                <a:gradFill>
                  <a:gsLst>
                    <a:gs pos="6369">
                      <a:srgbClr val="FFFFFF"/>
                    </a:gs>
                    <a:gs pos="18471">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92435"/>
            <a:ext cx="6402388" cy="664797"/>
          </a:xfrm>
        </p:spPr>
        <p:txBody>
          <a:bodyPr wrap="square" lIns="164592" tIns="109728" rIns="164592" bIns="109728">
            <a:spAutoFit/>
          </a:bodyPr>
          <a:lstStyle>
            <a:lvl1pPr marL="0" indent="0">
              <a:spcBef>
                <a:spcPts val="0"/>
              </a:spcBef>
              <a:buNone/>
              <a:defRPr sz="3199">
                <a:gradFill>
                  <a:gsLst>
                    <a:gs pos="6369">
                      <a:srgbClr val="FFFFFF"/>
                    </a:gs>
                    <a:gs pos="18471">
                      <a:srgbClr val="FFFFFF"/>
                    </a:gs>
                  </a:gsLst>
                  <a:lin ang="5400000" scaled="0"/>
                </a:gradFill>
                <a:latin typeface="+mn-lt"/>
              </a:defRPr>
            </a:lvl1pPr>
          </a:lstStyle>
          <a:p>
            <a:pPr lvl="0"/>
            <a:r>
              <a:rPr lang="en-US" dirty="0"/>
              <a:t>Speaker name</a:t>
            </a:r>
          </a:p>
        </p:txBody>
      </p:sp>
      <p:pic>
        <p:nvPicPr>
          <p:cNvPr id="14" name="Picture 13"/>
          <p:cNvPicPr>
            <a:picLocks noChangeAspect="1"/>
          </p:cNvPicPr>
          <p:nvPr/>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2447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549672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p:nvPicPr>
        <p:blipFill rotWithShape="1">
          <a:blip r:embed="rId3"/>
          <a:srcRect l="13067" r="20267"/>
          <a:stretch/>
        </p:blipFill>
        <p:spPr>
          <a:xfrm>
            <a:off x="5441315" y="1"/>
            <a:ext cx="6995160" cy="6995160"/>
          </a:xfrm>
          <a:prstGeom prst="rect">
            <a:avLst/>
          </a:prstGeom>
        </p:spPr>
      </p:pic>
    </p:spTree>
    <p:extLst>
      <p:ext uri="{BB962C8B-B14F-4D97-AF65-F5344CB8AC3E}">
        <p14:creationId xmlns:p14="http://schemas.microsoft.com/office/powerpoint/2010/main" val="144496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03038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31898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8785316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705602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64999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59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1098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120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4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828573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54996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3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75452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76091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15129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308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7224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6475" cy="6995517"/>
          </a:xfrm>
          <a:prstGeom prst="rect">
            <a:avLst/>
          </a:prstGeom>
        </p:spPr>
      </p:pic>
    </p:spTree>
    <p:extLst>
      <p:ext uri="{BB962C8B-B14F-4D97-AF65-F5344CB8AC3E}">
        <p14:creationId xmlns:p14="http://schemas.microsoft.com/office/powerpoint/2010/main" val="7562017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38238299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9002800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313892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41912340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168105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915052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4585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20" y="2469372"/>
            <a:ext cx="10706641" cy="2052543"/>
          </a:xfrm>
        </p:spPr>
        <p:txBody>
          <a:bodyPr/>
          <a:lstStyle>
            <a:lvl1pPr>
              <a:defRPr sz="5505">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3"/>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120" indent="0">
              <a:buNone/>
              <a:defRPr sz="2040"/>
            </a:lvl2pPr>
            <a:lvl3pPr marL="932239" indent="0">
              <a:buNone/>
              <a:defRPr sz="2040"/>
            </a:lvl3pPr>
            <a:lvl4pPr marL="1398358" indent="0">
              <a:buNone/>
              <a:defRPr sz="2040"/>
            </a:lvl4pPr>
            <a:lvl5pPr marL="1864477" indent="0">
              <a:buNone/>
              <a:defRPr sz="2040"/>
            </a:lvl5pPr>
          </a:lstStyle>
          <a:p>
            <a:pPr lvl="0"/>
            <a:r>
              <a:rPr lang="en-US" dirty="0"/>
              <a:t>Edit Master text styles</a:t>
            </a:r>
          </a:p>
        </p:txBody>
      </p:sp>
    </p:spTree>
    <p:extLst>
      <p:ext uri="{BB962C8B-B14F-4D97-AF65-F5344CB8AC3E}">
        <p14:creationId xmlns:p14="http://schemas.microsoft.com/office/powerpoint/2010/main" val="290806798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014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4"/>
            <a:ext cx="5492776" cy="4718967"/>
          </a:xfrm>
          <a:prstGeom prst="rect">
            <a:avLst/>
          </a:prstGeom>
        </p:spPr>
        <p:txBody>
          <a:bodyPr/>
          <a:lstStyle>
            <a:lvl1pPr marL="466120" indent="-466120">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5708"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1827"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89682"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5801"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4"/>
            <a:ext cx="5492776" cy="4718967"/>
          </a:xfrm>
          <a:prstGeom prst="rect">
            <a:avLst/>
          </a:prstGeom>
        </p:spPr>
        <p:txBody>
          <a:bodyPr/>
          <a:lstStyle>
            <a:lvl1pPr marL="349589" indent="-349589">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444" indent="-2913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298" indent="-23305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1418"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7537"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66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27162662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4"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68585428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418489995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867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326644410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280231257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51"/>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25782278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528C4-1DE2-4ABE-B020-17D9BF4211B0}" type="datetimeFigureOut">
              <a:rPr lang="en-IN" smtClean="0"/>
              <a:t>15-04-2019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8636CE-FDB8-4CD1-8628-B4470F5DBED2}" type="slidenum">
              <a:rPr lang="en-IN" smtClean="0"/>
              <a:t>‹#›</a:t>
            </a:fld>
            <a:endParaRPr lang="en-IN"/>
          </a:p>
        </p:txBody>
      </p:sp>
    </p:spTree>
    <p:extLst>
      <p:ext uri="{BB962C8B-B14F-4D97-AF65-F5344CB8AC3E}">
        <p14:creationId xmlns:p14="http://schemas.microsoft.com/office/powerpoint/2010/main" val="361323710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D274CAA-188D-44E1-AFA1-7C1ADA7271AF}"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2EC6A-FB5B-4612-8539-1439433A912D}" type="slidenum">
              <a:rPr lang="en-US" smtClean="0"/>
              <a:t>‹#›</a:t>
            </a:fld>
            <a:endParaRPr lang="en-US"/>
          </a:p>
        </p:txBody>
      </p:sp>
    </p:spTree>
    <p:extLst>
      <p:ext uri="{BB962C8B-B14F-4D97-AF65-F5344CB8AC3E}">
        <p14:creationId xmlns:p14="http://schemas.microsoft.com/office/powerpoint/2010/main" val="5206016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4586"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263464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5153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2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52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3730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864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84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05769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5678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2753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8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2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8417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2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64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97530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92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67831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7157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en-IN"/>
          </a:p>
        </p:txBody>
      </p:sp>
      <p:sp>
        <p:nvSpPr>
          <p:cNvPr id="3" name="Subtitle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418">
              <a:defRPr/>
            </a:pPr>
            <a:fld id="{865528C4-1DE2-4ABE-B020-17D9BF4211B0}" type="datetimeFigureOut">
              <a:rPr lang="en-IN" smtClean="0">
                <a:solidFill>
                  <a:prstClr val="black">
                    <a:tint val="75000"/>
                  </a:prstClr>
                </a:solidFill>
              </a:rPr>
              <a:pPr defTabSz="932418">
                <a:defRPr/>
              </a:pPr>
              <a:t>15-04-2019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pPr defTabSz="932418">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418">
              <a:defRPr/>
            </a:pPr>
            <a:fld id="{288636CE-FDB8-4CD1-8628-B4470F5DBED2}" type="slidenum">
              <a:rPr lang="en-IN" smtClean="0">
                <a:solidFill>
                  <a:prstClr val="black">
                    <a:tint val="75000"/>
                  </a:prstClr>
                </a:solidFill>
              </a:rPr>
              <a:pPr defTabSz="932418">
                <a:defRPr/>
              </a:pPr>
              <a:t>‹#›</a:t>
            </a:fld>
            <a:endParaRPr lang="en-IN" dirty="0">
              <a:solidFill>
                <a:prstClr val="black">
                  <a:tint val="75000"/>
                </a:prstClr>
              </a:solidFill>
            </a:endParaRPr>
          </a:p>
        </p:txBody>
      </p:sp>
    </p:spTree>
    <p:extLst>
      <p:ext uri="{BB962C8B-B14F-4D97-AF65-F5344CB8AC3E}">
        <p14:creationId xmlns:p14="http://schemas.microsoft.com/office/powerpoint/2010/main" val="51128861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852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561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39983591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0054345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65163373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710595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2791973"/>
      </p:ext>
    </p:extLst>
  </p:cSld>
  <p:clrMapOvr>
    <a:masterClrMapping/>
  </p:clrMapOvr>
  <p:transition spd="med">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728567"/>
      </p:ext>
    </p:extLst>
  </p:cSld>
  <p:clrMapOvr>
    <a:masterClrMapping/>
  </p:clrMapOvr>
  <p:transition spd="med">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7463016"/>
      </p:ext>
    </p:extLst>
  </p:cSld>
  <p:clrMapOvr>
    <a:masterClrMapping/>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2755349"/>
      </p:ext>
    </p:extLst>
  </p:cSld>
  <p:clrMapOvr>
    <a:masterClrMapping/>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68886054"/>
      </p:ext>
    </p:extLst>
  </p:cSld>
  <p:clrMapOvr>
    <a:masterClrMapping/>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3760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11292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301492"/>
      </p:ext>
    </p:extLst>
  </p:cSld>
  <p:clrMapOvr>
    <a:masterClrMapping/>
  </p:clrMapOvr>
  <p:transition spd="med">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59436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5639863"/>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9605653"/>
      </p:ext>
    </p:extLst>
  </p:cSld>
  <p:clrMapOvr>
    <a:masterClrMapping/>
  </p:clrMapOvr>
  <p:transition spd="med">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509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4979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698525"/>
      </p:ext>
    </p:extLst>
  </p:cSld>
  <p:clrMapOvr>
    <a:masterClrMapping/>
  </p:clrMapOvr>
  <p:transition spd="med">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6465065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5900500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9083161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0483743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134575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09390"/>
      </p:ext>
    </p:extLst>
  </p:cSld>
  <p:clrMapOvr>
    <a:masterClrMapping/>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8984037"/>
      </p:ext>
    </p:extLst>
  </p:cSld>
  <p:clrMapOvr>
    <a:masterClrMapping/>
  </p:clrMapOvr>
  <p:transition spd="med">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029017"/>
      </p:ext>
    </p:extLst>
  </p:cSld>
  <p:clrMapOvr>
    <a:masterClrMapping/>
  </p:clrMapOvr>
  <p:transition spd="med">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6968368"/>
      </p:ext>
    </p:extLst>
  </p:cSld>
  <p:clrMapOvr>
    <a:masterClrMapping/>
  </p:clrMapOvr>
  <p:transition spd="med">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9345224"/>
      </p:ext>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42709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4079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4760499"/>
      </p:ext>
    </p:extLst>
  </p:cSld>
  <p:clrMapOvr>
    <a:masterClrMapping/>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4316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860011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2490090"/>
      </p:ext>
    </p:extLst>
  </p:cSld>
  <p:clrMapOvr>
    <a:masterClrMapping/>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8060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379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864580"/>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40553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11309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6634"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 y="162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1782112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5691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IN"/>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597">
              <a:defRPr/>
            </a:pPr>
            <a:fld id="{865528C4-1DE2-4ABE-B020-17D9BF4211B0}" type="datetimeFigureOut">
              <a:rPr lang="en-IN" smtClean="0">
                <a:solidFill>
                  <a:prstClr val="black">
                    <a:tint val="75000"/>
                  </a:prstClr>
                </a:solidFill>
              </a:rPr>
              <a:pPr defTabSz="932597">
                <a:defRPr/>
              </a:pPr>
              <a:t>15-04-2019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288636CE-FDB8-4CD1-8628-B4470F5DBED2}" type="slidenum">
              <a:rPr lang="en-IN" smtClean="0">
                <a:solidFill>
                  <a:prstClr val="black">
                    <a:tint val="75000"/>
                  </a:prstClr>
                </a:solidFill>
              </a:rPr>
              <a:pPr defTabSz="932597">
                <a:defRPr/>
              </a:pPr>
              <a:t>‹#›</a:t>
            </a:fld>
            <a:endParaRPr lang="en-IN">
              <a:solidFill>
                <a:prstClr val="black">
                  <a:tint val="75000"/>
                </a:prstClr>
              </a:solidFill>
            </a:endParaRPr>
          </a:p>
        </p:txBody>
      </p:sp>
    </p:spTree>
    <p:extLst>
      <p:ext uri="{BB962C8B-B14F-4D97-AF65-F5344CB8AC3E}">
        <p14:creationId xmlns:p14="http://schemas.microsoft.com/office/powerpoint/2010/main" val="63829906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0912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800217"/>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603012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2425682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617575065"/>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638525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30201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048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1243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47567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7081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574855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201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5512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13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7212928"/>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1251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998517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402280"/>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29621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44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64007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7" y="1973262"/>
            <a:ext cx="4421403"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85276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91000">
                      <a:schemeClr val="tx1"/>
                    </a:gs>
                    <a:gs pos="0">
                      <a:schemeClr val="tx1"/>
                    </a:gs>
                  </a:gsLst>
                  <a:lin ang="5400000" scaled="0"/>
                </a:gradFill>
                <a:latin typeface="+mj-lt"/>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3332890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7" y="1973262"/>
            <a:ext cx="4421403"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1997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218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bg1"/>
                    </a:gs>
                    <a:gs pos="64000">
                      <a:schemeClr val="bg1"/>
                    </a:gs>
                  </a:gsLst>
                  <a:lin ang="5400000" scaled="0"/>
                </a:gradFill>
                <a:latin typeface="+mj-lt"/>
              </a:defRPr>
            </a:lvl1pPr>
          </a:lstStyle>
          <a:p>
            <a:pPr lvl="0"/>
            <a:r>
              <a:rPr lang="en-US"/>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68308" y="479425"/>
            <a:ext cx="1448129" cy="310896"/>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44674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1"/>
            <a:ext cx="6218237"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8415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val="0"/>
              </a:ext>
            </a:extLst>
          </a:blip>
          <a:srcRect/>
          <a:stretch/>
        </p:blipFill>
        <p:spPr>
          <a:xfrm>
            <a:off x="6218237" y="-6252"/>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4582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17852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727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415647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72938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00141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1540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695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046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1128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27385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5423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8925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8076885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73039243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0988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168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7054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8408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313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val="0"/>
              </a:ext>
            </a:extLst>
          </a:blip>
          <a:srcRect l="-3"/>
          <a:stretch/>
        </p:blipFill>
        <p:spPr>
          <a:xfrm>
            <a:off x="0" y="0"/>
            <a:ext cx="12434711" cy="6994525"/>
          </a:xfrm>
          <a:prstGeom prst="rect">
            <a:avLst/>
          </a:prstGeom>
        </p:spPr>
      </p:pic>
      <p:sp>
        <p:nvSpPr>
          <p:cNvPr id="4" name="Rectangle 3"/>
          <p:cNvSpPr/>
          <p:nvPr/>
        </p:nvSpPr>
        <p:spPr bwMode="auto">
          <a:xfrm>
            <a:off x="272987" y="267431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674311"/>
            <a:ext cx="6402452"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7" y="4503092"/>
            <a:ext cx="6402452"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a:t>Speaker Name</a:t>
            </a:r>
          </a:p>
        </p:txBody>
      </p:sp>
      <p:grpSp>
        <p:nvGrpSpPr>
          <p:cNvPr id="14" name="Group 13"/>
          <p:cNvGrpSpPr>
            <a:grpSpLocks noChangeAspect="1"/>
          </p:cNvGrpSpPr>
          <p:nvPr/>
        </p:nvGrpSpPr>
        <p:grpSpPr bwMode="gray">
          <a:xfrm>
            <a:off x="10297862" y="6148227"/>
            <a:ext cx="1681413" cy="360979"/>
            <a:chOff x="457200" y="1643393"/>
            <a:chExt cx="4492753" cy="96454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73731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4701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279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772638"/>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366176"/>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247737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175495"/>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494167"/>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16182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31507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62986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435763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68471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252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4590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018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1909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932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7531640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44484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6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07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295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85877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6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45369141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926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endParaRPr lang="en-US" dirty="0"/>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32F7AA95-D1A8-469B-A6A7-7BB4A11F411B}" type="slidenum">
              <a:rPr lang="en-US" smtClean="0"/>
              <a:t>‹#›</a:t>
            </a:fld>
            <a:endParaRPr lang="en-US" dirty="0"/>
          </a:p>
        </p:txBody>
      </p:sp>
      <p:sp>
        <p:nvSpPr>
          <p:cNvPr id="9" name="Text Placeholder 4"/>
          <p:cNvSpPr>
            <a:spLocks noGrp="1"/>
          </p:cNvSpPr>
          <p:nvPr>
            <p:ph type="body" sz="quarter" idx="10"/>
          </p:nvPr>
        </p:nvSpPr>
        <p:spPr>
          <a:xfrm>
            <a:off x="274822" y="276988"/>
            <a:ext cx="6400614" cy="654538"/>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604" indent="0">
              <a:buFontTx/>
              <a:buNone/>
              <a:defRPr sz="2400">
                <a:latin typeface="Segoe Pro Light"/>
              </a:defRPr>
            </a:lvl2pPr>
            <a:lvl3pPr marL="571006" indent="0">
              <a:buFontTx/>
              <a:buNone/>
              <a:defRPr sz="2400">
                <a:latin typeface="Segoe Pro Light"/>
              </a:defRPr>
            </a:lvl3pPr>
            <a:lvl4pPr marL="799409" indent="0">
              <a:buFontTx/>
              <a:buNone/>
              <a:defRPr sz="2400">
                <a:latin typeface="Segoe Pro Light"/>
              </a:defRPr>
            </a:lvl4pPr>
            <a:lvl5pPr marL="1027808" indent="0">
              <a:buFontTx/>
              <a:buNone/>
              <a:defRPr sz="2400">
                <a:latin typeface="Segoe Pro Light"/>
              </a:defRPr>
            </a:lvl5pPr>
          </a:lstStyle>
          <a:p>
            <a:pPr lvl="0"/>
            <a:r>
              <a:rPr lang="en-US"/>
              <a:t>Edit Master text styles</a:t>
            </a:r>
          </a:p>
        </p:txBody>
      </p:sp>
    </p:spTree>
    <p:extLst>
      <p:ext uri="{BB962C8B-B14F-4D97-AF65-F5344CB8AC3E}">
        <p14:creationId xmlns:p14="http://schemas.microsoft.com/office/powerpoint/2010/main" val="348365554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5" y="11398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3"/>
            <a:ext cx="11887201" cy="946413"/>
          </a:xfrm>
          <a:prstGeom prst="rect">
            <a:avLst/>
          </a:prstGeom>
        </p:spPr>
        <p:txBody>
          <a:bodyPr/>
          <a:lstStyle>
            <a:lvl1pPr algn="l">
              <a:defRPr sz="519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6742083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4" cy="6994526"/>
          </a:xfrm>
          <a:prstGeom prst="rect">
            <a:avLst/>
          </a:prstGeom>
        </p:spPr>
      </p:pic>
      <p:sp>
        <p:nvSpPr>
          <p:cNvPr id="10" name="Rectangle 9"/>
          <p:cNvSpPr/>
          <p:nvPr userDrawn="1"/>
        </p:nvSpPr>
        <p:spPr bwMode="auto">
          <a:xfrm>
            <a:off x="-1" y="0"/>
            <a:ext cx="12436476" cy="6994525"/>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0" y="2552701"/>
            <a:ext cx="12436475" cy="1889123"/>
          </a:xfrm>
          <a:solidFill>
            <a:schemeClr val="accent1">
              <a:alpha val="80000"/>
            </a:schemeClr>
          </a:solidFill>
        </p:spPr>
        <p:txBody>
          <a:bodyPr wrap="square" lIns="438912" tIns="91440" bIns="91440" anchor="ctr" anchorCtr="0">
            <a:noAutofit/>
          </a:bodyPr>
          <a:lstStyle>
            <a:lvl1pPr>
              <a:defRPr sz="7198"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859868655"/>
      </p:ext>
    </p:extLst>
  </p:cSld>
  <p:clrMapOvr>
    <a:masterClrMapping/>
  </p:clrMapOvr>
  <p:transition spd="slow">
    <p:cove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18" y="2469372"/>
            <a:ext cx="10706641" cy="2052543"/>
          </a:xfrm>
        </p:spPr>
        <p:txBody>
          <a:bodyPr/>
          <a:lstStyle>
            <a:lvl1pPr>
              <a:defRPr sz="5507">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1"/>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298" indent="0">
              <a:buNone/>
              <a:defRPr sz="2040"/>
            </a:lvl2pPr>
            <a:lvl3pPr marL="932597" indent="0">
              <a:buNone/>
              <a:defRPr sz="2040"/>
            </a:lvl3pPr>
            <a:lvl4pPr marL="1398895" indent="0">
              <a:buNone/>
              <a:defRPr sz="2040"/>
            </a:lvl4pPr>
            <a:lvl5pPr marL="1865193" indent="0">
              <a:buNone/>
              <a:defRPr sz="2040"/>
            </a:lvl5pPr>
          </a:lstStyle>
          <a:p>
            <a:pPr lvl="0"/>
            <a:r>
              <a:rPr lang="en-US" dirty="0"/>
              <a:t>Edit Master text styles</a:t>
            </a:r>
          </a:p>
        </p:txBody>
      </p:sp>
    </p:spTree>
    <p:extLst>
      <p:ext uri="{BB962C8B-B14F-4D97-AF65-F5344CB8AC3E}">
        <p14:creationId xmlns:p14="http://schemas.microsoft.com/office/powerpoint/2010/main" val="248131506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4202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2"/>
            <a:ext cx="5492776" cy="4718967"/>
          </a:xfrm>
          <a:prstGeom prst="rect">
            <a:avLst/>
          </a:prstGeom>
        </p:spPr>
        <p:txBody>
          <a:bodyPr/>
          <a:lstStyle>
            <a:lvl1pPr marL="466298" indent="-466298">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602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2320"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90331"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6630"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2"/>
            <a:ext cx="5492776" cy="4718967"/>
          </a:xfrm>
          <a:prstGeom prst="rect">
            <a:avLst/>
          </a:prstGeom>
        </p:spPr>
        <p:txBody>
          <a:bodyPr/>
          <a:lstStyle>
            <a:lvl1pPr marL="349724" indent="-349724">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735" indent="-291436">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746" indent="-23314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2044"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8342"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55943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427485998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2"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285914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319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65276484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235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2448">
                <a:latin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lvl1pPr>
              <a:defRPr>
                <a:solidFill>
                  <a:schemeClr val="tx1">
                    <a:lumMod val="50000"/>
                  </a:schemeClr>
                </a:solidFill>
              </a:defRPr>
            </a:lvl1pPr>
          </a:lstStyle>
          <a:p>
            <a:pPr defTabSz="932597">
              <a:defRPr/>
            </a:pPr>
            <a:fld id="{0A9D7123-72F7-4849-BD8E-8FE1358A728B}" type="datetimeFigureOut">
              <a:rPr lang="en-US" sz="1836" smtClean="0">
                <a:solidFill>
                  <a:srgbClr val="FFFFFF">
                    <a:lumMod val="50000"/>
                  </a:srgbClr>
                </a:solidFill>
              </a:rPr>
              <a:pPr defTabSz="932597">
                <a:defRPr/>
              </a:pPr>
              <a:t>4/15/2019</a:t>
            </a:fld>
            <a:endParaRPr lang="en-US" sz="1836" dirty="0">
              <a:solidFill>
                <a:srgbClr val="FFFFFF">
                  <a:lumMod val="50000"/>
                </a:srgbClr>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lvl1pPr>
              <a:defRPr>
                <a:solidFill>
                  <a:schemeClr val="tx1">
                    <a:lumMod val="50000"/>
                  </a:schemeClr>
                </a:solidFill>
              </a:defRPr>
            </a:lvl1pPr>
          </a:lstStyle>
          <a:p>
            <a:pPr defTabSz="932597">
              <a:defRPr/>
            </a:pPr>
            <a:endParaRPr lang="en-US" sz="1836" dirty="0">
              <a:solidFill>
                <a:srgbClr val="FFFFFF">
                  <a:lumMod val="50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lvl1pPr>
              <a:defRPr>
                <a:solidFill>
                  <a:schemeClr val="tx1">
                    <a:lumMod val="50000"/>
                  </a:schemeClr>
                </a:solidFill>
              </a:defRPr>
            </a:lvl1pPr>
          </a:lstStyle>
          <a:p>
            <a:pPr defTabSz="932597">
              <a:defRPr/>
            </a:pPr>
            <a:fld id="{3B7F53D9-503C-43F0-8772-C53FE3EEB1EE}" type="slidenum">
              <a:rPr lang="en-US" sz="1836" smtClean="0">
                <a:solidFill>
                  <a:srgbClr val="FFFFFF">
                    <a:lumMod val="50000"/>
                  </a:srgbClr>
                </a:solidFill>
              </a:rPr>
              <a:pPr defTabSz="932597">
                <a:defRPr/>
              </a:pPr>
              <a:t>‹#›</a:t>
            </a:fld>
            <a:endParaRPr lang="en-US" sz="1836" dirty="0">
              <a:solidFill>
                <a:srgbClr val="FFFFFF">
                  <a:lumMod val="50000"/>
                </a:srgbClr>
              </a:solidFill>
            </a:endParaRPr>
          </a:p>
        </p:txBody>
      </p:sp>
    </p:spTree>
    <p:extLst>
      <p:ext uri="{BB962C8B-B14F-4D97-AF65-F5344CB8AC3E}">
        <p14:creationId xmlns:p14="http://schemas.microsoft.com/office/powerpoint/2010/main" val="10798784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360036985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208141407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49"/>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7979620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39472519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70667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54880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0265343"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108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07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565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844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142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7458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6595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6970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6635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3273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C3C3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65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283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379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62032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032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0674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3F52C7F-4CB6-44AA-8C84-C9628692BD16}" type="datetimeFigureOut">
              <a:rPr lang="en-US" smtClean="0"/>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4CD31F-32FC-49C3-A3D7-4F64E6657033}" type="slidenum">
              <a:rPr lang="en-US" smtClean="0"/>
              <a:t>‹#›</a:t>
            </a:fld>
            <a:endParaRPr lang="en-US" dirty="0"/>
          </a:p>
        </p:txBody>
      </p:sp>
    </p:spTree>
    <p:extLst>
      <p:ext uri="{BB962C8B-B14F-4D97-AF65-F5344CB8AC3E}">
        <p14:creationId xmlns:p14="http://schemas.microsoft.com/office/powerpoint/2010/main" val="25679836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72326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26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35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568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4167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121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2620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4072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55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3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18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9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165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9831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1325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854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Quote Page">
    <p:spTree>
      <p:nvGrpSpPr>
        <p:cNvPr id="1" name=""/>
        <p:cNvGrpSpPr/>
        <p:nvPr/>
      </p:nvGrpSpPr>
      <p:grpSpPr>
        <a:xfrm>
          <a:off x="0" y="0"/>
          <a:ext cx="0" cy="0"/>
          <a:chOff x="0" y="0"/>
          <a:chExt cx="0" cy="0"/>
        </a:xfrm>
      </p:grpSpPr>
      <p:sp>
        <p:nvSpPr>
          <p:cNvPr id="25" name="Shape 25"/>
          <p:cNvSpPr>
            <a:spLocks noGrp="1"/>
          </p:cNvSpPr>
          <p:nvPr>
            <p:ph type="pic" idx="13"/>
          </p:nvPr>
        </p:nvSpPr>
        <p:spPr>
          <a:xfrm>
            <a:off x="621824" y="867122"/>
            <a:ext cx="11330471" cy="5453856"/>
          </a:xfrm>
          <a:prstGeom prst="rect">
            <a:avLst/>
          </a:prstGeom>
        </p:spPr>
        <p:txBody>
          <a:bodyPr lIns="91439" tIns="45719" rIns="91439" bIns="45719" anchor="t">
            <a:noAutofit/>
          </a:bodyPr>
          <a:lstStyle>
            <a:lvl1pPr marL="0" indent="0">
              <a:buNone/>
              <a:defRPr sz="2040" b="1">
                <a:solidFill>
                  <a:srgbClr val="FFFFFF"/>
                </a:solidFill>
              </a:defRPr>
            </a:lvl1pPr>
          </a:lstStyle>
          <a:p>
            <a:endParaRPr lang="en-US" dirty="0"/>
          </a:p>
        </p:txBody>
      </p:sp>
      <p:sp>
        <p:nvSpPr>
          <p:cNvPr id="23" name="Text Placeholder 8"/>
          <p:cNvSpPr>
            <a:spLocks noGrp="1"/>
          </p:cNvSpPr>
          <p:nvPr>
            <p:ph type="body" sz="quarter" idx="18" hasCustomPrompt="1"/>
          </p:nvPr>
        </p:nvSpPr>
        <p:spPr>
          <a:xfrm>
            <a:off x="-8872" y="0"/>
            <a:ext cx="12445347" cy="621736"/>
          </a:xfrm>
          <a:solidFill>
            <a:srgbClr val="DC002A"/>
          </a:solidFill>
        </p:spPr>
        <p:txBody>
          <a:bodyPr vert="horz" lIns="1188720" tIns="0" rIns="0" bIns="0">
            <a:noAutofit/>
          </a:bodyPr>
          <a:lstStyle>
            <a:lvl1pPr marL="0" indent="0">
              <a:lnSpc>
                <a:spcPct val="100000"/>
              </a:lnSpc>
              <a:spcBef>
                <a:spcPts val="0"/>
              </a:spcBef>
              <a:buNone/>
              <a:defRPr sz="1836" b="1" i="0">
                <a:solidFill>
                  <a:schemeClr val="bg1"/>
                </a:solidFill>
                <a:latin typeface="Verdana Bold"/>
                <a:cs typeface="Verdana Bold"/>
              </a:defRPr>
            </a:lvl1pPr>
          </a:lstStyle>
          <a:p>
            <a:pPr lvl="0"/>
            <a:r>
              <a:rPr lang="en-US" dirty="0"/>
              <a:t>CLICK TO EDIT</a:t>
            </a:r>
          </a:p>
        </p:txBody>
      </p:sp>
      <p:sp>
        <p:nvSpPr>
          <p:cNvPr id="24" name="Text Placeholder 8"/>
          <p:cNvSpPr>
            <a:spLocks noGrp="1"/>
          </p:cNvSpPr>
          <p:nvPr>
            <p:ph type="body" sz="quarter" idx="19"/>
          </p:nvPr>
        </p:nvSpPr>
        <p:spPr>
          <a:xfrm>
            <a:off x="621824" y="860931"/>
            <a:ext cx="3679124" cy="1139849"/>
          </a:xfrm>
        </p:spPr>
        <p:txBody>
          <a:bodyPr vert="horz" lIns="0" tIns="0" rIns="0" bIns="0" anchor="t" anchorCtr="0">
            <a:noAutofit/>
          </a:bodyPr>
          <a:lstStyle>
            <a:lvl1pPr marL="0" indent="0">
              <a:lnSpc>
                <a:spcPts val="2244"/>
              </a:lnSpc>
              <a:spcBef>
                <a:spcPts val="612"/>
              </a:spcBef>
              <a:spcAft>
                <a:spcPts val="306"/>
              </a:spcAft>
              <a:buNone/>
              <a:defRPr sz="1836" b="1" i="0">
                <a:solidFill>
                  <a:srgbClr val="DC002A"/>
                </a:solidFill>
                <a:latin typeface="Verdana Bold"/>
                <a:cs typeface="Verdana Bold"/>
              </a:defRPr>
            </a:lvl1pPr>
          </a:lstStyle>
          <a:p>
            <a:pPr lvl="0"/>
            <a:r>
              <a:rPr lang="en-US" dirty="0"/>
              <a:t>Click to edit</a:t>
            </a:r>
          </a:p>
        </p:txBody>
      </p:sp>
      <p:sp>
        <p:nvSpPr>
          <p:cNvPr id="11" name="Shape 29"/>
          <p:cNvSpPr>
            <a:spLocks noGrp="1"/>
          </p:cNvSpPr>
          <p:nvPr>
            <p:ph type="body" sz="quarter" idx="16" hasCustomPrompt="1"/>
          </p:nvPr>
        </p:nvSpPr>
        <p:spPr>
          <a:xfrm>
            <a:off x="7104354" y="6461435"/>
            <a:ext cx="4616288" cy="250626"/>
          </a:xfrm>
          <a:prstGeom prst="rect">
            <a:avLst/>
          </a:prstGeom>
        </p:spPr>
        <p:txBody>
          <a:bodyPr lIns="0" tIns="0" rIns="0" bIns="0" anchor="ctr" anchorCtr="0">
            <a:noAutofit/>
          </a:bodyPr>
          <a:lstStyle>
            <a:lvl1pPr marL="0" indent="0" algn="r">
              <a:lnSpc>
                <a:spcPct val="100000"/>
              </a:lnSpc>
              <a:spcBef>
                <a:spcPts val="0"/>
              </a:spcBef>
              <a:buSzTx/>
              <a:buNone/>
              <a:defRPr sz="1020" b="0" i="0" cap="all">
                <a:solidFill>
                  <a:schemeClr val="bg1">
                    <a:lumMod val="50000"/>
                  </a:schemeClr>
                </a:solidFill>
                <a:latin typeface="Verdana"/>
                <a:ea typeface="Prelo-Medium"/>
                <a:cs typeface="Verdana"/>
                <a:sym typeface="Prelo-Medium"/>
              </a:defRPr>
            </a:lvl1pPr>
          </a:lstStyle>
          <a:p>
            <a:r>
              <a:rPr lang="en-US" dirty="0"/>
              <a:t>CDW MANAGED SERVICES</a:t>
            </a:r>
          </a:p>
        </p:txBody>
      </p:sp>
      <p:sp>
        <p:nvSpPr>
          <p:cNvPr id="12" name="Shape 30"/>
          <p:cNvSpPr>
            <a:spLocks noGrp="1"/>
          </p:cNvSpPr>
          <p:nvPr>
            <p:ph type="sldNum" sz="quarter" idx="2"/>
          </p:nvPr>
        </p:nvSpPr>
        <p:spPr>
          <a:xfrm>
            <a:off x="11803298" y="6482114"/>
            <a:ext cx="307944" cy="209269"/>
          </a:xfrm>
          <a:prstGeom prst="rect">
            <a:avLst/>
          </a:prstGeom>
        </p:spPr>
        <p:txBody>
          <a:bodyPr/>
          <a:lstStyle>
            <a:lvl1pPr>
              <a:defRPr sz="1020" b="1" i="0">
                <a:solidFill>
                  <a:schemeClr val="bg1">
                    <a:lumMod val="50000"/>
                  </a:schemeClr>
                </a:solidFill>
                <a:latin typeface="Verdana Bold"/>
                <a:cs typeface="Verdana Bold"/>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1184654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17426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918920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69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3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9357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791" y="-602827"/>
            <a:ext cx="12880428" cy="8596286"/>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82"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10" name="Rectangle 9"/>
          <p:cNvSpPr/>
          <p:nvPr userDrawn="1"/>
        </p:nvSpPr>
        <p:spPr>
          <a:xfrm rot="16200000">
            <a:off x="625318" y="-625000"/>
            <a:ext cx="6994525" cy="824452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39420" tIns="219425" rIns="0" bIns="0">
            <a:noAutofit/>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IN" sz="1349"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0331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4" y="1407431"/>
            <a:ext cx="4318755" cy="3065794"/>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2" y="4473205"/>
            <a:ext cx="4318755" cy="902957"/>
          </a:xfrm>
        </p:spPr>
        <p:txBody>
          <a:bodyPr tIns="109728" bIns="109728">
            <a:noAutofit/>
          </a:bodyPr>
          <a:lstStyle>
            <a:lvl1pPr marL="0" indent="0">
              <a:spcBef>
                <a:spcPts val="0"/>
              </a:spcBef>
              <a:buNone/>
              <a:defRPr sz="3199">
                <a:solidFill>
                  <a:schemeClr val="bg1"/>
                </a:solidFill>
              </a:defRPr>
            </a:lvl1pPr>
          </a:lstStyle>
          <a:p>
            <a:pPr lvl="0"/>
            <a:r>
              <a:rPr lang="en-US"/>
              <a:t>Speaker Name</a:t>
            </a:r>
          </a:p>
        </p:txBody>
      </p:sp>
      <p:pic>
        <p:nvPicPr>
          <p:cNvPr id="189" name="Picture 18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spTree>
    <p:extLst>
      <p:ext uri="{BB962C8B-B14F-4D97-AF65-F5344CB8AC3E}">
        <p14:creationId xmlns:p14="http://schemas.microsoft.com/office/powerpoint/2010/main" val="345765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0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457702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3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Tree>
    <p:extLst>
      <p:ext uri="{BB962C8B-B14F-4D97-AF65-F5344CB8AC3E}">
        <p14:creationId xmlns:p14="http://schemas.microsoft.com/office/powerpoint/2010/main" val="873733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5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6572913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618983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0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5434484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2808366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3521971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7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93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896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6546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191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48699189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0593635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theme" Target="../theme/theme1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8" Type="http://schemas.openxmlformats.org/officeDocument/2006/relationships/slideLayout" Target="../slideLayouts/slideLayout176.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0" Type="http://schemas.openxmlformats.org/officeDocument/2006/relationships/slideLayout" Target="../slideLayouts/slideLayout188.xml"/><Relationship Id="rId41"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image" Target="../media/image12.bin"/><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theme" Target="../theme/theme11.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8" Type="http://schemas.openxmlformats.org/officeDocument/2006/relationships/slideLayout" Target="../slideLayouts/slideLayout2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2.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image" Target="../media/image8.emf"/><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image" Target="../media/image8.emf"/><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3" Type="http://schemas.openxmlformats.org/officeDocument/2006/relationships/slideLayout" Target="../slideLayouts/slideLayout333.xml"/><Relationship Id="rId21" Type="http://schemas.openxmlformats.org/officeDocument/2006/relationships/image" Target="../media/image8.emf"/><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theme" Target="../theme/theme16.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image" Target="../media/image8.emf"/><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theme" Target="../theme/theme1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21" Type="http://schemas.openxmlformats.org/officeDocument/2006/relationships/image" Target="../media/image8.emf"/><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8.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slideLayout" Target="../slideLayouts/slideLayout416.xml"/><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slideLayout" Target="../slideLayouts/slideLayout415.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29" Type="http://schemas.openxmlformats.org/officeDocument/2006/relationships/image" Target="../media/image8.emf"/><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28" Type="http://schemas.openxmlformats.org/officeDocument/2006/relationships/theme" Target="../theme/theme19.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 Id="rId27" Type="http://schemas.openxmlformats.org/officeDocument/2006/relationships/slideLayout" Target="../slideLayouts/slideLayout4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26" Type="http://schemas.openxmlformats.org/officeDocument/2006/relationships/slideLayout" Target="../slideLayouts/slideLayout443.xml"/><Relationship Id="rId3" Type="http://schemas.openxmlformats.org/officeDocument/2006/relationships/slideLayout" Target="../slideLayouts/slideLayout420.xml"/><Relationship Id="rId21" Type="http://schemas.openxmlformats.org/officeDocument/2006/relationships/slideLayout" Target="../slideLayouts/slideLayout438.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theme" Target="../theme/theme20.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6" Type="http://schemas.openxmlformats.org/officeDocument/2006/relationships/theme" Target="../theme/theme21.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8.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image" Target="../media/image12.bin"/><Relationship Id="rId5" Type="http://schemas.openxmlformats.org/officeDocument/2006/relationships/theme" Target="../theme/theme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ags" Target="../tags/tag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vmlDrawing" Target="../drawings/vmlDrawing2.v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image" Target="../media/image12.bin"/><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heme" Target="../theme/theme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13.bin"/><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oleObject" Target="../embeddings/oleObject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image" Target="../media/image8.emf"/><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theme" Target="../theme/theme7.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image" Target="../media/image8.emf"/><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theme" Target="../theme/theme8.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8.emf"/><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 id="21474846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4/15/2019</a:t>
            </a:fld>
            <a:endParaRPr lang="en-US"/>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016167231"/>
      </p:ext>
    </p:extLst>
  </p:cSld>
  <p:clrMap bg1="lt1" tx1="dk1" bg2="lt2" tx2="dk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 id="2147484686" r:id="rId20"/>
    <p:sldLayoutId id="2147484687" r:id="rId21"/>
    <p:sldLayoutId id="2147484688" r:id="rId22"/>
    <p:sldLayoutId id="2147484689" r:id="rId23"/>
    <p:sldLayoutId id="2147484690" r:id="rId24"/>
    <p:sldLayoutId id="2147484691" r:id="rId25"/>
    <p:sldLayoutId id="2147484692" r:id="rId26"/>
    <p:sldLayoutId id="2147484693" r:id="rId27"/>
    <p:sldLayoutId id="2147484694" r:id="rId28"/>
    <p:sldLayoutId id="2147484695" r:id="rId29"/>
    <p:sldLayoutId id="2147484696" r:id="rId30"/>
    <p:sldLayoutId id="2147484697" r:id="rId31"/>
    <p:sldLayoutId id="2147484698" r:id="rId32"/>
    <p:sldLayoutId id="2147484699" r:id="rId33"/>
    <p:sldLayoutId id="2147484700" r:id="rId34"/>
    <p:sldLayoutId id="2147484701" r:id="rId35"/>
    <p:sldLayoutId id="2147484702" r:id="rId36"/>
    <p:sldLayoutId id="2147484703" r:id="rId37"/>
    <p:sldLayoutId id="2147484704" r:id="rId38"/>
    <p:sldLayoutId id="2147484705" r:id="rId39"/>
    <p:sldLayoutId id="2147484706" r:id="rId40"/>
    <p:sldLayoutId id="2147484707" r:id="rId41"/>
    <p:sldLayoutId id="2147484708" r:id="rId42"/>
    <p:sldLayoutId id="2147484709" r:id="rId43"/>
    <p:sldLayoutId id="2147484901" r:id="rId44"/>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677333744"/>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4"/>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114"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3167337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46946218"/>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5"/>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755409815"/>
      </p:ext>
    </p:extLst>
  </p:cSld>
  <p:clrMap bg1="dk1" tx1="lt1" bg2="dk2" tx2="lt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Lst>
  <p:txStyles>
    <p:titleStyle>
      <a:lvl1pPr algn="l" defTabSz="466120" rtl="0" eaLnBrk="1" fontAlgn="base" hangingPunct="1">
        <a:lnSpc>
          <a:spcPct val="80000"/>
        </a:lnSpc>
        <a:spcBef>
          <a:spcPct val="0"/>
        </a:spcBef>
        <a:spcAft>
          <a:spcPct val="0"/>
        </a:spcAft>
        <a:defRPr sz="5505" kern="1200">
          <a:solidFill>
            <a:srgbClr val="0070C0"/>
          </a:solidFill>
          <a:latin typeface="Segoe UI Light"/>
          <a:ea typeface="ＭＳ Ｐゴシック" charset="0"/>
          <a:cs typeface="Segoe UI Light"/>
        </a:defRPr>
      </a:lvl1pPr>
      <a:lvl2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120" algn="l" defTabSz="466120" rtl="0" eaLnBrk="1" fontAlgn="base" hangingPunct="1">
        <a:spcBef>
          <a:spcPct val="0"/>
        </a:spcBef>
        <a:spcAft>
          <a:spcPct val="0"/>
        </a:spcAft>
        <a:defRPr sz="4488">
          <a:solidFill>
            <a:schemeClr val="accent1"/>
          </a:solidFill>
          <a:latin typeface="Segoe UI Light" charset="0"/>
          <a:ea typeface="ＭＳ Ｐゴシック" charset="0"/>
        </a:defRPr>
      </a:lvl6pPr>
      <a:lvl7pPr marL="932239" algn="l" defTabSz="466120" rtl="0" eaLnBrk="1" fontAlgn="base" hangingPunct="1">
        <a:spcBef>
          <a:spcPct val="0"/>
        </a:spcBef>
        <a:spcAft>
          <a:spcPct val="0"/>
        </a:spcAft>
        <a:defRPr sz="4488">
          <a:solidFill>
            <a:schemeClr val="accent1"/>
          </a:solidFill>
          <a:latin typeface="Segoe UI Light" charset="0"/>
          <a:ea typeface="ＭＳ Ｐゴシック" charset="0"/>
        </a:defRPr>
      </a:lvl7pPr>
      <a:lvl8pPr marL="1398358" algn="l" defTabSz="466120" rtl="0" eaLnBrk="1" fontAlgn="base" hangingPunct="1">
        <a:spcBef>
          <a:spcPct val="0"/>
        </a:spcBef>
        <a:spcAft>
          <a:spcPct val="0"/>
        </a:spcAft>
        <a:defRPr sz="4488">
          <a:solidFill>
            <a:schemeClr val="accent1"/>
          </a:solidFill>
          <a:latin typeface="Segoe UI Light" charset="0"/>
          <a:ea typeface="ＭＳ Ｐゴシック" charset="0"/>
        </a:defRPr>
      </a:lvl8pPr>
      <a:lvl9pPr marL="1864477" algn="l" defTabSz="466120"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589" indent="-349589"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444" indent="-291324"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298" indent="-233059" algn="l" defTabSz="932201"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1418"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7537"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3656" indent="-233059" algn="l" defTabSz="466120" rtl="0" eaLnBrk="1" latinLnBrk="0" hangingPunct="1">
        <a:spcBef>
          <a:spcPct val="20000"/>
        </a:spcBef>
        <a:buFont typeface="Arial"/>
        <a:buChar char="•"/>
        <a:defRPr sz="2040" kern="1200">
          <a:solidFill>
            <a:schemeClr val="tx1"/>
          </a:solidFill>
          <a:latin typeface="+mn-lt"/>
          <a:ea typeface="+mn-ea"/>
          <a:cs typeface="+mn-cs"/>
        </a:defRPr>
      </a:lvl6pPr>
      <a:lvl7pPr marL="3029775" indent="-233059" algn="l" defTabSz="466120" rtl="0" eaLnBrk="1" latinLnBrk="0" hangingPunct="1">
        <a:spcBef>
          <a:spcPct val="20000"/>
        </a:spcBef>
        <a:buFont typeface="Arial"/>
        <a:buChar char="•"/>
        <a:defRPr sz="2040" kern="1200">
          <a:solidFill>
            <a:schemeClr val="tx1"/>
          </a:solidFill>
          <a:latin typeface="+mn-lt"/>
          <a:ea typeface="+mn-ea"/>
          <a:cs typeface="+mn-cs"/>
        </a:defRPr>
      </a:lvl7pPr>
      <a:lvl8pPr marL="3495894" indent="-233059" algn="l" defTabSz="466120" rtl="0" eaLnBrk="1" latinLnBrk="0" hangingPunct="1">
        <a:spcBef>
          <a:spcPct val="20000"/>
        </a:spcBef>
        <a:buFont typeface="Arial"/>
        <a:buChar char="•"/>
        <a:defRPr sz="2040" kern="1200">
          <a:solidFill>
            <a:schemeClr val="tx1"/>
          </a:solidFill>
          <a:latin typeface="+mn-lt"/>
          <a:ea typeface="+mn-ea"/>
          <a:cs typeface="+mn-cs"/>
        </a:defRPr>
      </a:lvl8pPr>
      <a:lvl9pPr marL="3962013" indent="-233059" algn="l" defTabSz="466120"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120" rtl="0" eaLnBrk="1" latinLnBrk="0" hangingPunct="1">
        <a:defRPr sz="1836" kern="1200">
          <a:solidFill>
            <a:schemeClr val="tx1"/>
          </a:solidFill>
          <a:latin typeface="+mn-lt"/>
          <a:ea typeface="+mn-ea"/>
          <a:cs typeface="+mn-cs"/>
        </a:defRPr>
      </a:lvl1pPr>
      <a:lvl2pPr marL="466120" algn="l" defTabSz="466120" rtl="0" eaLnBrk="1" latinLnBrk="0" hangingPunct="1">
        <a:defRPr sz="1836" kern="1200">
          <a:solidFill>
            <a:schemeClr val="tx1"/>
          </a:solidFill>
          <a:latin typeface="+mn-lt"/>
          <a:ea typeface="+mn-ea"/>
          <a:cs typeface="+mn-cs"/>
        </a:defRPr>
      </a:lvl2pPr>
      <a:lvl3pPr marL="932239" algn="l" defTabSz="466120" rtl="0" eaLnBrk="1" latinLnBrk="0" hangingPunct="1">
        <a:defRPr sz="1836" kern="1200">
          <a:solidFill>
            <a:schemeClr val="tx1"/>
          </a:solidFill>
          <a:latin typeface="+mn-lt"/>
          <a:ea typeface="+mn-ea"/>
          <a:cs typeface="+mn-cs"/>
        </a:defRPr>
      </a:lvl3pPr>
      <a:lvl4pPr marL="1398358" algn="l" defTabSz="466120" rtl="0" eaLnBrk="1" latinLnBrk="0" hangingPunct="1">
        <a:defRPr sz="1836" kern="1200">
          <a:solidFill>
            <a:schemeClr val="tx1"/>
          </a:solidFill>
          <a:latin typeface="+mn-lt"/>
          <a:ea typeface="+mn-ea"/>
          <a:cs typeface="+mn-cs"/>
        </a:defRPr>
      </a:lvl4pPr>
      <a:lvl5pPr marL="1864477" algn="l" defTabSz="466120" rtl="0" eaLnBrk="1" latinLnBrk="0" hangingPunct="1">
        <a:defRPr sz="1836" kern="1200">
          <a:solidFill>
            <a:schemeClr val="tx1"/>
          </a:solidFill>
          <a:latin typeface="+mn-lt"/>
          <a:ea typeface="+mn-ea"/>
          <a:cs typeface="+mn-cs"/>
        </a:defRPr>
      </a:lvl5pPr>
      <a:lvl6pPr marL="2330596" algn="l" defTabSz="466120" rtl="0" eaLnBrk="1" latinLnBrk="0" hangingPunct="1">
        <a:defRPr sz="1836" kern="1200">
          <a:solidFill>
            <a:schemeClr val="tx1"/>
          </a:solidFill>
          <a:latin typeface="+mn-lt"/>
          <a:ea typeface="+mn-ea"/>
          <a:cs typeface="+mn-cs"/>
        </a:defRPr>
      </a:lvl6pPr>
      <a:lvl7pPr marL="2796716" algn="l" defTabSz="466120" rtl="0" eaLnBrk="1" latinLnBrk="0" hangingPunct="1">
        <a:defRPr sz="1836" kern="1200">
          <a:solidFill>
            <a:schemeClr val="tx1"/>
          </a:solidFill>
          <a:latin typeface="+mn-lt"/>
          <a:ea typeface="+mn-ea"/>
          <a:cs typeface="+mn-cs"/>
        </a:defRPr>
      </a:lvl7pPr>
      <a:lvl8pPr marL="3262835" algn="l" defTabSz="466120" rtl="0" eaLnBrk="1" latinLnBrk="0" hangingPunct="1">
        <a:defRPr sz="1836" kern="1200">
          <a:solidFill>
            <a:schemeClr val="tx1"/>
          </a:solidFill>
          <a:latin typeface="+mn-lt"/>
          <a:ea typeface="+mn-ea"/>
          <a:cs typeface="+mn-cs"/>
        </a:defRPr>
      </a:lvl8pPr>
      <a:lvl9pPr marL="3728953" algn="l" defTabSz="466120"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78007100"/>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52988612"/>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4915194"/>
      </p:ext>
    </p:extLst>
  </p:cSld>
  <p:clrMap bg1="lt1" tx1="dk1" bg2="lt2" tx2="dk2" accent1="accent1" accent2="accent2" accent3="accent3" accent4="accent4" accent5="accent5" accent6="accent6" hlink="hlink" folHlink="folHlink"/>
  <p:sldLayoutIdLst>
    <p:sldLayoutId id="2147484859" r:id="rId1"/>
    <p:sldLayoutId id="2147484860" r:id="rId2"/>
    <p:sldLayoutId id="2147484861" r:id="rId3"/>
    <p:sldLayoutId id="2147484862" r:id="rId4"/>
    <p:sldLayoutId id="2147484863" r:id="rId5"/>
    <p:sldLayoutId id="2147484864" r:id="rId6"/>
    <p:sldLayoutId id="2147484865" r:id="rId7"/>
    <p:sldLayoutId id="2147484866" r:id="rId8"/>
    <p:sldLayoutId id="2147484867" r:id="rId9"/>
    <p:sldLayoutId id="2147484868" r:id="rId10"/>
    <p:sldLayoutId id="2147484869" r:id="rId11"/>
    <p:sldLayoutId id="2147484870" r:id="rId12"/>
    <p:sldLayoutId id="2147484871" r:id="rId13"/>
    <p:sldLayoutId id="2147484872" r:id="rId14"/>
    <p:sldLayoutId id="2147484873" r:id="rId15"/>
    <p:sldLayoutId id="2147484874" r:id="rId16"/>
    <p:sldLayoutId id="2147484875" r:id="rId17"/>
    <p:sldLayoutId id="2147484876" r:id="rId18"/>
    <p:sldLayoutId id="2147484877" r:id="rId19"/>
    <p:sldLayoutId id="2147484878" r:id="rId20"/>
    <p:sldLayoutId id="2147484879" r:id="rId21"/>
    <p:sldLayoutId id="214748488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5445914"/>
      </p:ext>
    </p:extLst>
  </p:cSld>
  <p:clrMap bg1="dk1" tx1="lt1" bg2="dk2" tx2="lt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67577811"/>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 id="2147484918" r:id="rId12"/>
    <p:sldLayoutId id="2147484919" r:id="rId13"/>
    <p:sldLayoutId id="2147484920" r:id="rId14"/>
    <p:sldLayoutId id="2147484921" r:id="rId15"/>
    <p:sldLayoutId id="2147484922" r:id="rId16"/>
    <p:sldLayoutId id="2147484923" r:id="rId17"/>
    <p:sldLayoutId id="2147484924" r:id="rId18"/>
    <p:sldLayoutId id="2147484925" r:id="rId19"/>
    <p:sldLayoutId id="2147484926" r:id="rId20"/>
    <p:sldLayoutId id="2147484927" r:id="rId21"/>
    <p:sldLayoutId id="2147484928" r:id="rId22"/>
    <p:sldLayoutId id="2147484929" r:id="rId23"/>
    <p:sldLayoutId id="2147484930" r:id="rId24"/>
    <p:sldLayoutId id="2147484931" r:id="rId25"/>
    <p:sldLayoutId id="2147484932" r:id="rId26"/>
    <p:sldLayoutId id="2147484933" r:id="rId2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905755"/>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 id="2147484944" r:id="rId10"/>
    <p:sldLayoutId id="2147484945" r:id="rId11"/>
    <p:sldLayoutId id="2147484946" r:id="rId12"/>
    <p:sldLayoutId id="2147484947" r:id="rId13"/>
    <p:sldLayoutId id="2147484948" r:id="rId14"/>
    <p:sldLayoutId id="2147484949" r:id="rId15"/>
    <p:sldLayoutId id="2147484950" r:id="rId16"/>
    <p:sldLayoutId id="2147484951" r:id="rId17"/>
    <p:sldLayoutId id="2147484952" r:id="rId18"/>
    <p:sldLayoutId id="2147484953" r:id="rId19"/>
    <p:sldLayoutId id="2147484954" r:id="rId20"/>
    <p:sldLayoutId id="2147484955" r:id="rId21"/>
    <p:sldLayoutId id="2147484956" r:id="rId22"/>
    <p:sldLayoutId id="2147484957" r:id="rId23"/>
    <p:sldLayoutId id="2147484958" r:id="rId24"/>
    <p:sldLayoutId id="2147484959" r:id="rId25"/>
    <p:sldLayoutId id="2147484960" r:id="rId26"/>
    <p:sldLayoutId id="2147484961"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3"/>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843130786"/>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 id="2147484975" r:id="rId13"/>
    <p:sldLayoutId id="2147484976" r:id="rId14"/>
    <p:sldLayoutId id="2147484977" r:id="rId15"/>
  </p:sldLayoutIdLst>
  <p:txStyles>
    <p:titleStyle>
      <a:lvl1pPr algn="l" defTabSz="466298" rtl="0" eaLnBrk="1" fontAlgn="base" hangingPunct="1">
        <a:lnSpc>
          <a:spcPct val="80000"/>
        </a:lnSpc>
        <a:spcBef>
          <a:spcPct val="0"/>
        </a:spcBef>
        <a:spcAft>
          <a:spcPct val="0"/>
        </a:spcAft>
        <a:defRPr sz="5507" kern="1200">
          <a:solidFill>
            <a:srgbClr val="0070C0"/>
          </a:solidFill>
          <a:latin typeface="Segoe UI Light"/>
          <a:ea typeface="ＭＳ Ｐゴシック" charset="0"/>
          <a:cs typeface="Segoe UI Light"/>
        </a:defRPr>
      </a:lvl1pPr>
      <a:lvl2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98" algn="l" defTabSz="466298" rtl="0" eaLnBrk="1" fontAlgn="base" hangingPunct="1">
        <a:spcBef>
          <a:spcPct val="0"/>
        </a:spcBef>
        <a:spcAft>
          <a:spcPct val="0"/>
        </a:spcAft>
        <a:defRPr sz="4488">
          <a:solidFill>
            <a:schemeClr val="accent1"/>
          </a:solidFill>
          <a:latin typeface="Segoe UI Light" charset="0"/>
          <a:ea typeface="ＭＳ Ｐゴシック" charset="0"/>
        </a:defRPr>
      </a:lvl6pPr>
      <a:lvl7pPr marL="932597" algn="l" defTabSz="466298" rtl="0" eaLnBrk="1" fontAlgn="base" hangingPunct="1">
        <a:spcBef>
          <a:spcPct val="0"/>
        </a:spcBef>
        <a:spcAft>
          <a:spcPct val="0"/>
        </a:spcAft>
        <a:defRPr sz="4488">
          <a:solidFill>
            <a:schemeClr val="accent1"/>
          </a:solidFill>
          <a:latin typeface="Segoe UI Light" charset="0"/>
          <a:ea typeface="ＭＳ Ｐゴシック" charset="0"/>
        </a:defRPr>
      </a:lvl7pPr>
      <a:lvl8pPr marL="1398895" algn="l" defTabSz="466298" rtl="0" eaLnBrk="1" fontAlgn="base" hangingPunct="1">
        <a:spcBef>
          <a:spcPct val="0"/>
        </a:spcBef>
        <a:spcAft>
          <a:spcPct val="0"/>
        </a:spcAft>
        <a:defRPr sz="4488">
          <a:solidFill>
            <a:schemeClr val="accent1"/>
          </a:solidFill>
          <a:latin typeface="Segoe UI Light" charset="0"/>
          <a:ea typeface="ＭＳ Ｐゴシック" charset="0"/>
        </a:defRPr>
      </a:lvl8pPr>
      <a:lvl9pPr marL="1865193" algn="l" defTabSz="466298"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724" indent="-349724"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735" indent="-291436"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746" indent="-233149" algn="l" defTabSz="932559"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2044"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8342"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485323729"/>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8"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17502290"/>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973881795"/>
      </p:ext>
    </p:extLst>
  </p:cSld>
  <p:clrMap bg1="dk1" tx1="lt1" bg2="dk2" tx2="lt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Lst>
  <p:transition>
    <p:fade/>
  </p:transition>
  <p:txStyles>
    <p:titleStyle>
      <a:lvl1pPr algn="l" defTabSz="932742" rtl="0" eaLnBrk="1" latinLnBrk="0" hangingPunct="1">
        <a:lnSpc>
          <a:spcPct val="90000"/>
        </a:lnSpc>
        <a:spcBef>
          <a:spcPct val="0"/>
        </a:spcBef>
        <a:buNone/>
        <a:defRPr lang="en-US" sz="54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8" name="think-cell Slide" r:id="rId27" imgW="377" imgH="377" progId="TCLayout.ActiveDocument.1">
                  <p:embed/>
                </p:oleObj>
              </mc:Choice>
              <mc:Fallback>
                <p:oleObj name="think-cell Slide" r:id="rId27" imgW="377" imgH="377" progId="TCLayout.ActiveDocument.1">
                  <p:embed/>
                  <p:pic>
                    <p:nvPicPr>
                      <p:cNvPr id="3" name="Object 2" hidden="1"/>
                      <p:cNvPicPr/>
                      <p:nvPr/>
                    </p:nvPicPr>
                    <p:blipFill>
                      <a:blip r:embed="rId2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323329"/>
            <a:ext cx="11887198" cy="17235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811760305"/>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7" r:id="rId23"/>
  </p:sldLayoutIdLst>
  <p:transition>
    <p:fade/>
  </p:transition>
  <p:hf hdr="0" ftr="0" dt="0"/>
  <p:txStyles>
    <p:title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5"/>
          <a:stretch>
            <a:fillRect/>
          </a:stretch>
        </p:blipFill>
        <p:spPr>
          <a:xfrm rot="5400000">
            <a:off x="9371795" y="3072299"/>
            <a:ext cx="6995160" cy="849926"/>
          </a:xfrm>
          <a:prstGeom prst="rect">
            <a:avLst/>
          </a:prstGeom>
        </p:spPr>
      </p:pic>
      <p:grpSp>
        <p:nvGrpSpPr>
          <p:cNvPr id="6" name="Group 5">
            <a:extLst>
              <a:ext uri="{FF2B5EF4-FFF2-40B4-BE49-F238E27FC236}">
                <a16:creationId xmlns:a16="http://schemas.microsoft.com/office/drawing/2014/main" id="{386C2159-0B0B-4959-8624-667899ECB856}"/>
              </a:ext>
            </a:extLst>
          </p:cNvPr>
          <p:cNvGrpSpPr/>
          <p:nvPr userDrawn="1"/>
        </p:nvGrpSpPr>
        <p:grpSpPr>
          <a:xfrm>
            <a:off x="12618967" y="0"/>
            <a:ext cx="952401" cy="5766967"/>
            <a:chOff x="12618967" y="0"/>
            <a:chExt cx="952401" cy="5766967"/>
          </a:xfrm>
        </p:grpSpPr>
        <p:grpSp>
          <p:nvGrpSpPr>
            <p:cNvPr id="7" name="Group 6">
              <a:extLst>
                <a:ext uri="{FF2B5EF4-FFF2-40B4-BE49-F238E27FC236}">
                  <a16:creationId xmlns:a16="http://schemas.microsoft.com/office/drawing/2014/main" id="{5DD3C84D-F597-408E-ADAE-380A25704C83}"/>
                </a:ext>
              </a:extLst>
            </p:cNvPr>
            <p:cNvGrpSpPr/>
            <p:nvPr userDrawn="1"/>
          </p:nvGrpSpPr>
          <p:grpSpPr>
            <a:xfrm rot="5400000">
              <a:off x="11584220" y="1040742"/>
              <a:ext cx="2698730" cy="629236"/>
              <a:chOff x="1584344" y="4543426"/>
              <a:chExt cx="2698730" cy="629236"/>
            </a:xfrm>
          </p:grpSpPr>
          <p:sp>
            <p:nvSpPr>
              <p:cNvPr id="13" name="Rectangle 12">
                <a:extLst>
                  <a:ext uri="{FF2B5EF4-FFF2-40B4-BE49-F238E27FC236}">
                    <a16:creationId xmlns:a16="http://schemas.microsoft.com/office/drawing/2014/main" id="{94E2049A-7F0E-4E35-B7A2-9B24916133C4}"/>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0A4390C-6AA3-4BF4-AA52-6668CA88E6D4}"/>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a:extLst>
                  <a:ext uri="{FF2B5EF4-FFF2-40B4-BE49-F238E27FC236}">
                    <a16:creationId xmlns:a16="http://schemas.microsoft.com/office/drawing/2014/main" id="{93C88B81-B748-47DF-996C-6B5B99E07C7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16" name="Rectangle 15">
                <a:extLst>
                  <a:ext uri="{FF2B5EF4-FFF2-40B4-BE49-F238E27FC236}">
                    <a16:creationId xmlns:a16="http://schemas.microsoft.com/office/drawing/2014/main" id="{A9EECA6D-C6A2-4546-96CD-CA98A01BE10B}"/>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90689A14-AF9D-4360-8FFC-318B94A94373}"/>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18" name="Rectangle 17">
                <a:extLst>
                  <a:ext uri="{FF2B5EF4-FFF2-40B4-BE49-F238E27FC236}">
                    <a16:creationId xmlns:a16="http://schemas.microsoft.com/office/drawing/2014/main" id="{C6CB2A43-6B9A-4475-AE57-A7C77F73CA97}"/>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8" name="TextBox 7">
              <a:extLst>
                <a:ext uri="{FF2B5EF4-FFF2-40B4-BE49-F238E27FC236}">
                  <a16:creationId xmlns:a16="http://schemas.microsoft.com/office/drawing/2014/main" id="{03E2639B-DCEB-43BC-80BE-5259518ABCC5}"/>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9" name="TextBox 8">
              <a:extLst>
                <a:ext uri="{FF2B5EF4-FFF2-40B4-BE49-F238E27FC236}">
                  <a16:creationId xmlns:a16="http://schemas.microsoft.com/office/drawing/2014/main" id="{8D24EA01-9157-4579-82D4-D37DE57DD064}"/>
                </a:ext>
              </a:extLst>
            </p:cNvPr>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a:extLst>
                <a:ext uri="{FF2B5EF4-FFF2-40B4-BE49-F238E27FC236}">
                  <a16:creationId xmlns:a16="http://schemas.microsoft.com/office/drawing/2014/main" id="{EF2E00ED-5381-4DB1-8E64-F8B3FE073BAB}"/>
                </a:ext>
              </a:extLst>
            </p:cNvPr>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11" name="Rectangle 10">
              <a:extLst>
                <a:ext uri="{FF2B5EF4-FFF2-40B4-BE49-F238E27FC236}">
                  <a16:creationId xmlns:a16="http://schemas.microsoft.com/office/drawing/2014/main" id="{B134AAFA-A80F-4A82-A04A-3B2729419E0B}"/>
                </a:ext>
              </a:extLst>
            </p:cNvPr>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3A93DB5-E699-425E-A69B-D24BD2E1FBBD}"/>
                </a:ext>
              </a:extLst>
            </p:cNvPr>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912050459"/>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 id="2147484902" r:id="rId21"/>
    <p:sldLayoutId id="2147484903" r:id="rId22"/>
    <p:sldLayoutId id="214748490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7" pos="288" userDrawn="1">
          <p15:clr>
            <a:srgbClr val="C35EA4"/>
          </p15:clr>
        </p15:guide>
        <p15:guide id="28" pos="7546" userDrawn="1">
          <p15:clr>
            <a:srgbClr val="C35EA4"/>
          </p15:clr>
        </p15:guide>
        <p15:guide id="29" orient="horz" pos="302" userDrawn="1">
          <p15:clr>
            <a:srgbClr val="C35EA4"/>
          </p15:clr>
        </p15:guide>
        <p15:guide id="30"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025621291"/>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94826805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0.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3.xml"/><Relationship Id="rId6" Type="http://schemas.openxmlformats.org/officeDocument/2006/relationships/image" Target="../media/image65.png"/><Relationship Id="rId11" Type="http://schemas.microsoft.com/office/2007/relationships/hdphoto" Target="../media/hdphoto4.wdp"/><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3.xml"/><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22.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2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28.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28.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8.xml"/></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129.xml"/><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16.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1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128.xml"/><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28.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22.xml"/><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28.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128.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6.xml"/></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197.xml"/><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406.xml"/><Relationship Id="rId5" Type="http://schemas.openxmlformats.org/officeDocument/2006/relationships/image" Target="../media/image54.jpg"/><Relationship Id="rId4" Type="http://schemas.openxmlformats.org/officeDocument/2006/relationships/image" Target="../media/image5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3.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1.xml"/><Relationship Id="rId1" Type="http://schemas.openxmlformats.org/officeDocument/2006/relationships/slideLayout" Target="../slideLayouts/slideLayout444.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4.png"/><Relationship Id="rId7" Type="http://schemas.openxmlformats.org/officeDocument/2006/relationships/diagramColors" Target="../diagrams/colors1.xml"/><Relationship Id="rId2" Type="http://schemas.openxmlformats.org/officeDocument/2006/relationships/notesSlide" Target="../notesSlides/notesSlide42.xml"/><Relationship Id="rId1" Type="http://schemas.openxmlformats.org/officeDocument/2006/relationships/slideLayout" Target="../slideLayouts/slideLayout42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435.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435.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423.xm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6.xml"/><Relationship Id="rId1" Type="http://schemas.openxmlformats.org/officeDocument/2006/relationships/slideLayout" Target="../slideLayouts/slideLayout459.xml"/></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jpeg"/><Relationship Id="rId7"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448.xml"/><Relationship Id="rId6" Type="http://schemas.openxmlformats.org/officeDocument/2006/relationships/image" Target="../media/image112.png"/><Relationship Id="rId5" Type="http://schemas.openxmlformats.org/officeDocument/2006/relationships/image" Target="../media/image111.png"/><Relationship Id="rId10" Type="http://schemas.microsoft.com/office/2007/relationships/hdphoto" Target="../media/hdphoto6.wdp"/><Relationship Id="rId4" Type="http://schemas.openxmlformats.org/officeDocument/2006/relationships/image" Target="../media/image110.emf"/><Relationship Id="rId9" Type="http://schemas.openxmlformats.org/officeDocument/2006/relationships/image" Target="../media/image11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5.xml"/></Relationships>
</file>

<file path=ppt/slides/_rels/slide5.xml.rels><?xml version="1.0" encoding="UTF-8" standalone="yes"?>
<Relationships xmlns="http://schemas.openxmlformats.org/package/2006/relationships"><Relationship Id="rId3" Type="http://schemas.openxmlformats.org/officeDocument/2006/relationships/hyperlink" Target="http://bit.ly/FOCC2016" TargetMode="External"/><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5.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423.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2.xml"/><Relationship Id="rId1" Type="http://schemas.openxmlformats.org/officeDocument/2006/relationships/slideLayout" Target="../slideLayouts/slideLayout444.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423.xml"/><Relationship Id="rId4" Type="http://schemas.microsoft.com/office/2007/relationships/hdphoto" Target="../media/hdphoto5.wdp"/></Relationships>
</file>

<file path=ppt/slides/_rels/slide5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4.xml"/><Relationship Id="rId1" Type="http://schemas.openxmlformats.org/officeDocument/2006/relationships/slideLayout" Target="../slideLayouts/slideLayout444.xml"/></Relationships>
</file>

<file path=ppt/slides/_rels/slide5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5.xml"/><Relationship Id="rId1" Type="http://schemas.openxmlformats.org/officeDocument/2006/relationships/slideLayout" Target="../slideLayouts/slideLayout300.xml"/><Relationship Id="rId4" Type="http://schemas.openxmlformats.org/officeDocument/2006/relationships/image" Target="../media/image119.emf"/></Relationships>
</file>

<file path=ppt/slides/_rels/slide5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6.xml"/><Relationship Id="rId1" Type="http://schemas.openxmlformats.org/officeDocument/2006/relationships/slideLayout" Target="../slideLayouts/slideLayout300.xml"/><Relationship Id="rId4" Type="http://schemas.openxmlformats.org/officeDocument/2006/relationships/image" Target="../media/image120.emf"/></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423.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hyperlink" Target="http://bit.ly/FOCC2016" TargetMode="External"/><Relationship Id="rId2" Type="http://schemas.openxmlformats.org/officeDocument/2006/relationships/notesSlide" Target="../notesSlides/notesSlide6.xml"/><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security </a:t>
            </a:r>
            <a:br>
              <a:rPr lang="en-US" dirty="0"/>
            </a:br>
            <a:r>
              <a:rPr lang="en-US" dirty="0"/>
              <a:t>and management</a:t>
            </a:r>
          </a:p>
        </p:txBody>
      </p:sp>
      <p:sp>
        <p:nvSpPr>
          <p:cNvPr id="5" name="Text Placeholder 4"/>
          <p:cNvSpPr>
            <a:spLocks noGrp="1"/>
          </p:cNvSpPr>
          <p:nvPr>
            <p:ph type="body" sz="quarter" idx="12"/>
          </p:nvPr>
        </p:nvSpPr>
        <p:spPr>
          <a:xfrm>
            <a:off x="274701" y="3955786"/>
            <a:ext cx="6400737" cy="1828007"/>
          </a:xfrm>
        </p:spPr>
        <p:txBody>
          <a:bodyPr/>
          <a:lstStyle/>
          <a:p>
            <a:r>
              <a:rPr lang="en-US"/>
              <a:t>for your hybrid environment</a:t>
            </a:r>
          </a:p>
          <a:p>
            <a:endParaRPr lang="en-US"/>
          </a:p>
        </p:txBody>
      </p:sp>
      <p:sp>
        <p:nvSpPr>
          <p:cNvPr id="2" name="TextBox 1"/>
          <p:cNvSpPr txBox="1"/>
          <p:nvPr/>
        </p:nvSpPr>
        <p:spPr>
          <a:xfrm>
            <a:off x="427036" y="4945062"/>
            <a:ext cx="6248401"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Kris Swanson</a:t>
            </a:r>
          </a:p>
          <a:p>
            <a:pPr>
              <a:lnSpc>
                <a:spcPct val="90000"/>
              </a:lnSpc>
              <a:spcAft>
                <a:spcPts val="600"/>
              </a:spcAft>
            </a:pPr>
            <a:r>
              <a:rPr lang="en-US" sz="2400" dirty="0">
                <a:gradFill>
                  <a:gsLst>
                    <a:gs pos="2917">
                      <a:schemeClr val="tx1"/>
                    </a:gs>
                    <a:gs pos="30000">
                      <a:schemeClr val="tx1"/>
                    </a:gs>
                  </a:gsLst>
                  <a:lin ang="5400000" scaled="0"/>
                </a:gradFill>
              </a:rPr>
              <a:t>Partner Technology Strategist</a:t>
            </a:r>
          </a:p>
          <a:p>
            <a:pPr>
              <a:lnSpc>
                <a:spcPct val="90000"/>
              </a:lnSpc>
              <a:spcAft>
                <a:spcPts val="600"/>
              </a:spcAft>
            </a:pPr>
            <a:r>
              <a:rPr lang="en-US" sz="2400" dirty="0">
                <a:gradFill>
                  <a:gsLst>
                    <a:gs pos="2917">
                      <a:schemeClr val="tx1"/>
                    </a:gs>
                    <a:gs pos="30000">
                      <a:schemeClr val="tx1"/>
                    </a:gs>
                  </a:gsLst>
                  <a:lin ang="5400000" scaled="0"/>
                </a:gradFill>
              </a:rPr>
              <a:t>Microsoft Corporation</a:t>
            </a:r>
          </a:p>
        </p:txBody>
      </p:sp>
    </p:spTree>
    <p:extLst>
      <p:ext uri="{BB962C8B-B14F-4D97-AF65-F5344CB8AC3E}">
        <p14:creationId xmlns:p14="http://schemas.microsoft.com/office/powerpoint/2010/main" val="233916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945A5667-7A4F-439D-B9E7-A9793D92225B}"/>
              </a:ext>
            </a:extLst>
          </p:cNvPr>
          <p:cNvSpPr/>
          <p:nvPr/>
        </p:nvSpPr>
        <p:spPr>
          <a:xfrm>
            <a:off x="0" y="6344223"/>
            <a:ext cx="12453799" cy="6503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Pro Display Light" panose="020B0302040504020203" pitchFamily="34" charset="0"/>
              <a:ea typeface="+mn-ea"/>
              <a:cs typeface="+mn-cs"/>
            </a:endParaRPr>
          </a:p>
        </p:txBody>
      </p:sp>
      <p:sp>
        <p:nvSpPr>
          <p:cNvPr id="2" name="Title 1"/>
          <p:cNvSpPr>
            <a:spLocks noGrp="1"/>
          </p:cNvSpPr>
          <p:nvPr>
            <p:ph type="title"/>
          </p:nvPr>
        </p:nvSpPr>
        <p:spPr/>
        <p:txBody>
          <a:bodyPr/>
          <a:lstStyle/>
          <a:p>
            <a:pPr defTabSz="932563"/>
            <a:r>
              <a:rPr lang="en-US" dirty="0">
                <a:solidFill>
                  <a:schemeClr val="tx1"/>
                </a:solidFill>
              </a:rPr>
              <a:t>Security analytics are key</a:t>
            </a:r>
          </a:p>
        </p:txBody>
      </p:sp>
      <p:sp>
        <p:nvSpPr>
          <p:cNvPr id="4" name="Rectangle 3">
            <a:extLst>
              <a:ext uri="{FF2B5EF4-FFF2-40B4-BE49-F238E27FC236}">
                <a16:creationId xmlns:a16="http://schemas.microsoft.com/office/drawing/2014/main" id="{E8896216-0AC4-4801-A112-232D432AEE9E}"/>
              </a:ext>
            </a:extLst>
          </p:cNvPr>
          <p:cNvSpPr/>
          <p:nvPr/>
        </p:nvSpPr>
        <p:spPr bwMode="auto">
          <a:xfrm>
            <a:off x="359500" y="2991846"/>
            <a:ext cx="3657600" cy="533533"/>
          </a:xfrm>
          <a:prstGeom prst="rect">
            <a:avLst/>
          </a:prstGeom>
          <a:noFill/>
          <a:ln w="9525" cap="flat" cmpd="sng" algn="ctr">
            <a:noFill/>
            <a:prstDash val="solid"/>
            <a:headEnd type="none" w="med" len="med"/>
            <a:tailEnd type="none" w="med" len="med"/>
          </a:ln>
          <a:effectLst/>
        </p:spPr>
        <p:txBody>
          <a:bodyPr lIns="182828" tIns="146262" rIns="182828" bIns="146262"/>
          <a:lstStyle/>
          <a:p>
            <a:pPr marL="0" marR="0" lvl="1" indent="0" algn="l" defTabSz="932239" rtl="0" eaLnBrk="1" fontAlgn="auto" latinLnBrk="0" hangingPunct="1">
              <a:lnSpc>
                <a:spcPct val="100000"/>
              </a:lnSpc>
              <a:spcBef>
                <a:spcPts val="600"/>
              </a:spcBef>
              <a:spcAft>
                <a:spcPts val="600"/>
              </a:spcAft>
              <a:buClrTx/>
              <a:buSzPct val="90000"/>
              <a:buFontTx/>
              <a:buNone/>
              <a:tabLst/>
              <a:defRPr/>
            </a:pPr>
            <a:endParaRPr kumimoji="0" lang="en-US" sz="2200" b="1" i="0" u="none" strike="noStrike" kern="0" cap="all"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endParaRPr>
          </a:p>
        </p:txBody>
      </p:sp>
      <p:grpSp>
        <p:nvGrpSpPr>
          <p:cNvPr id="5" name="Group 4">
            <a:extLst>
              <a:ext uri="{FF2B5EF4-FFF2-40B4-BE49-F238E27FC236}">
                <a16:creationId xmlns:a16="http://schemas.microsoft.com/office/drawing/2014/main" id="{4237C669-8949-4179-8DB7-B4E4AC18C3A1}"/>
              </a:ext>
            </a:extLst>
          </p:cNvPr>
          <p:cNvGrpSpPr/>
          <p:nvPr/>
        </p:nvGrpSpPr>
        <p:grpSpPr>
          <a:xfrm>
            <a:off x="1795660" y="1298046"/>
            <a:ext cx="11076209" cy="5760089"/>
            <a:chOff x="2929247" y="1903146"/>
            <a:chExt cx="9430119" cy="4904054"/>
          </a:xfrm>
        </p:grpSpPr>
        <p:grpSp>
          <p:nvGrpSpPr>
            <p:cNvPr id="19" name="Group 18"/>
            <p:cNvGrpSpPr>
              <a:grpSpLocks noChangeAspect="1"/>
            </p:cNvGrpSpPr>
            <p:nvPr/>
          </p:nvGrpSpPr>
          <p:grpSpPr>
            <a:xfrm>
              <a:off x="2929247" y="1903146"/>
              <a:ext cx="8892802" cy="4904054"/>
              <a:chOff x="1377733" y="3713447"/>
              <a:chExt cx="6491675" cy="3579921"/>
            </a:xfrm>
          </p:grpSpPr>
          <p:sp>
            <p:nvSpPr>
              <p:cNvPr id="20" name="Freeform 36"/>
              <p:cNvSpPr>
                <a:spLocks/>
              </p:cNvSpPr>
              <p:nvPr/>
            </p:nvSpPr>
            <p:spPr bwMode="auto">
              <a:xfrm>
                <a:off x="3266785" y="3728118"/>
                <a:ext cx="944527" cy="1056259"/>
              </a:xfrm>
              <a:custGeom>
                <a:avLst/>
                <a:gdLst>
                  <a:gd name="T0" fmla="*/ 0 w 426"/>
                  <a:gd name="T1" fmla="*/ 466 h 466"/>
                  <a:gd name="T2" fmla="*/ 0 w 426"/>
                  <a:gd name="T3" fmla="*/ 213 h 466"/>
                  <a:gd name="T4" fmla="*/ 213 w 426"/>
                  <a:gd name="T5" fmla="*/ 0 h 466"/>
                  <a:gd name="T6" fmla="*/ 426 w 426"/>
                  <a:gd name="T7" fmla="*/ 213 h 466"/>
                  <a:gd name="T8" fmla="*/ 426 w 426"/>
                  <a:gd name="T9" fmla="*/ 466 h 466"/>
                  <a:gd name="T10" fmla="*/ 0 w 426"/>
                  <a:gd name="T11" fmla="*/ 466 h 466"/>
                </a:gdLst>
                <a:ahLst/>
                <a:cxnLst>
                  <a:cxn ang="0">
                    <a:pos x="T0" y="T1"/>
                  </a:cxn>
                  <a:cxn ang="0">
                    <a:pos x="T2" y="T3"/>
                  </a:cxn>
                  <a:cxn ang="0">
                    <a:pos x="T4" y="T5"/>
                  </a:cxn>
                  <a:cxn ang="0">
                    <a:pos x="T6" y="T7"/>
                  </a:cxn>
                  <a:cxn ang="0">
                    <a:pos x="T8" y="T9"/>
                  </a:cxn>
                  <a:cxn ang="0">
                    <a:pos x="T10" y="T11"/>
                  </a:cxn>
                </a:cxnLst>
                <a:rect l="0" t="0" r="r" b="b"/>
                <a:pathLst>
                  <a:path w="426" h="466">
                    <a:moveTo>
                      <a:pt x="0" y="466"/>
                    </a:moveTo>
                    <a:cubicBezTo>
                      <a:pt x="0" y="213"/>
                      <a:pt x="0" y="213"/>
                      <a:pt x="0" y="213"/>
                    </a:cubicBezTo>
                    <a:cubicBezTo>
                      <a:pt x="0" y="96"/>
                      <a:pt x="95" y="0"/>
                      <a:pt x="213" y="0"/>
                    </a:cubicBezTo>
                    <a:cubicBezTo>
                      <a:pt x="330" y="0"/>
                      <a:pt x="426" y="96"/>
                      <a:pt x="426" y="213"/>
                    </a:cubicBezTo>
                    <a:cubicBezTo>
                      <a:pt x="426" y="466"/>
                      <a:pt x="426" y="466"/>
                      <a:pt x="426" y="466"/>
                    </a:cubicBezTo>
                    <a:lnTo>
                      <a:pt x="0" y="4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 name="Freeform 37"/>
              <p:cNvSpPr>
                <a:spLocks noEditPoints="1"/>
              </p:cNvSpPr>
              <p:nvPr/>
            </p:nvSpPr>
            <p:spPr bwMode="auto">
              <a:xfrm>
                <a:off x="3252510" y="3713447"/>
                <a:ext cx="973077" cy="1083155"/>
              </a:xfrm>
              <a:custGeom>
                <a:avLst/>
                <a:gdLst>
                  <a:gd name="T0" fmla="*/ 219 w 438"/>
                  <a:gd name="T1" fmla="*/ 12 h 478"/>
                  <a:gd name="T2" fmla="*/ 426 w 438"/>
                  <a:gd name="T3" fmla="*/ 219 h 478"/>
                  <a:gd name="T4" fmla="*/ 426 w 438"/>
                  <a:gd name="T5" fmla="*/ 466 h 478"/>
                  <a:gd name="T6" fmla="*/ 12 w 438"/>
                  <a:gd name="T7" fmla="*/ 466 h 478"/>
                  <a:gd name="T8" fmla="*/ 12 w 438"/>
                  <a:gd name="T9" fmla="*/ 219 h 478"/>
                  <a:gd name="T10" fmla="*/ 219 w 438"/>
                  <a:gd name="T11" fmla="*/ 12 h 478"/>
                  <a:gd name="T12" fmla="*/ 219 w 438"/>
                  <a:gd name="T13" fmla="*/ 0 h 478"/>
                  <a:gd name="T14" fmla="*/ 0 w 438"/>
                  <a:gd name="T15" fmla="*/ 219 h 478"/>
                  <a:gd name="T16" fmla="*/ 0 w 438"/>
                  <a:gd name="T17" fmla="*/ 478 h 478"/>
                  <a:gd name="T18" fmla="*/ 438 w 438"/>
                  <a:gd name="T19" fmla="*/ 478 h 478"/>
                  <a:gd name="T20" fmla="*/ 438 w 438"/>
                  <a:gd name="T21" fmla="*/ 219 h 478"/>
                  <a:gd name="T22" fmla="*/ 219 w 438"/>
                  <a:gd name="T23"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478">
                    <a:moveTo>
                      <a:pt x="219" y="12"/>
                    </a:moveTo>
                    <a:cubicBezTo>
                      <a:pt x="333" y="12"/>
                      <a:pt x="426" y="105"/>
                      <a:pt x="426" y="219"/>
                    </a:cubicBezTo>
                    <a:cubicBezTo>
                      <a:pt x="426" y="466"/>
                      <a:pt x="426" y="466"/>
                      <a:pt x="426" y="466"/>
                    </a:cubicBezTo>
                    <a:cubicBezTo>
                      <a:pt x="12" y="466"/>
                      <a:pt x="12" y="466"/>
                      <a:pt x="12" y="466"/>
                    </a:cubicBezTo>
                    <a:cubicBezTo>
                      <a:pt x="12" y="219"/>
                      <a:pt x="12" y="219"/>
                      <a:pt x="12" y="219"/>
                    </a:cubicBezTo>
                    <a:cubicBezTo>
                      <a:pt x="12" y="105"/>
                      <a:pt x="105" y="12"/>
                      <a:pt x="219" y="12"/>
                    </a:cubicBezTo>
                    <a:moveTo>
                      <a:pt x="219" y="0"/>
                    </a:moveTo>
                    <a:cubicBezTo>
                      <a:pt x="98" y="0"/>
                      <a:pt x="0" y="98"/>
                      <a:pt x="0" y="219"/>
                    </a:cubicBezTo>
                    <a:cubicBezTo>
                      <a:pt x="0" y="478"/>
                      <a:pt x="0" y="478"/>
                      <a:pt x="0" y="478"/>
                    </a:cubicBezTo>
                    <a:cubicBezTo>
                      <a:pt x="438" y="478"/>
                      <a:pt x="438" y="478"/>
                      <a:pt x="438" y="478"/>
                    </a:cubicBezTo>
                    <a:cubicBezTo>
                      <a:pt x="438" y="219"/>
                      <a:pt x="438" y="219"/>
                      <a:pt x="438" y="219"/>
                    </a:cubicBezTo>
                    <a:cubicBezTo>
                      <a:pt x="438" y="98"/>
                      <a:pt x="340" y="0"/>
                      <a:pt x="219" y="0"/>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Oval 38"/>
              <p:cNvSpPr>
                <a:spLocks noChangeArrowheads="1"/>
              </p:cNvSpPr>
              <p:nvPr/>
            </p:nvSpPr>
            <p:spPr bwMode="auto">
              <a:xfrm>
                <a:off x="3345298" y="3789244"/>
                <a:ext cx="785122" cy="801975"/>
              </a:xfrm>
              <a:prstGeom prst="ellipse">
                <a:avLst/>
              </a:prstGeom>
              <a:solidFill>
                <a:srgbClr val="AF8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Oval 39"/>
              <p:cNvSpPr>
                <a:spLocks noChangeArrowheads="1"/>
              </p:cNvSpPr>
              <p:nvPr/>
            </p:nvSpPr>
            <p:spPr bwMode="auto">
              <a:xfrm>
                <a:off x="3414293" y="3857706"/>
                <a:ext cx="649511" cy="662608"/>
              </a:xfrm>
              <a:prstGeom prst="ellipse">
                <a:avLst/>
              </a:prstGeom>
              <a:solidFill>
                <a:srgbClr val="D3B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40"/>
              <p:cNvSpPr>
                <a:spLocks/>
              </p:cNvSpPr>
              <p:nvPr/>
            </p:nvSpPr>
            <p:spPr bwMode="auto">
              <a:xfrm>
                <a:off x="4392128" y="6212283"/>
                <a:ext cx="987351" cy="12714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41"/>
              <p:cNvSpPr>
                <a:spLocks/>
              </p:cNvSpPr>
              <p:nvPr/>
            </p:nvSpPr>
            <p:spPr bwMode="auto">
              <a:xfrm>
                <a:off x="4411161" y="6236733"/>
                <a:ext cx="987351" cy="12714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42"/>
              <p:cNvSpPr>
                <a:spLocks/>
              </p:cNvSpPr>
              <p:nvPr/>
            </p:nvSpPr>
            <p:spPr bwMode="auto">
              <a:xfrm>
                <a:off x="5184388" y="6833324"/>
                <a:ext cx="71375" cy="29341"/>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Rectangle 43"/>
              <p:cNvSpPr>
                <a:spLocks noChangeArrowheads="1"/>
              </p:cNvSpPr>
              <p:nvPr/>
            </p:nvSpPr>
            <p:spPr bwMode="auto">
              <a:xfrm>
                <a:off x="3252510" y="4796603"/>
                <a:ext cx="970697" cy="51347"/>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44"/>
              <p:cNvSpPr>
                <a:spLocks/>
              </p:cNvSpPr>
              <p:nvPr/>
            </p:nvSpPr>
            <p:spPr bwMode="auto">
              <a:xfrm>
                <a:off x="4075700" y="4358939"/>
                <a:ext cx="570998" cy="990244"/>
              </a:xfrm>
              <a:custGeom>
                <a:avLst/>
                <a:gdLst>
                  <a:gd name="T0" fmla="*/ 236 w 257"/>
                  <a:gd name="T1" fmla="*/ 52 h 436"/>
                  <a:gd name="T2" fmla="*/ 184 w 257"/>
                  <a:gd name="T3" fmla="*/ 33 h 436"/>
                  <a:gd name="T4" fmla="*/ 91 w 257"/>
                  <a:gd name="T5" fmla="*/ 33 h 436"/>
                  <a:gd name="T6" fmla="*/ 48 w 257"/>
                  <a:gd name="T7" fmla="*/ 0 h 436"/>
                  <a:gd name="T8" fmla="*/ 48 w 257"/>
                  <a:gd name="T9" fmla="*/ 90 h 436"/>
                  <a:gd name="T10" fmla="*/ 91 w 257"/>
                  <a:gd name="T11" fmla="*/ 57 h 436"/>
                  <a:gd name="T12" fmla="*/ 184 w 257"/>
                  <a:gd name="T13" fmla="*/ 57 h 436"/>
                  <a:gd name="T14" fmla="*/ 185 w 257"/>
                  <a:gd name="T15" fmla="*/ 57 h 436"/>
                  <a:gd name="T16" fmla="*/ 220 w 257"/>
                  <a:gd name="T17" fmla="*/ 70 h 436"/>
                  <a:gd name="T18" fmla="*/ 232 w 257"/>
                  <a:gd name="T19" fmla="*/ 105 h 436"/>
                  <a:gd name="T20" fmla="*/ 232 w 257"/>
                  <a:gd name="T21" fmla="*/ 278 h 436"/>
                  <a:gd name="T22" fmla="*/ 220 w 257"/>
                  <a:gd name="T23" fmla="*/ 313 h 436"/>
                  <a:gd name="T24" fmla="*/ 185 w 257"/>
                  <a:gd name="T25" fmla="*/ 326 h 436"/>
                  <a:gd name="T26" fmla="*/ 184 w 257"/>
                  <a:gd name="T27" fmla="*/ 326 h 436"/>
                  <a:gd name="T28" fmla="*/ 105 w 257"/>
                  <a:gd name="T29" fmla="*/ 326 h 436"/>
                  <a:gd name="T30" fmla="*/ 51 w 257"/>
                  <a:gd name="T31" fmla="*/ 346 h 436"/>
                  <a:gd name="T32" fmla="*/ 33 w 257"/>
                  <a:gd name="T33" fmla="*/ 393 h 436"/>
                  <a:gd name="T34" fmla="*/ 0 w 257"/>
                  <a:gd name="T35" fmla="*/ 436 h 436"/>
                  <a:gd name="T36" fmla="*/ 0 w 257"/>
                  <a:gd name="T37" fmla="*/ 436 h 436"/>
                  <a:gd name="T38" fmla="*/ 90 w 257"/>
                  <a:gd name="T39" fmla="*/ 436 h 436"/>
                  <a:gd name="T40" fmla="*/ 90 w 257"/>
                  <a:gd name="T41" fmla="*/ 436 h 436"/>
                  <a:gd name="T42" fmla="*/ 57 w 257"/>
                  <a:gd name="T43" fmla="*/ 393 h 436"/>
                  <a:gd name="T44" fmla="*/ 69 w 257"/>
                  <a:gd name="T45" fmla="*/ 363 h 436"/>
                  <a:gd name="T46" fmla="*/ 105 w 257"/>
                  <a:gd name="T47" fmla="*/ 350 h 436"/>
                  <a:gd name="T48" fmla="*/ 184 w 257"/>
                  <a:gd name="T49" fmla="*/ 350 h 436"/>
                  <a:gd name="T50" fmla="*/ 236 w 257"/>
                  <a:gd name="T51" fmla="*/ 331 h 436"/>
                  <a:gd name="T52" fmla="*/ 257 w 257"/>
                  <a:gd name="T53" fmla="*/ 278 h 436"/>
                  <a:gd name="T54" fmla="*/ 257 w 257"/>
                  <a:gd name="T55" fmla="*/ 105 h 436"/>
                  <a:gd name="T56" fmla="*/ 236 w 257"/>
                  <a:gd name="T57" fmla="*/ 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436">
                    <a:moveTo>
                      <a:pt x="236" y="52"/>
                    </a:moveTo>
                    <a:cubicBezTo>
                      <a:pt x="216" y="33"/>
                      <a:pt x="188" y="33"/>
                      <a:pt x="184" y="33"/>
                    </a:cubicBezTo>
                    <a:cubicBezTo>
                      <a:pt x="91" y="33"/>
                      <a:pt x="91" y="33"/>
                      <a:pt x="91" y="33"/>
                    </a:cubicBezTo>
                    <a:cubicBezTo>
                      <a:pt x="86" y="14"/>
                      <a:pt x="69" y="0"/>
                      <a:pt x="48" y="0"/>
                    </a:cubicBezTo>
                    <a:cubicBezTo>
                      <a:pt x="48" y="90"/>
                      <a:pt x="48" y="90"/>
                      <a:pt x="48" y="90"/>
                    </a:cubicBezTo>
                    <a:cubicBezTo>
                      <a:pt x="69" y="90"/>
                      <a:pt x="86" y="76"/>
                      <a:pt x="91" y="57"/>
                    </a:cubicBezTo>
                    <a:cubicBezTo>
                      <a:pt x="184" y="57"/>
                      <a:pt x="184" y="57"/>
                      <a:pt x="184" y="57"/>
                    </a:cubicBezTo>
                    <a:cubicBezTo>
                      <a:pt x="185" y="57"/>
                      <a:pt x="185" y="57"/>
                      <a:pt x="185" y="57"/>
                    </a:cubicBezTo>
                    <a:cubicBezTo>
                      <a:pt x="185" y="57"/>
                      <a:pt x="206" y="57"/>
                      <a:pt x="220" y="70"/>
                    </a:cubicBezTo>
                    <a:cubicBezTo>
                      <a:pt x="228" y="78"/>
                      <a:pt x="232" y="90"/>
                      <a:pt x="232" y="105"/>
                    </a:cubicBezTo>
                    <a:cubicBezTo>
                      <a:pt x="232" y="278"/>
                      <a:pt x="232" y="278"/>
                      <a:pt x="232" y="278"/>
                    </a:cubicBezTo>
                    <a:cubicBezTo>
                      <a:pt x="232" y="293"/>
                      <a:pt x="228" y="305"/>
                      <a:pt x="220" y="313"/>
                    </a:cubicBezTo>
                    <a:cubicBezTo>
                      <a:pt x="206" y="327"/>
                      <a:pt x="185" y="326"/>
                      <a:pt x="185" y="326"/>
                    </a:cubicBezTo>
                    <a:cubicBezTo>
                      <a:pt x="184" y="326"/>
                      <a:pt x="184" y="326"/>
                      <a:pt x="184" y="326"/>
                    </a:cubicBezTo>
                    <a:cubicBezTo>
                      <a:pt x="184" y="326"/>
                      <a:pt x="121" y="326"/>
                      <a:pt x="105" y="326"/>
                    </a:cubicBezTo>
                    <a:cubicBezTo>
                      <a:pt x="82" y="326"/>
                      <a:pt x="64" y="333"/>
                      <a:pt x="51" y="346"/>
                    </a:cubicBezTo>
                    <a:cubicBezTo>
                      <a:pt x="36" y="362"/>
                      <a:pt x="33" y="383"/>
                      <a:pt x="33" y="393"/>
                    </a:cubicBezTo>
                    <a:cubicBezTo>
                      <a:pt x="14" y="398"/>
                      <a:pt x="0" y="415"/>
                      <a:pt x="0" y="436"/>
                    </a:cubicBezTo>
                    <a:cubicBezTo>
                      <a:pt x="0" y="436"/>
                      <a:pt x="0" y="436"/>
                      <a:pt x="0" y="436"/>
                    </a:cubicBezTo>
                    <a:cubicBezTo>
                      <a:pt x="90" y="436"/>
                      <a:pt x="90" y="436"/>
                      <a:pt x="90" y="436"/>
                    </a:cubicBezTo>
                    <a:cubicBezTo>
                      <a:pt x="90" y="436"/>
                      <a:pt x="90" y="436"/>
                      <a:pt x="90" y="436"/>
                    </a:cubicBezTo>
                    <a:cubicBezTo>
                      <a:pt x="90" y="415"/>
                      <a:pt x="76" y="398"/>
                      <a:pt x="57" y="393"/>
                    </a:cubicBezTo>
                    <a:cubicBezTo>
                      <a:pt x="58" y="386"/>
                      <a:pt x="60" y="373"/>
                      <a:pt x="69" y="363"/>
                    </a:cubicBezTo>
                    <a:cubicBezTo>
                      <a:pt x="77" y="354"/>
                      <a:pt x="89" y="350"/>
                      <a:pt x="105" y="350"/>
                    </a:cubicBezTo>
                    <a:cubicBezTo>
                      <a:pt x="121" y="350"/>
                      <a:pt x="180" y="350"/>
                      <a:pt x="184" y="350"/>
                    </a:cubicBezTo>
                    <a:cubicBezTo>
                      <a:pt x="188" y="350"/>
                      <a:pt x="216" y="351"/>
                      <a:pt x="236" y="331"/>
                    </a:cubicBezTo>
                    <a:cubicBezTo>
                      <a:pt x="250" y="318"/>
                      <a:pt x="257" y="301"/>
                      <a:pt x="257" y="278"/>
                    </a:cubicBezTo>
                    <a:cubicBezTo>
                      <a:pt x="257" y="105"/>
                      <a:pt x="257" y="105"/>
                      <a:pt x="257" y="105"/>
                    </a:cubicBezTo>
                    <a:cubicBezTo>
                      <a:pt x="257" y="83"/>
                      <a:pt x="250" y="65"/>
                      <a:pt x="236" y="52"/>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45"/>
              <p:cNvSpPr>
                <a:spLocks/>
              </p:cNvSpPr>
              <p:nvPr/>
            </p:nvSpPr>
            <p:spPr bwMode="auto">
              <a:xfrm>
                <a:off x="4489674" y="5603467"/>
                <a:ext cx="361632" cy="286071"/>
              </a:xfrm>
              <a:custGeom>
                <a:avLst/>
                <a:gdLst>
                  <a:gd name="T0" fmla="*/ 29 w 163"/>
                  <a:gd name="T1" fmla="*/ 0 h 126"/>
                  <a:gd name="T2" fmla="*/ 0 w 163"/>
                  <a:gd name="T3" fmla="*/ 30 h 126"/>
                  <a:gd name="T4" fmla="*/ 0 w 163"/>
                  <a:gd name="T5" fmla="*/ 30 h 126"/>
                  <a:gd name="T6" fmla="*/ 0 w 163"/>
                  <a:gd name="T7" fmla="*/ 118 h 126"/>
                  <a:gd name="T8" fmla="*/ 0 w 163"/>
                  <a:gd name="T9" fmla="*/ 126 h 126"/>
                  <a:gd name="T10" fmla="*/ 133 w 163"/>
                  <a:gd name="T11" fmla="*/ 126 h 126"/>
                  <a:gd name="T12" fmla="*/ 163 w 163"/>
                  <a:gd name="T13" fmla="*/ 97 h 126"/>
                  <a:gd name="T14" fmla="*/ 163 w 163"/>
                  <a:gd name="T15" fmla="*/ 97 h 126"/>
                  <a:gd name="T16" fmla="*/ 163 w 163"/>
                  <a:gd name="T17" fmla="*/ 8 h 126"/>
                  <a:gd name="T18" fmla="*/ 163 w 163"/>
                  <a:gd name="T19" fmla="*/ 0 h 126"/>
                  <a:gd name="T20" fmla="*/ 29 w 163"/>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26">
                    <a:moveTo>
                      <a:pt x="29" y="0"/>
                    </a:moveTo>
                    <a:cubicBezTo>
                      <a:pt x="13" y="0"/>
                      <a:pt x="0" y="14"/>
                      <a:pt x="0" y="30"/>
                    </a:cubicBezTo>
                    <a:cubicBezTo>
                      <a:pt x="0" y="30"/>
                      <a:pt x="0" y="30"/>
                      <a:pt x="0" y="30"/>
                    </a:cubicBezTo>
                    <a:cubicBezTo>
                      <a:pt x="0" y="118"/>
                      <a:pt x="0" y="118"/>
                      <a:pt x="0" y="118"/>
                    </a:cubicBezTo>
                    <a:cubicBezTo>
                      <a:pt x="0" y="126"/>
                      <a:pt x="0" y="126"/>
                      <a:pt x="0" y="126"/>
                    </a:cubicBezTo>
                    <a:cubicBezTo>
                      <a:pt x="133" y="126"/>
                      <a:pt x="133" y="126"/>
                      <a:pt x="133" y="126"/>
                    </a:cubicBezTo>
                    <a:cubicBezTo>
                      <a:pt x="150" y="126"/>
                      <a:pt x="163" y="113"/>
                      <a:pt x="163" y="97"/>
                    </a:cubicBezTo>
                    <a:cubicBezTo>
                      <a:pt x="163" y="97"/>
                      <a:pt x="163" y="97"/>
                      <a:pt x="163" y="97"/>
                    </a:cubicBezTo>
                    <a:cubicBezTo>
                      <a:pt x="163" y="8"/>
                      <a:pt x="163" y="8"/>
                      <a:pt x="163" y="8"/>
                    </a:cubicBezTo>
                    <a:cubicBezTo>
                      <a:pt x="163" y="0"/>
                      <a:pt x="163" y="0"/>
                      <a:pt x="163" y="0"/>
                    </a:cubicBezTo>
                    <a:lnTo>
                      <a:pt x="29" y="0"/>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Oval 46"/>
              <p:cNvSpPr>
                <a:spLocks noChangeArrowheads="1"/>
              </p:cNvSpPr>
              <p:nvPr/>
            </p:nvSpPr>
            <p:spPr bwMode="auto">
              <a:xfrm>
                <a:off x="4625285" y="5649922"/>
                <a:ext cx="192713" cy="195604"/>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48"/>
              <p:cNvSpPr>
                <a:spLocks/>
              </p:cNvSpPr>
              <p:nvPr/>
            </p:nvSpPr>
            <p:spPr bwMode="auto">
              <a:xfrm>
                <a:off x="4753760" y="5481215"/>
                <a:ext cx="97546" cy="347196"/>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49"/>
              <p:cNvSpPr>
                <a:spLocks/>
              </p:cNvSpPr>
              <p:nvPr/>
            </p:nvSpPr>
            <p:spPr bwMode="auto">
              <a:xfrm>
                <a:off x="4753760" y="5481215"/>
                <a:ext cx="97546" cy="347196"/>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50"/>
              <p:cNvSpPr>
                <a:spLocks/>
              </p:cNvSpPr>
              <p:nvPr/>
            </p:nvSpPr>
            <p:spPr bwMode="auto">
              <a:xfrm>
                <a:off x="4851306" y="5813741"/>
                <a:ext cx="0" cy="14670"/>
              </a:xfrm>
              <a:custGeom>
                <a:avLst/>
                <a:gdLst>
                  <a:gd name="T0" fmla="*/ 7 h 7"/>
                  <a:gd name="T1" fmla="*/ 0 h 7"/>
                  <a:gd name="T2" fmla="*/ 3 h 7"/>
                  <a:gd name="T3" fmla="*/ 7 h 7"/>
                </a:gdLst>
                <a:ahLst/>
                <a:cxnLst>
                  <a:cxn ang="0">
                    <a:pos x="0" y="T0"/>
                  </a:cxn>
                  <a:cxn ang="0">
                    <a:pos x="0" y="T1"/>
                  </a:cxn>
                  <a:cxn ang="0">
                    <a:pos x="0" y="T2"/>
                  </a:cxn>
                  <a:cxn ang="0">
                    <a:pos x="0" y="T3"/>
                  </a:cxn>
                </a:cxnLst>
                <a:rect l="0" t="0" r="r" b="b"/>
                <a:pathLst>
                  <a:path h="7">
                    <a:moveTo>
                      <a:pt x="0" y="7"/>
                    </a:moveTo>
                    <a:cubicBezTo>
                      <a:pt x="0" y="0"/>
                      <a:pt x="0" y="0"/>
                      <a:pt x="0" y="0"/>
                    </a:cubicBezTo>
                    <a:cubicBezTo>
                      <a:pt x="0" y="1"/>
                      <a:pt x="0" y="2"/>
                      <a:pt x="0" y="3"/>
                    </a:cubicBezTo>
                    <a:cubicBezTo>
                      <a:pt x="0" y="4"/>
                      <a:pt x="0" y="5"/>
                      <a:pt x="0" y="7"/>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57"/>
              <p:cNvSpPr>
                <a:spLocks noChangeArrowheads="1"/>
              </p:cNvSpPr>
              <p:nvPr/>
            </p:nvSpPr>
            <p:spPr bwMode="auto">
              <a:xfrm>
                <a:off x="5036880" y="6275854"/>
                <a:ext cx="4996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Oval 58"/>
              <p:cNvSpPr>
                <a:spLocks noChangeArrowheads="1"/>
              </p:cNvSpPr>
              <p:nvPr/>
            </p:nvSpPr>
            <p:spPr bwMode="auto">
              <a:xfrm>
                <a:off x="4955989" y="6275854"/>
                <a:ext cx="52341"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Oval 59"/>
              <p:cNvSpPr>
                <a:spLocks noChangeArrowheads="1"/>
              </p:cNvSpPr>
              <p:nvPr/>
            </p:nvSpPr>
            <p:spPr bwMode="auto">
              <a:xfrm>
                <a:off x="4879856" y="6275854"/>
                <a:ext cx="4758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Oval 60"/>
              <p:cNvSpPr>
                <a:spLocks noChangeArrowheads="1"/>
              </p:cNvSpPr>
              <p:nvPr/>
            </p:nvSpPr>
            <p:spPr bwMode="auto">
              <a:xfrm>
                <a:off x="4801343" y="6275854"/>
                <a:ext cx="4996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Oval 61"/>
              <p:cNvSpPr>
                <a:spLocks noChangeArrowheads="1"/>
              </p:cNvSpPr>
              <p:nvPr/>
            </p:nvSpPr>
            <p:spPr bwMode="auto">
              <a:xfrm>
                <a:off x="4725210" y="6275854"/>
                <a:ext cx="4758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Oval 62"/>
              <p:cNvSpPr>
                <a:spLocks noChangeArrowheads="1"/>
              </p:cNvSpPr>
              <p:nvPr/>
            </p:nvSpPr>
            <p:spPr bwMode="auto">
              <a:xfrm>
                <a:off x="4644319" y="6275854"/>
                <a:ext cx="4758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Oval 63"/>
              <p:cNvSpPr>
                <a:spLocks noChangeArrowheads="1"/>
              </p:cNvSpPr>
              <p:nvPr/>
            </p:nvSpPr>
            <p:spPr bwMode="auto">
              <a:xfrm>
                <a:off x="4565807" y="6275854"/>
                <a:ext cx="4996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Oval 64"/>
              <p:cNvSpPr>
                <a:spLocks noChangeArrowheads="1"/>
              </p:cNvSpPr>
              <p:nvPr/>
            </p:nvSpPr>
            <p:spPr bwMode="auto">
              <a:xfrm>
                <a:off x="4489674" y="6275854"/>
                <a:ext cx="47583" cy="51347"/>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65"/>
              <p:cNvSpPr>
                <a:spLocks noChangeArrowheads="1"/>
              </p:cNvSpPr>
              <p:nvPr/>
            </p:nvSpPr>
            <p:spPr bwMode="auto">
              <a:xfrm>
                <a:off x="5203421" y="6363875"/>
                <a:ext cx="33308" cy="48167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66"/>
              <p:cNvSpPr>
                <a:spLocks noChangeArrowheads="1"/>
              </p:cNvSpPr>
              <p:nvPr/>
            </p:nvSpPr>
            <p:spPr bwMode="auto">
              <a:xfrm>
                <a:off x="5220075" y="6363875"/>
                <a:ext cx="16655" cy="48167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67"/>
              <p:cNvSpPr>
                <a:spLocks/>
              </p:cNvSpPr>
              <p:nvPr/>
            </p:nvSpPr>
            <p:spPr bwMode="auto">
              <a:xfrm>
                <a:off x="5217696" y="6833324"/>
                <a:ext cx="38067" cy="29341"/>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68"/>
              <p:cNvSpPr>
                <a:spLocks/>
              </p:cNvSpPr>
              <p:nvPr/>
            </p:nvSpPr>
            <p:spPr bwMode="auto">
              <a:xfrm>
                <a:off x="2743370" y="4618114"/>
                <a:ext cx="1032555" cy="1706641"/>
              </a:xfrm>
              <a:custGeom>
                <a:avLst/>
                <a:gdLst>
                  <a:gd name="T0" fmla="*/ 431 w 466"/>
                  <a:gd name="T1" fmla="*/ 0 h 752"/>
                  <a:gd name="T2" fmla="*/ 431 w 466"/>
                  <a:gd name="T3" fmla="*/ 698 h 752"/>
                  <a:gd name="T4" fmla="*/ 412 w 466"/>
                  <a:gd name="T5" fmla="*/ 717 h 752"/>
                  <a:gd name="T6" fmla="*/ 392 w 466"/>
                  <a:gd name="T7" fmla="*/ 698 h 752"/>
                  <a:gd name="T8" fmla="*/ 392 w 466"/>
                  <a:gd name="T9" fmla="*/ 490 h 752"/>
                  <a:gd name="T10" fmla="*/ 338 w 466"/>
                  <a:gd name="T11" fmla="*/ 438 h 752"/>
                  <a:gd name="T12" fmla="*/ 284 w 466"/>
                  <a:gd name="T13" fmla="*/ 492 h 752"/>
                  <a:gd name="T14" fmla="*/ 284 w 466"/>
                  <a:gd name="T15" fmla="*/ 698 h 752"/>
                  <a:gd name="T16" fmla="*/ 265 w 466"/>
                  <a:gd name="T17" fmla="*/ 717 h 752"/>
                  <a:gd name="T18" fmla="*/ 246 w 466"/>
                  <a:gd name="T19" fmla="*/ 698 h 752"/>
                  <a:gd name="T20" fmla="*/ 246 w 466"/>
                  <a:gd name="T21" fmla="*/ 588 h 752"/>
                  <a:gd name="T22" fmla="*/ 192 w 466"/>
                  <a:gd name="T23" fmla="*/ 534 h 752"/>
                  <a:gd name="T24" fmla="*/ 137 w 466"/>
                  <a:gd name="T25" fmla="*/ 588 h 752"/>
                  <a:gd name="T26" fmla="*/ 137 w 466"/>
                  <a:gd name="T27" fmla="*/ 698 h 752"/>
                  <a:gd name="T28" fmla="*/ 118 w 466"/>
                  <a:gd name="T29" fmla="*/ 717 h 752"/>
                  <a:gd name="T30" fmla="*/ 99 w 466"/>
                  <a:gd name="T31" fmla="*/ 698 h 752"/>
                  <a:gd name="T32" fmla="*/ 99 w 466"/>
                  <a:gd name="T33" fmla="*/ 531 h 752"/>
                  <a:gd name="T34" fmla="*/ 161 w 466"/>
                  <a:gd name="T35" fmla="*/ 436 h 752"/>
                  <a:gd name="T36" fmla="*/ 163 w 466"/>
                  <a:gd name="T37" fmla="*/ 433 h 752"/>
                  <a:gd name="T38" fmla="*/ 163 w 466"/>
                  <a:gd name="T39" fmla="*/ 433 h 752"/>
                  <a:gd name="T40" fmla="*/ 163 w 466"/>
                  <a:gd name="T41" fmla="*/ 433 h 752"/>
                  <a:gd name="T42" fmla="*/ 81 w 466"/>
                  <a:gd name="T43" fmla="*/ 419 h 752"/>
                  <a:gd name="T44" fmla="*/ 0 w 466"/>
                  <a:gd name="T45" fmla="*/ 433 h 752"/>
                  <a:gd name="T46" fmla="*/ 0 w 466"/>
                  <a:gd name="T47" fmla="*/ 433 h 752"/>
                  <a:gd name="T48" fmla="*/ 0 w 466"/>
                  <a:gd name="T49" fmla="*/ 433 h 752"/>
                  <a:gd name="T50" fmla="*/ 2 w 466"/>
                  <a:gd name="T51" fmla="*/ 436 h 752"/>
                  <a:gd name="T52" fmla="*/ 64 w 466"/>
                  <a:gd name="T53" fmla="*/ 531 h 752"/>
                  <a:gd name="T54" fmla="*/ 64 w 466"/>
                  <a:gd name="T55" fmla="*/ 698 h 752"/>
                  <a:gd name="T56" fmla="*/ 118 w 466"/>
                  <a:gd name="T57" fmla="*/ 752 h 752"/>
                  <a:gd name="T58" fmla="*/ 172 w 466"/>
                  <a:gd name="T59" fmla="*/ 698 h 752"/>
                  <a:gd name="T60" fmla="*/ 172 w 466"/>
                  <a:gd name="T61" fmla="*/ 588 h 752"/>
                  <a:gd name="T62" fmla="*/ 192 w 466"/>
                  <a:gd name="T63" fmla="*/ 569 h 752"/>
                  <a:gd name="T64" fmla="*/ 211 w 466"/>
                  <a:gd name="T65" fmla="*/ 588 h 752"/>
                  <a:gd name="T66" fmla="*/ 211 w 466"/>
                  <a:gd name="T67" fmla="*/ 704 h 752"/>
                  <a:gd name="T68" fmla="*/ 211 w 466"/>
                  <a:gd name="T69" fmla="*/ 704 h 752"/>
                  <a:gd name="T70" fmla="*/ 265 w 466"/>
                  <a:gd name="T71" fmla="*/ 752 h 752"/>
                  <a:gd name="T72" fmla="*/ 319 w 466"/>
                  <a:gd name="T73" fmla="*/ 698 h 752"/>
                  <a:gd name="T74" fmla="*/ 319 w 466"/>
                  <a:gd name="T75" fmla="*/ 492 h 752"/>
                  <a:gd name="T76" fmla="*/ 338 w 466"/>
                  <a:gd name="T77" fmla="*/ 473 h 752"/>
                  <a:gd name="T78" fmla="*/ 358 w 466"/>
                  <a:gd name="T79" fmla="*/ 492 h 752"/>
                  <a:gd name="T80" fmla="*/ 358 w 466"/>
                  <a:gd name="T81" fmla="*/ 698 h 752"/>
                  <a:gd name="T82" fmla="*/ 412 w 466"/>
                  <a:gd name="T83" fmla="*/ 752 h 752"/>
                  <a:gd name="T84" fmla="*/ 466 w 466"/>
                  <a:gd name="T85" fmla="*/ 698 h 752"/>
                  <a:gd name="T86" fmla="*/ 466 w 466"/>
                  <a:gd name="T87" fmla="*/ 0 h 752"/>
                  <a:gd name="T88" fmla="*/ 431 w 466"/>
                  <a:gd name="T89"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6" h="752">
                    <a:moveTo>
                      <a:pt x="431" y="0"/>
                    </a:moveTo>
                    <a:cubicBezTo>
                      <a:pt x="431" y="698"/>
                      <a:pt x="431" y="698"/>
                      <a:pt x="431" y="698"/>
                    </a:cubicBezTo>
                    <a:cubicBezTo>
                      <a:pt x="431" y="709"/>
                      <a:pt x="422" y="717"/>
                      <a:pt x="412" y="717"/>
                    </a:cubicBezTo>
                    <a:cubicBezTo>
                      <a:pt x="401" y="717"/>
                      <a:pt x="392" y="709"/>
                      <a:pt x="392" y="698"/>
                    </a:cubicBezTo>
                    <a:cubicBezTo>
                      <a:pt x="392" y="490"/>
                      <a:pt x="392" y="490"/>
                      <a:pt x="392" y="490"/>
                    </a:cubicBezTo>
                    <a:cubicBezTo>
                      <a:pt x="391" y="461"/>
                      <a:pt x="367" y="438"/>
                      <a:pt x="338" y="438"/>
                    </a:cubicBezTo>
                    <a:cubicBezTo>
                      <a:pt x="308" y="438"/>
                      <a:pt x="284" y="462"/>
                      <a:pt x="284" y="492"/>
                    </a:cubicBezTo>
                    <a:cubicBezTo>
                      <a:pt x="284" y="698"/>
                      <a:pt x="284" y="698"/>
                      <a:pt x="284" y="698"/>
                    </a:cubicBezTo>
                    <a:cubicBezTo>
                      <a:pt x="284" y="709"/>
                      <a:pt x="276" y="717"/>
                      <a:pt x="265" y="717"/>
                    </a:cubicBezTo>
                    <a:cubicBezTo>
                      <a:pt x="254" y="717"/>
                      <a:pt x="246" y="709"/>
                      <a:pt x="246" y="698"/>
                    </a:cubicBezTo>
                    <a:cubicBezTo>
                      <a:pt x="246" y="588"/>
                      <a:pt x="246" y="588"/>
                      <a:pt x="246" y="588"/>
                    </a:cubicBezTo>
                    <a:cubicBezTo>
                      <a:pt x="246" y="558"/>
                      <a:pt x="221" y="534"/>
                      <a:pt x="192" y="534"/>
                    </a:cubicBezTo>
                    <a:cubicBezTo>
                      <a:pt x="162" y="534"/>
                      <a:pt x="137" y="558"/>
                      <a:pt x="137" y="588"/>
                    </a:cubicBezTo>
                    <a:cubicBezTo>
                      <a:pt x="137" y="698"/>
                      <a:pt x="137" y="698"/>
                      <a:pt x="137" y="698"/>
                    </a:cubicBezTo>
                    <a:cubicBezTo>
                      <a:pt x="137" y="709"/>
                      <a:pt x="129" y="717"/>
                      <a:pt x="118" y="717"/>
                    </a:cubicBezTo>
                    <a:cubicBezTo>
                      <a:pt x="108" y="717"/>
                      <a:pt x="99" y="709"/>
                      <a:pt x="99" y="698"/>
                    </a:cubicBezTo>
                    <a:cubicBezTo>
                      <a:pt x="99" y="531"/>
                      <a:pt x="99" y="531"/>
                      <a:pt x="99" y="531"/>
                    </a:cubicBezTo>
                    <a:cubicBezTo>
                      <a:pt x="161" y="436"/>
                      <a:pt x="161" y="436"/>
                      <a:pt x="161" y="436"/>
                    </a:cubicBezTo>
                    <a:cubicBezTo>
                      <a:pt x="162" y="435"/>
                      <a:pt x="163" y="434"/>
                      <a:pt x="163" y="433"/>
                    </a:cubicBezTo>
                    <a:cubicBezTo>
                      <a:pt x="163" y="433"/>
                      <a:pt x="163" y="433"/>
                      <a:pt x="163" y="433"/>
                    </a:cubicBezTo>
                    <a:cubicBezTo>
                      <a:pt x="163" y="433"/>
                      <a:pt x="163" y="433"/>
                      <a:pt x="163" y="433"/>
                    </a:cubicBezTo>
                    <a:cubicBezTo>
                      <a:pt x="162" y="425"/>
                      <a:pt x="126" y="419"/>
                      <a:pt x="81" y="419"/>
                    </a:cubicBezTo>
                    <a:cubicBezTo>
                      <a:pt x="37" y="419"/>
                      <a:pt x="1" y="425"/>
                      <a:pt x="0" y="433"/>
                    </a:cubicBezTo>
                    <a:cubicBezTo>
                      <a:pt x="0" y="433"/>
                      <a:pt x="0" y="433"/>
                      <a:pt x="0" y="433"/>
                    </a:cubicBezTo>
                    <a:cubicBezTo>
                      <a:pt x="0" y="433"/>
                      <a:pt x="0" y="433"/>
                      <a:pt x="0" y="433"/>
                    </a:cubicBezTo>
                    <a:cubicBezTo>
                      <a:pt x="0" y="434"/>
                      <a:pt x="1" y="435"/>
                      <a:pt x="2" y="436"/>
                    </a:cubicBezTo>
                    <a:cubicBezTo>
                      <a:pt x="64" y="531"/>
                      <a:pt x="64" y="531"/>
                      <a:pt x="64" y="531"/>
                    </a:cubicBezTo>
                    <a:cubicBezTo>
                      <a:pt x="64" y="698"/>
                      <a:pt x="64" y="698"/>
                      <a:pt x="64" y="698"/>
                    </a:cubicBezTo>
                    <a:cubicBezTo>
                      <a:pt x="64" y="728"/>
                      <a:pt x="88" y="752"/>
                      <a:pt x="118" y="752"/>
                    </a:cubicBezTo>
                    <a:cubicBezTo>
                      <a:pt x="148" y="752"/>
                      <a:pt x="172" y="728"/>
                      <a:pt x="172" y="698"/>
                    </a:cubicBezTo>
                    <a:cubicBezTo>
                      <a:pt x="172" y="588"/>
                      <a:pt x="172" y="588"/>
                      <a:pt x="172" y="588"/>
                    </a:cubicBezTo>
                    <a:cubicBezTo>
                      <a:pt x="172" y="577"/>
                      <a:pt x="181" y="569"/>
                      <a:pt x="192" y="569"/>
                    </a:cubicBezTo>
                    <a:cubicBezTo>
                      <a:pt x="202" y="569"/>
                      <a:pt x="211" y="577"/>
                      <a:pt x="211" y="588"/>
                    </a:cubicBezTo>
                    <a:cubicBezTo>
                      <a:pt x="211" y="704"/>
                      <a:pt x="211" y="704"/>
                      <a:pt x="211" y="704"/>
                    </a:cubicBezTo>
                    <a:cubicBezTo>
                      <a:pt x="211" y="704"/>
                      <a:pt x="211" y="704"/>
                      <a:pt x="211" y="704"/>
                    </a:cubicBezTo>
                    <a:cubicBezTo>
                      <a:pt x="214" y="731"/>
                      <a:pt x="237" y="752"/>
                      <a:pt x="265" y="752"/>
                    </a:cubicBezTo>
                    <a:cubicBezTo>
                      <a:pt x="295" y="752"/>
                      <a:pt x="319" y="728"/>
                      <a:pt x="319" y="698"/>
                    </a:cubicBezTo>
                    <a:cubicBezTo>
                      <a:pt x="319" y="492"/>
                      <a:pt x="319" y="492"/>
                      <a:pt x="319" y="492"/>
                    </a:cubicBezTo>
                    <a:cubicBezTo>
                      <a:pt x="319" y="481"/>
                      <a:pt x="328" y="473"/>
                      <a:pt x="338" y="473"/>
                    </a:cubicBezTo>
                    <a:cubicBezTo>
                      <a:pt x="349" y="473"/>
                      <a:pt x="358" y="481"/>
                      <a:pt x="358" y="492"/>
                    </a:cubicBezTo>
                    <a:cubicBezTo>
                      <a:pt x="358" y="698"/>
                      <a:pt x="358" y="698"/>
                      <a:pt x="358" y="698"/>
                    </a:cubicBezTo>
                    <a:cubicBezTo>
                      <a:pt x="358" y="728"/>
                      <a:pt x="382" y="752"/>
                      <a:pt x="412" y="752"/>
                    </a:cubicBezTo>
                    <a:cubicBezTo>
                      <a:pt x="442" y="752"/>
                      <a:pt x="466" y="728"/>
                      <a:pt x="466" y="698"/>
                    </a:cubicBezTo>
                    <a:cubicBezTo>
                      <a:pt x="466" y="0"/>
                      <a:pt x="466" y="0"/>
                      <a:pt x="466" y="0"/>
                    </a:cubicBezTo>
                    <a:lnTo>
                      <a:pt x="431" y="0"/>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Oval 69"/>
              <p:cNvSpPr>
                <a:spLocks noChangeArrowheads="1"/>
              </p:cNvSpPr>
              <p:nvPr/>
            </p:nvSpPr>
            <p:spPr bwMode="auto">
              <a:xfrm>
                <a:off x="2743370" y="5569237"/>
                <a:ext cx="361632" cy="63571"/>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70"/>
              <p:cNvSpPr>
                <a:spLocks/>
              </p:cNvSpPr>
              <p:nvPr/>
            </p:nvSpPr>
            <p:spPr bwMode="auto">
              <a:xfrm>
                <a:off x="4168487" y="5246491"/>
                <a:ext cx="107063" cy="102692"/>
              </a:xfrm>
              <a:custGeom>
                <a:avLst/>
                <a:gdLst>
                  <a:gd name="T0" fmla="*/ 3 w 48"/>
                  <a:gd name="T1" fmla="*/ 0 h 45"/>
                  <a:gd name="T2" fmla="*/ 0 w 48"/>
                  <a:gd name="T3" fmla="*/ 0 h 45"/>
                  <a:gd name="T4" fmla="*/ 31 w 48"/>
                  <a:gd name="T5" fmla="*/ 45 h 45"/>
                  <a:gd name="T6" fmla="*/ 48 w 48"/>
                  <a:gd name="T7" fmla="*/ 45 h 45"/>
                  <a:gd name="T8" fmla="*/ 48 w 48"/>
                  <a:gd name="T9" fmla="*/ 45 h 45"/>
                  <a:gd name="T10" fmla="*/ 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3" y="0"/>
                    </a:moveTo>
                    <a:cubicBezTo>
                      <a:pt x="2" y="0"/>
                      <a:pt x="1" y="0"/>
                      <a:pt x="0" y="0"/>
                    </a:cubicBezTo>
                    <a:cubicBezTo>
                      <a:pt x="17" y="9"/>
                      <a:pt x="29" y="26"/>
                      <a:pt x="31" y="45"/>
                    </a:cubicBezTo>
                    <a:cubicBezTo>
                      <a:pt x="48" y="45"/>
                      <a:pt x="48" y="45"/>
                      <a:pt x="48" y="45"/>
                    </a:cubicBezTo>
                    <a:cubicBezTo>
                      <a:pt x="48" y="45"/>
                      <a:pt x="48" y="45"/>
                      <a:pt x="48" y="45"/>
                    </a:cubicBezTo>
                    <a:cubicBezTo>
                      <a:pt x="48" y="20"/>
                      <a:pt x="27" y="0"/>
                      <a:pt x="3"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Freeform 71"/>
              <p:cNvSpPr>
                <a:spLocks/>
              </p:cNvSpPr>
              <p:nvPr/>
            </p:nvSpPr>
            <p:spPr bwMode="auto">
              <a:xfrm>
                <a:off x="4363578" y="6813763"/>
                <a:ext cx="54721" cy="29341"/>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72"/>
              <p:cNvSpPr>
                <a:spLocks/>
              </p:cNvSpPr>
              <p:nvPr/>
            </p:nvSpPr>
            <p:spPr bwMode="auto">
              <a:xfrm>
                <a:off x="3918676" y="6813763"/>
                <a:ext cx="49963" cy="29341"/>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73"/>
              <p:cNvSpPr>
                <a:spLocks noChangeArrowheads="1"/>
              </p:cNvSpPr>
              <p:nvPr/>
            </p:nvSpPr>
            <p:spPr bwMode="auto">
              <a:xfrm>
                <a:off x="4477777" y="5481215"/>
                <a:ext cx="57100" cy="731069"/>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74"/>
              <p:cNvSpPr>
                <a:spLocks/>
              </p:cNvSpPr>
              <p:nvPr/>
            </p:nvSpPr>
            <p:spPr bwMode="auto">
              <a:xfrm>
                <a:off x="3840163" y="5349183"/>
                <a:ext cx="654269" cy="1479253"/>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75"/>
              <p:cNvSpPr>
                <a:spLocks/>
              </p:cNvSpPr>
              <p:nvPr/>
            </p:nvSpPr>
            <p:spPr bwMode="auto">
              <a:xfrm>
                <a:off x="3956742" y="5483659"/>
                <a:ext cx="423490" cy="217610"/>
              </a:xfrm>
              <a:custGeom>
                <a:avLst/>
                <a:gdLst>
                  <a:gd name="T0" fmla="*/ 95 w 191"/>
                  <a:gd name="T1" fmla="*/ 0 h 96"/>
                  <a:gd name="T2" fmla="*/ 0 w 191"/>
                  <a:gd name="T3" fmla="*/ 96 h 96"/>
                  <a:gd name="T4" fmla="*/ 191 w 191"/>
                  <a:gd name="T5" fmla="*/ 96 h 96"/>
                  <a:gd name="T6" fmla="*/ 95 w 191"/>
                  <a:gd name="T7" fmla="*/ 0 h 96"/>
                </a:gdLst>
                <a:ahLst/>
                <a:cxnLst>
                  <a:cxn ang="0">
                    <a:pos x="T0" y="T1"/>
                  </a:cxn>
                  <a:cxn ang="0">
                    <a:pos x="T2" y="T3"/>
                  </a:cxn>
                  <a:cxn ang="0">
                    <a:pos x="T4" y="T5"/>
                  </a:cxn>
                  <a:cxn ang="0">
                    <a:pos x="T6" y="T7"/>
                  </a:cxn>
                </a:cxnLst>
                <a:rect l="0" t="0" r="r" b="b"/>
                <a:pathLst>
                  <a:path w="191" h="96">
                    <a:moveTo>
                      <a:pt x="95" y="0"/>
                    </a:moveTo>
                    <a:cubicBezTo>
                      <a:pt x="43" y="0"/>
                      <a:pt x="0" y="43"/>
                      <a:pt x="0" y="96"/>
                    </a:cubicBezTo>
                    <a:cubicBezTo>
                      <a:pt x="191" y="96"/>
                      <a:pt x="191" y="96"/>
                      <a:pt x="191" y="96"/>
                    </a:cubicBezTo>
                    <a:cubicBezTo>
                      <a:pt x="191" y="43"/>
                      <a:pt x="148" y="0"/>
                      <a:pt x="95"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Oval 76"/>
              <p:cNvSpPr>
                <a:spLocks noChangeArrowheads="1"/>
              </p:cNvSpPr>
              <p:nvPr/>
            </p:nvSpPr>
            <p:spPr bwMode="auto">
              <a:xfrm>
                <a:off x="4142317" y="5632808"/>
                <a:ext cx="52341" cy="51347"/>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77"/>
              <p:cNvSpPr>
                <a:spLocks/>
              </p:cNvSpPr>
              <p:nvPr/>
            </p:nvSpPr>
            <p:spPr bwMode="auto">
              <a:xfrm>
                <a:off x="4144695" y="5542340"/>
                <a:ext cx="157024" cy="139368"/>
              </a:xfrm>
              <a:custGeom>
                <a:avLst/>
                <a:gdLst>
                  <a:gd name="T0" fmla="*/ 7 w 66"/>
                  <a:gd name="T1" fmla="*/ 57 h 57"/>
                  <a:gd name="T2" fmla="*/ 0 w 66"/>
                  <a:gd name="T3" fmla="*/ 48 h 57"/>
                  <a:gd name="T4" fmla="*/ 66 w 66"/>
                  <a:gd name="T5" fmla="*/ 0 h 57"/>
                  <a:gd name="T6" fmla="*/ 7 w 66"/>
                  <a:gd name="T7" fmla="*/ 57 h 57"/>
                </a:gdLst>
                <a:ahLst/>
                <a:cxnLst>
                  <a:cxn ang="0">
                    <a:pos x="T0" y="T1"/>
                  </a:cxn>
                  <a:cxn ang="0">
                    <a:pos x="T2" y="T3"/>
                  </a:cxn>
                  <a:cxn ang="0">
                    <a:pos x="T4" y="T5"/>
                  </a:cxn>
                  <a:cxn ang="0">
                    <a:pos x="T6" y="T7"/>
                  </a:cxn>
                </a:cxnLst>
                <a:rect l="0" t="0" r="r" b="b"/>
                <a:pathLst>
                  <a:path w="66" h="57">
                    <a:moveTo>
                      <a:pt x="7" y="57"/>
                    </a:moveTo>
                    <a:lnTo>
                      <a:pt x="0" y="48"/>
                    </a:lnTo>
                    <a:lnTo>
                      <a:pt x="66" y="0"/>
                    </a:lnTo>
                    <a:lnTo>
                      <a:pt x="7" y="5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78"/>
              <p:cNvSpPr>
                <a:spLocks/>
              </p:cNvSpPr>
              <p:nvPr/>
            </p:nvSpPr>
            <p:spPr bwMode="auto">
              <a:xfrm>
                <a:off x="4109009" y="5764840"/>
                <a:ext cx="116580" cy="119808"/>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E81123"/>
              </a:solidFill>
              <a:ln w="9525"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Oval 79"/>
              <p:cNvSpPr>
                <a:spLocks noChangeArrowheads="1"/>
              </p:cNvSpPr>
              <p:nvPr/>
            </p:nvSpPr>
            <p:spPr bwMode="auto">
              <a:xfrm>
                <a:off x="4280308" y="5769730"/>
                <a:ext cx="104683" cy="107582"/>
              </a:xfrm>
              <a:prstGeom prst="ellipse">
                <a:avLst/>
              </a:prstGeom>
              <a:solidFill>
                <a:srgbClr val="E81123"/>
              </a:solidFill>
              <a:ln w="9525"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80"/>
              <p:cNvSpPr>
                <a:spLocks/>
              </p:cNvSpPr>
              <p:nvPr/>
            </p:nvSpPr>
            <p:spPr bwMode="auto">
              <a:xfrm>
                <a:off x="3944846" y="5764840"/>
                <a:ext cx="116580" cy="119808"/>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E81123"/>
              </a:solidFill>
              <a:ln w="9525" cap="flat">
                <a:solidFill>
                  <a:srgbClr val="B2B2B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81"/>
              <p:cNvSpPr>
                <a:spLocks/>
              </p:cNvSpPr>
              <p:nvPr/>
            </p:nvSpPr>
            <p:spPr bwMode="auto">
              <a:xfrm>
                <a:off x="4182762" y="4454297"/>
                <a:ext cx="99925" cy="110028"/>
              </a:xfrm>
              <a:custGeom>
                <a:avLst/>
                <a:gdLst>
                  <a:gd name="T0" fmla="*/ 45 w 45"/>
                  <a:gd name="T1" fmla="*/ 3 h 48"/>
                  <a:gd name="T2" fmla="*/ 45 w 45"/>
                  <a:gd name="T3" fmla="*/ 0 h 48"/>
                  <a:gd name="T4" fmla="*/ 0 w 45"/>
                  <a:gd name="T5" fmla="*/ 31 h 48"/>
                  <a:gd name="T6" fmla="*/ 0 w 45"/>
                  <a:gd name="T7" fmla="*/ 48 h 48"/>
                  <a:gd name="T8" fmla="*/ 0 w 45"/>
                  <a:gd name="T9" fmla="*/ 48 h 48"/>
                  <a:gd name="T10" fmla="*/ 45 w 45"/>
                  <a:gd name="T11" fmla="*/ 3 h 48"/>
                </a:gdLst>
                <a:ahLst/>
                <a:cxnLst>
                  <a:cxn ang="0">
                    <a:pos x="T0" y="T1"/>
                  </a:cxn>
                  <a:cxn ang="0">
                    <a:pos x="T2" y="T3"/>
                  </a:cxn>
                  <a:cxn ang="0">
                    <a:pos x="T4" y="T5"/>
                  </a:cxn>
                  <a:cxn ang="0">
                    <a:pos x="T6" y="T7"/>
                  </a:cxn>
                  <a:cxn ang="0">
                    <a:pos x="T8" y="T9"/>
                  </a:cxn>
                  <a:cxn ang="0">
                    <a:pos x="T10" y="T11"/>
                  </a:cxn>
                </a:cxnLst>
                <a:rect l="0" t="0" r="r" b="b"/>
                <a:pathLst>
                  <a:path w="45" h="48">
                    <a:moveTo>
                      <a:pt x="45" y="3"/>
                    </a:moveTo>
                    <a:cubicBezTo>
                      <a:pt x="45" y="2"/>
                      <a:pt x="45" y="1"/>
                      <a:pt x="45" y="0"/>
                    </a:cubicBezTo>
                    <a:cubicBezTo>
                      <a:pt x="36" y="18"/>
                      <a:pt x="19" y="29"/>
                      <a:pt x="0" y="31"/>
                    </a:cubicBezTo>
                    <a:cubicBezTo>
                      <a:pt x="0" y="48"/>
                      <a:pt x="0" y="48"/>
                      <a:pt x="0" y="48"/>
                    </a:cubicBezTo>
                    <a:cubicBezTo>
                      <a:pt x="0" y="48"/>
                      <a:pt x="0" y="48"/>
                      <a:pt x="0" y="48"/>
                    </a:cubicBezTo>
                    <a:cubicBezTo>
                      <a:pt x="25" y="48"/>
                      <a:pt x="45" y="28"/>
                      <a:pt x="45" y="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82"/>
              <p:cNvSpPr>
                <a:spLocks/>
              </p:cNvSpPr>
              <p:nvPr/>
            </p:nvSpPr>
            <p:spPr bwMode="auto">
              <a:xfrm>
                <a:off x="3476151" y="3926167"/>
                <a:ext cx="523415" cy="616151"/>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71">
                    <a:moveTo>
                      <a:pt x="0" y="118"/>
                    </a:moveTo>
                    <a:cubicBezTo>
                      <a:pt x="0" y="53"/>
                      <a:pt x="53" y="0"/>
                      <a:pt x="118" y="0"/>
                    </a:cubicBezTo>
                    <a:cubicBezTo>
                      <a:pt x="183" y="0"/>
                      <a:pt x="236" y="53"/>
                      <a:pt x="236" y="118"/>
                    </a:cubicBezTo>
                    <a:cubicBezTo>
                      <a:pt x="236" y="145"/>
                      <a:pt x="227" y="170"/>
                      <a:pt x="211" y="190"/>
                    </a:cubicBezTo>
                    <a:cubicBezTo>
                      <a:pt x="212" y="190"/>
                      <a:pt x="212" y="190"/>
                      <a:pt x="212" y="190"/>
                    </a:cubicBezTo>
                    <a:cubicBezTo>
                      <a:pt x="212" y="190"/>
                      <a:pt x="211" y="190"/>
                      <a:pt x="211" y="190"/>
                    </a:cubicBezTo>
                    <a:cubicBezTo>
                      <a:pt x="209" y="193"/>
                      <a:pt x="207" y="196"/>
                      <a:pt x="204" y="199"/>
                    </a:cubicBezTo>
                    <a:cubicBezTo>
                      <a:pt x="193" y="213"/>
                      <a:pt x="173" y="242"/>
                      <a:pt x="173" y="271"/>
                    </a:cubicBezTo>
                    <a:cubicBezTo>
                      <a:pt x="63" y="271"/>
                      <a:pt x="63" y="271"/>
                      <a:pt x="63" y="271"/>
                    </a:cubicBezTo>
                    <a:cubicBezTo>
                      <a:pt x="63" y="242"/>
                      <a:pt x="43" y="213"/>
                      <a:pt x="31" y="199"/>
                    </a:cubicBezTo>
                    <a:cubicBezTo>
                      <a:pt x="29" y="196"/>
                      <a:pt x="26" y="193"/>
                      <a:pt x="24" y="190"/>
                    </a:cubicBezTo>
                    <a:cubicBezTo>
                      <a:pt x="24" y="190"/>
                      <a:pt x="24" y="190"/>
                      <a:pt x="24" y="190"/>
                    </a:cubicBezTo>
                    <a:cubicBezTo>
                      <a:pt x="24" y="190"/>
                      <a:pt x="24" y="190"/>
                      <a:pt x="24" y="190"/>
                    </a:cubicBezTo>
                    <a:cubicBezTo>
                      <a:pt x="9" y="170"/>
                      <a:pt x="0" y="145"/>
                      <a:pt x="0" y="118"/>
                    </a:cubicBezTo>
                  </a:path>
                </a:pathLst>
              </a:custGeom>
              <a:solidFill>
                <a:srgbClr val="F4F1FF"/>
              </a:solidFill>
              <a:ln w="190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83"/>
              <p:cNvSpPr>
                <a:spLocks/>
              </p:cNvSpPr>
              <p:nvPr/>
            </p:nvSpPr>
            <p:spPr bwMode="auto">
              <a:xfrm>
                <a:off x="3476151" y="3926167"/>
                <a:ext cx="523415" cy="616151"/>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71">
                    <a:moveTo>
                      <a:pt x="0" y="118"/>
                    </a:moveTo>
                    <a:cubicBezTo>
                      <a:pt x="0" y="53"/>
                      <a:pt x="53" y="0"/>
                      <a:pt x="118" y="0"/>
                    </a:cubicBezTo>
                    <a:cubicBezTo>
                      <a:pt x="183" y="0"/>
                      <a:pt x="236" y="53"/>
                      <a:pt x="236" y="118"/>
                    </a:cubicBezTo>
                    <a:cubicBezTo>
                      <a:pt x="236" y="145"/>
                      <a:pt x="227" y="170"/>
                      <a:pt x="211" y="190"/>
                    </a:cubicBezTo>
                    <a:cubicBezTo>
                      <a:pt x="212" y="190"/>
                      <a:pt x="212" y="190"/>
                      <a:pt x="212" y="190"/>
                    </a:cubicBezTo>
                    <a:cubicBezTo>
                      <a:pt x="212" y="190"/>
                      <a:pt x="211" y="190"/>
                      <a:pt x="211" y="190"/>
                    </a:cubicBezTo>
                    <a:cubicBezTo>
                      <a:pt x="209" y="193"/>
                      <a:pt x="207" y="196"/>
                      <a:pt x="204" y="199"/>
                    </a:cubicBezTo>
                    <a:cubicBezTo>
                      <a:pt x="193" y="213"/>
                      <a:pt x="173" y="242"/>
                      <a:pt x="173" y="271"/>
                    </a:cubicBezTo>
                    <a:cubicBezTo>
                      <a:pt x="63" y="271"/>
                      <a:pt x="63" y="271"/>
                      <a:pt x="63" y="271"/>
                    </a:cubicBezTo>
                    <a:cubicBezTo>
                      <a:pt x="63" y="242"/>
                      <a:pt x="43" y="213"/>
                      <a:pt x="31" y="199"/>
                    </a:cubicBezTo>
                    <a:cubicBezTo>
                      <a:pt x="29" y="196"/>
                      <a:pt x="26" y="193"/>
                      <a:pt x="24" y="190"/>
                    </a:cubicBezTo>
                    <a:cubicBezTo>
                      <a:pt x="24" y="190"/>
                      <a:pt x="24" y="190"/>
                      <a:pt x="24" y="190"/>
                    </a:cubicBezTo>
                    <a:cubicBezTo>
                      <a:pt x="24" y="190"/>
                      <a:pt x="24" y="190"/>
                      <a:pt x="24" y="190"/>
                    </a:cubicBezTo>
                    <a:cubicBezTo>
                      <a:pt x="9" y="170"/>
                      <a:pt x="0" y="145"/>
                      <a:pt x="0" y="11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84"/>
              <p:cNvSpPr>
                <a:spLocks/>
              </p:cNvSpPr>
              <p:nvPr/>
            </p:nvSpPr>
            <p:spPr bwMode="auto">
              <a:xfrm>
                <a:off x="3549906" y="3999518"/>
                <a:ext cx="187954" cy="195604"/>
              </a:xfrm>
              <a:custGeom>
                <a:avLst/>
                <a:gdLst>
                  <a:gd name="T0" fmla="*/ 0 w 85"/>
                  <a:gd name="T1" fmla="*/ 86 h 86"/>
                  <a:gd name="T2" fmla="*/ 85 w 85"/>
                  <a:gd name="T3" fmla="*/ 0 h 86"/>
                </a:gdLst>
                <a:ahLst/>
                <a:cxnLst>
                  <a:cxn ang="0">
                    <a:pos x="T0" y="T1"/>
                  </a:cxn>
                  <a:cxn ang="0">
                    <a:pos x="T2" y="T3"/>
                  </a:cxn>
                </a:cxnLst>
                <a:rect l="0" t="0" r="r" b="b"/>
                <a:pathLst>
                  <a:path w="85" h="86">
                    <a:moveTo>
                      <a:pt x="0" y="86"/>
                    </a:moveTo>
                    <a:cubicBezTo>
                      <a:pt x="0" y="39"/>
                      <a:pt x="38" y="0"/>
                      <a:pt x="85" y="0"/>
                    </a:cubicBezTo>
                  </a:path>
                </a:pathLst>
              </a:custGeom>
              <a:noFill/>
              <a:ln w="14288"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92"/>
              <p:cNvSpPr>
                <a:spLocks/>
              </p:cNvSpPr>
              <p:nvPr/>
            </p:nvSpPr>
            <p:spPr bwMode="auto">
              <a:xfrm>
                <a:off x="1377733" y="6527694"/>
                <a:ext cx="1836710" cy="117362"/>
              </a:xfrm>
              <a:custGeom>
                <a:avLst/>
                <a:gdLst>
                  <a:gd name="T0" fmla="*/ 801 w 828"/>
                  <a:gd name="T1" fmla="*/ 52 h 52"/>
                  <a:gd name="T2" fmla="*/ 26 w 828"/>
                  <a:gd name="T3" fmla="*/ 52 h 52"/>
                  <a:gd name="T4" fmla="*/ 0 w 828"/>
                  <a:gd name="T5" fmla="*/ 26 h 52"/>
                  <a:gd name="T6" fmla="*/ 26 w 828"/>
                  <a:gd name="T7" fmla="*/ 0 h 52"/>
                  <a:gd name="T8" fmla="*/ 801 w 828"/>
                  <a:gd name="T9" fmla="*/ 0 h 52"/>
                  <a:gd name="T10" fmla="*/ 828 w 828"/>
                  <a:gd name="T11" fmla="*/ 26 h 52"/>
                  <a:gd name="T12" fmla="*/ 801 w 8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28" h="52">
                    <a:moveTo>
                      <a:pt x="801" y="52"/>
                    </a:moveTo>
                    <a:cubicBezTo>
                      <a:pt x="26" y="52"/>
                      <a:pt x="26" y="52"/>
                      <a:pt x="26" y="52"/>
                    </a:cubicBezTo>
                    <a:cubicBezTo>
                      <a:pt x="11" y="52"/>
                      <a:pt x="0" y="41"/>
                      <a:pt x="0" y="26"/>
                    </a:cubicBezTo>
                    <a:cubicBezTo>
                      <a:pt x="0" y="12"/>
                      <a:pt x="11" y="0"/>
                      <a:pt x="26" y="0"/>
                    </a:cubicBezTo>
                    <a:cubicBezTo>
                      <a:pt x="801" y="0"/>
                      <a:pt x="801" y="0"/>
                      <a:pt x="801" y="0"/>
                    </a:cubicBezTo>
                    <a:cubicBezTo>
                      <a:pt x="816" y="0"/>
                      <a:pt x="828" y="12"/>
                      <a:pt x="828" y="26"/>
                    </a:cubicBezTo>
                    <a:cubicBezTo>
                      <a:pt x="828" y="41"/>
                      <a:pt x="816" y="52"/>
                      <a:pt x="801" y="5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93"/>
              <p:cNvSpPr>
                <a:spLocks/>
              </p:cNvSpPr>
              <p:nvPr/>
            </p:nvSpPr>
            <p:spPr bwMode="auto">
              <a:xfrm>
                <a:off x="2824262" y="5200034"/>
                <a:ext cx="40446" cy="112472"/>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4"/>
              <p:cNvSpPr>
                <a:spLocks/>
              </p:cNvSpPr>
              <p:nvPr/>
            </p:nvSpPr>
            <p:spPr bwMode="auto">
              <a:xfrm>
                <a:off x="2805228" y="5420088"/>
                <a:ext cx="40446" cy="110028"/>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95"/>
              <p:cNvSpPr>
                <a:spLocks/>
              </p:cNvSpPr>
              <p:nvPr/>
            </p:nvSpPr>
            <p:spPr bwMode="auto">
              <a:xfrm>
                <a:off x="2983666" y="5388303"/>
                <a:ext cx="40446" cy="110028"/>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96"/>
              <p:cNvSpPr>
                <a:spLocks noEditPoints="1"/>
              </p:cNvSpPr>
              <p:nvPr/>
            </p:nvSpPr>
            <p:spPr bwMode="auto">
              <a:xfrm>
                <a:off x="2876603" y="5319842"/>
                <a:ext cx="71375" cy="112472"/>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Freeform 97"/>
              <p:cNvSpPr>
                <a:spLocks noEditPoints="1"/>
              </p:cNvSpPr>
              <p:nvPr/>
            </p:nvSpPr>
            <p:spPr bwMode="auto">
              <a:xfrm>
                <a:off x="2907533" y="5481215"/>
                <a:ext cx="71375" cy="112472"/>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Freeform 98"/>
              <p:cNvSpPr>
                <a:spLocks noEditPoints="1"/>
              </p:cNvSpPr>
              <p:nvPr/>
            </p:nvSpPr>
            <p:spPr bwMode="auto">
              <a:xfrm>
                <a:off x="2717200" y="5332067"/>
                <a:ext cx="73755" cy="114918"/>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99"/>
              <p:cNvSpPr>
                <a:spLocks noEditPoints="1"/>
              </p:cNvSpPr>
              <p:nvPr/>
            </p:nvSpPr>
            <p:spPr bwMode="auto">
              <a:xfrm>
                <a:off x="3050282" y="5310062"/>
                <a:ext cx="71375" cy="112472"/>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100"/>
              <p:cNvSpPr>
                <a:spLocks/>
              </p:cNvSpPr>
              <p:nvPr/>
            </p:nvSpPr>
            <p:spPr bwMode="auto">
              <a:xfrm>
                <a:off x="2824262" y="5200034"/>
                <a:ext cx="40446" cy="112472"/>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Freeform 101"/>
              <p:cNvSpPr>
                <a:spLocks/>
              </p:cNvSpPr>
              <p:nvPr/>
            </p:nvSpPr>
            <p:spPr bwMode="auto">
              <a:xfrm>
                <a:off x="2805228" y="5420088"/>
                <a:ext cx="40446" cy="110028"/>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102"/>
              <p:cNvSpPr>
                <a:spLocks/>
              </p:cNvSpPr>
              <p:nvPr/>
            </p:nvSpPr>
            <p:spPr bwMode="auto">
              <a:xfrm>
                <a:off x="2983666" y="5388303"/>
                <a:ext cx="40446" cy="110028"/>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103"/>
              <p:cNvSpPr>
                <a:spLocks noEditPoints="1"/>
              </p:cNvSpPr>
              <p:nvPr/>
            </p:nvSpPr>
            <p:spPr bwMode="auto">
              <a:xfrm>
                <a:off x="2876603" y="5319842"/>
                <a:ext cx="71375" cy="112472"/>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104"/>
              <p:cNvSpPr>
                <a:spLocks noEditPoints="1"/>
              </p:cNvSpPr>
              <p:nvPr/>
            </p:nvSpPr>
            <p:spPr bwMode="auto">
              <a:xfrm>
                <a:off x="2907533" y="5481215"/>
                <a:ext cx="71375" cy="112472"/>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5"/>
              <p:cNvSpPr>
                <a:spLocks noEditPoints="1"/>
              </p:cNvSpPr>
              <p:nvPr/>
            </p:nvSpPr>
            <p:spPr bwMode="auto">
              <a:xfrm>
                <a:off x="2717200" y="5332067"/>
                <a:ext cx="73755" cy="114918"/>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106"/>
              <p:cNvSpPr>
                <a:spLocks noEditPoints="1"/>
              </p:cNvSpPr>
              <p:nvPr/>
            </p:nvSpPr>
            <p:spPr bwMode="auto">
              <a:xfrm>
                <a:off x="3050282" y="5310062"/>
                <a:ext cx="71375" cy="112472"/>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126"/>
              <p:cNvSpPr>
                <a:spLocks/>
              </p:cNvSpPr>
              <p:nvPr/>
            </p:nvSpPr>
            <p:spPr bwMode="auto">
              <a:xfrm>
                <a:off x="3711688" y="3926167"/>
                <a:ext cx="287879" cy="616151"/>
              </a:xfrm>
              <a:custGeom>
                <a:avLst/>
                <a:gdLst>
                  <a:gd name="T0" fmla="*/ 130 w 130"/>
                  <a:gd name="T1" fmla="*/ 118 h 271"/>
                  <a:gd name="T2" fmla="*/ 12 w 130"/>
                  <a:gd name="T3" fmla="*/ 0 h 271"/>
                  <a:gd name="T4" fmla="*/ 0 w 130"/>
                  <a:gd name="T5" fmla="*/ 1 h 271"/>
                  <a:gd name="T6" fmla="*/ 107 w 130"/>
                  <a:gd name="T7" fmla="*/ 118 h 271"/>
                  <a:gd name="T8" fmla="*/ 82 w 130"/>
                  <a:gd name="T9" fmla="*/ 190 h 271"/>
                  <a:gd name="T10" fmla="*/ 82 w 130"/>
                  <a:gd name="T11" fmla="*/ 190 h 271"/>
                  <a:gd name="T12" fmla="*/ 82 w 130"/>
                  <a:gd name="T13" fmla="*/ 190 h 271"/>
                  <a:gd name="T14" fmla="*/ 75 w 130"/>
                  <a:gd name="T15" fmla="*/ 199 h 271"/>
                  <a:gd name="T16" fmla="*/ 43 w 130"/>
                  <a:gd name="T17" fmla="*/ 271 h 271"/>
                  <a:gd name="T18" fmla="*/ 67 w 130"/>
                  <a:gd name="T19" fmla="*/ 271 h 271"/>
                  <a:gd name="T20" fmla="*/ 98 w 130"/>
                  <a:gd name="T21" fmla="*/ 199 h 271"/>
                  <a:gd name="T22" fmla="*/ 105 w 130"/>
                  <a:gd name="T23" fmla="*/ 190 h 271"/>
                  <a:gd name="T24" fmla="*/ 105 w 130"/>
                  <a:gd name="T25" fmla="*/ 190 h 271"/>
                  <a:gd name="T26" fmla="*/ 105 w 130"/>
                  <a:gd name="T27" fmla="*/ 190 h 271"/>
                  <a:gd name="T28" fmla="*/ 130 w 130"/>
                  <a:gd name="T29"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1">
                    <a:moveTo>
                      <a:pt x="130" y="118"/>
                    </a:moveTo>
                    <a:cubicBezTo>
                      <a:pt x="130" y="53"/>
                      <a:pt x="77" y="0"/>
                      <a:pt x="12" y="0"/>
                    </a:cubicBezTo>
                    <a:cubicBezTo>
                      <a:pt x="8" y="0"/>
                      <a:pt x="4" y="1"/>
                      <a:pt x="0" y="1"/>
                    </a:cubicBezTo>
                    <a:cubicBezTo>
                      <a:pt x="60" y="7"/>
                      <a:pt x="107" y="57"/>
                      <a:pt x="107" y="118"/>
                    </a:cubicBezTo>
                    <a:cubicBezTo>
                      <a:pt x="107" y="145"/>
                      <a:pt x="97" y="170"/>
                      <a:pt x="82" y="190"/>
                    </a:cubicBezTo>
                    <a:cubicBezTo>
                      <a:pt x="82" y="190"/>
                      <a:pt x="82" y="190"/>
                      <a:pt x="82" y="190"/>
                    </a:cubicBezTo>
                    <a:cubicBezTo>
                      <a:pt x="82" y="190"/>
                      <a:pt x="82" y="190"/>
                      <a:pt x="82" y="190"/>
                    </a:cubicBezTo>
                    <a:cubicBezTo>
                      <a:pt x="80" y="193"/>
                      <a:pt x="77" y="196"/>
                      <a:pt x="75" y="199"/>
                    </a:cubicBezTo>
                    <a:cubicBezTo>
                      <a:pt x="64" y="213"/>
                      <a:pt x="43" y="242"/>
                      <a:pt x="43" y="271"/>
                    </a:cubicBezTo>
                    <a:cubicBezTo>
                      <a:pt x="67" y="271"/>
                      <a:pt x="67" y="271"/>
                      <a:pt x="67" y="271"/>
                    </a:cubicBezTo>
                    <a:cubicBezTo>
                      <a:pt x="67" y="242"/>
                      <a:pt x="87" y="213"/>
                      <a:pt x="98" y="199"/>
                    </a:cubicBezTo>
                    <a:cubicBezTo>
                      <a:pt x="101" y="196"/>
                      <a:pt x="103" y="193"/>
                      <a:pt x="105" y="190"/>
                    </a:cubicBezTo>
                    <a:cubicBezTo>
                      <a:pt x="105" y="190"/>
                      <a:pt x="105" y="190"/>
                      <a:pt x="105" y="190"/>
                    </a:cubicBezTo>
                    <a:cubicBezTo>
                      <a:pt x="105" y="190"/>
                      <a:pt x="105" y="190"/>
                      <a:pt x="105" y="190"/>
                    </a:cubicBezTo>
                    <a:cubicBezTo>
                      <a:pt x="121" y="170"/>
                      <a:pt x="130" y="145"/>
                      <a:pt x="130" y="118"/>
                    </a:cubicBezTo>
                  </a:path>
                </a:pathLst>
              </a:custGeom>
              <a:solidFill>
                <a:srgbClr val="ED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127"/>
              <p:cNvSpPr>
                <a:spLocks/>
              </p:cNvSpPr>
              <p:nvPr/>
            </p:nvSpPr>
            <p:spPr bwMode="auto">
              <a:xfrm>
                <a:off x="2755267" y="5119349"/>
                <a:ext cx="40446" cy="110028"/>
              </a:xfrm>
              <a:custGeom>
                <a:avLst/>
                <a:gdLst>
                  <a:gd name="T0" fmla="*/ 11 w 17"/>
                  <a:gd name="T1" fmla="*/ 8 h 45"/>
                  <a:gd name="T2" fmla="*/ 3 w 17"/>
                  <a:gd name="T3" fmla="*/ 13 h 45"/>
                  <a:gd name="T4" fmla="*/ 0 w 17"/>
                  <a:gd name="T5" fmla="*/ 8 h 45"/>
                  <a:gd name="T6" fmla="*/ 11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3" y="13"/>
                    </a:lnTo>
                    <a:lnTo>
                      <a:pt x="0" y="8"/>
                    </a:lnTo>
                    <a:lnTo>
                      <a:pt x="11" y="0"/>
                    </a:lnTo>
                    <a:lnTo>
                      <a:pt x="17" y="0"/>
                    </a:lnTo>
                    <a:lnTo>
                      <a:pt x="17" y="45"/>
                    </a:lnTo>
                    <a:lnTo>
                      <a:pt x="11" y="45"/>
                    </a:lnTo>
                    <a:lnTo>
                      <a:pt x="11"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128"/>
              <p:cNvSpPr>
                <a:spLocks/>
              </p:cNvSpPr>
              <p:nvPr/>
            </p:nvSpPr>
            <p:spPr bwMode="auto">
              <a:xfrm>
                <a:off x="3040766" y="5146243"/>
                <a:ext cx="38067" cy="112472"/>
              </a:xfrm>
              <a:custGeom>
                <a:avLst/>
                <a:gdLst>
                  <a:gd name="T0" fmla="*/ 10 w 16"/>
                  <a:gd name="T1" fmla="*/ 8 h 46"/>
                  <a:gd name="T2" fmla="*/ 2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2"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129"/>
              <p:cNvSpPr>
                <a:spLocks noEditPoints="1"/>
              </p:cNvSpPr>
              <p:nvPr/>
            </p:nvSpPr>
            <p:spPr bwMode="auto">
              <a:xfrm>
                <a:off x="2928945" y="5156023"/>
                <a:ext cx="73755" cy="112472"/>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130"/>
              <p:cNvSpPr>
                <a:spLocks/>
              </p:cNvSpPr>
              <p:nvPr/>
            </p:nvSpPr>
            <p:spPr bwMode="auto">
              <a:xfrm>
                <a:off x="3040766" y="5146243"/>
                <a:ext cx="38067" cy="112472"/>
              </a:xfrm>
              <a:custGeom>
                <a:avLst/>
                <a:gdLst>
                  <a:gd name="T0" fmla="*/ 10 w 16"/>
                  <a:gd name="T1" fmla="*/ 8 h 46"/>
                  <a:gd name="T2" fmla="*/ 2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2"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131"/>
              <p:cNvSpPr>
                <a:spLocks noEditPoints="1"/>
              </p:cNvSpPr>
              <p:nvPr/>
            </p:nvSpPr>
            <p:spPr bwMode="auto">
              <a:xfrm>
                <a:off x="2928945" y="5156023"/>
                <a:ext cx="73755" cy="112472"/>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133"/>
              <p:cNvSpPr>
                <a:spLocks noChangeArrowheads="1"/>
              </p:cNvSpPr>
              <p:nvPr/>
            </p:nvSpPr>
            <p:spPr bwMode="auto">
              <a:xfrm>
                <a:off x="3971017" y="6043575"/>
                <a:ext cx="45205" cy="320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Rectangle 134"/>
              <p:cNvSpPr>
                <a:spLocks noChangeArrowheads="1"/>
              </p:cNvSpPr>
              <p:nvPr/>
            </p:nvSpPr>
            <p:spPr bwMode="auto">
              <a:xfrm>
                <a:off x="4054287" y="6043575"/>
                <a:ext cx="45205" cy="320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Rectangle 135"/>
              <p:cNvSpPr>
                <a:spLocks noChangeArrowheads="1"/>
              </p:cNvSpPr>
              <p:nvPr/>
            </p:nvSpPr>
            <p:spPr bwMode="auto">
              <a:xfrm>
                <a:off x="4135179" y="6043575"/>
                <a:ext cx="42825" cy="320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Rectangle 136"/>
              <p:cNvSpPr>
                <a:spLocks noChangeArrowheads="1"/>
              </p:cNvSpPr>
              <p:nvPr/>
            </p:nvSpPr>
            <p:spPr bwMode="auto">
              <a:xfrm>
                <a:off x="4218450" y="6043575"/>
                <a:ext cx="42825" cy="320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Rectangle 137"/>
              <p:cNvSpPr>
                <a:spLocks noChangeArrowheads="1"/>
              </p:cNvSpPr>
              <p:nvPr/>
            </p:nvSpPr>
            <p:spPr bwMode="auto">
              <a:xfrm>
                <a:off x="4296961" y="6043575"/>
                <a:ext cx="45205" cy="320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138"/>
              <p:cNvSpPr>
                <a:spLocks noChangeArrowheads="1"/>
              </p:cNvSpPr>
              <p:nvPr/>
            </p:nvSpPr>
            <p:spPr bwMode="auto">
              <a:xfrm>
                <a:off x="4035254" y="6124261"/>
                <a:ext cx="80891" cy="2934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Rectangle 139"/>
              <p:cNvSpPr>
                <a:spLocks noChangeArrowheads="1"/>
              </p:cNvSpPr>
              <p:nvPr/>
            </p:nvSpPr>
            <p:spPr bwMode="auto">
              <a:xfrm>
                <a:off x="3954363" y="6231843"/>
                <a:ext cx="78513" cy="2934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Rectangle 140"/>
              <p:cNvSpPr>
                <a:spLocks noChangeArrowheads="1"/>
              </p:cNvSpPr>
              <p:nvPr/>
            </p:nvSpPr>
            <p:spPr bwMode="auto">
              <a:xfrm>
                <a:off x="4118525" y="6231843"/>
                <a:ext cx="78513" cy="2934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141"/>
              <p:cNvSpPr>
                <a:spLocks noChangeArrowheads="1"/>
              </p:cNvSpPr>
              <p:nvPr/>
            </p:nvSpPr>
            <p:spPr bwMode="auto">
              <a:xfrm>
                <a:off x="4197037" y="6297860"/>
                <a:ext cx="80891" cy="3178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142"/>
              <p:cNvSpPr>
                <a:spLocks noChangeArrowheads="1"/>
              </p:cNvSpPr>
              <p:nvPr/>
            </p:nvSpPr>
            <p:spPr bwMode="auto">
              <a:xfrm>
                <a:off x="4280308" y="6102256"/>
                <a:ext cx="80891" cy="2934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144"/>
              <p:cNvSpPr>
                <a:spLocks noChangeArrowheads="1"/>
              </p:cNvSpPr>
              <p:nvPr/>
            </p:nvSpPr>
            <p:spPr bwMode="auto">
              <a:xfrm>
                <a:off x="3918676" y="6574149"/>
                <a:ext cx="499623" cy="12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Rectangle 145"/>
              <p:cNvSpPr>
                <a:spLocks noChangeArrowheads="1"/>
              </p:cNvSpPr>
              <p:nvPr/>
            </p:nvSpPr>
            <p:spPr bwMode="auto">
              <a:xfrm>
                <a:off x="3918676" y="6605935"/>
                <a:ext cx="499623" cy="146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Rectangle 146"/>
              <p:cNvSpPr>
                <a:spLocks noChangeArrowheads="1"/>
              </p:cNvSpPr>
              <p:nvPr/>
            </p:nvSpPr>
            <p:spPr bwMode="auto">
              <a:xfrm>
                <a:off x="3918676" y="6640166"/>
                <a:ext cx="499623" cy="12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Rectangle 147"/>
              <p:cNvSpPr>
                <a:spLocks noChangeArrowheads="1"/>
              </p:cNvSpPr>
              <p:nvPr/>
            </p:nvSpPr>
            <p:spPr bwMode="auto">
              <a:xfrm>
                <a:off x="3918676" y="6674397"/>
                <a:ext cx="499623" cy="12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148"/>
              <p:cNvSpPr>
                <a:spLocks/>
              </p:cNvSpPr>
              <p:nvPr/>
            </p:nvSpPr>
            <p:spPr bwMode="auto">
              <a:xfrm>
                <a:off x="3599867" y="4537428"/>
                <a:ext cx="275982" cy="41567"/>
              </a:xfrm>
              <a:custGeom>
                <a:avLst/>
                <a:gdLst>
                  <a:gd name="T0" fmla="*/ 119 w 125"/>
                  <a:gd name="T1" fmla="*/ 0 h 19"/>
                  <a:gd name="T2" fmla="*/ 125 w 125"/>
                  <a:gd name="T3" fmla="*/ 6 h 19"/>
                  <a:gd name="T4" fmla="*/ 125 w 125"/>
                  <a:gd name="T5" fmla="*/ 13 h 19"/>
                  <a:gd name="T6" fmla="*/ 119 w 125"/>
                  <a:gd name="T7" fmla="*/ 19 h 19"/>
                  <a:gd name="T8" fmla="*/ 6 w 125"/>
                  <a:gd name="T9" fmla="*/ 19 h 19"/>
                  <a:gd name="T10" fmla="*/ 0 w 125"/>
                  <a:gd name="T11" fmla="*/ 13 h 19"/>
                  <a:gd name="T12" fmla="*/ 0 w 125"/>
                  <a:gd name="T13" fmla="*/ 6 h 19"/>
                  <a:gd name="T14" fmla="*/ 6 w 125"/>
                  <a:gd name="T15" fmla="*/ 0 h 19"/>
                  <a:gd name="T16" fmla="*/ 119 w 12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9">
                    <a:moveTo>
                      <a:pt x="119" y="0"/>
                    </a:moveTo>
                    <a:cubicBezTo>
                      <a:pt x="119" y="0"/>
                      <a:pt x="125" y="0"/>
                      <a:pt x="125" y="6"/>
                    </a:cubicBezTo>
                    <a:cubicBezTo>
                      <a:pt x="125" y="13"/>
                      <a:pt x="125" y="13"/>
                      <a:pt x="125" y="13"/>
                    </a:cubicBezTo>
                    <a:cubicBezTo>
                      <a:pt x="125" y="13"/>
                      <a:pt x="125" y="19"/>
                      <a:pt x="119" y="19"/>
                    </a:cubicBezTo>
                    <a:cubicBezTo>
                      <a:pt x="6" y="19"/>
                      <a:pt x="6" y="19"/>
                      <a:pt x="6" y="19"/>
                    </a:cubicBezTo>
                    <a:cubicBezTo>
                      <a:pt x="6" y="19"/>
                      <a:pt x="0" y="19"/>
                      <a:pt x="0" y="13"/>
                    </a:cubicBezTo>
                    <a:cubicBezTo>
                      <a:pt x="0" y="6"/>
                      <a:pt x="0" y="6"/>
                      <a:pt x="0" y="6"/>
                    </a:cubicBezTo>
                    <a:cubicBezTo>
                      <a:pt x="0" y="6"/>
                      <a:pt x="0" y="0"/>
                      <a:pt x="6" y="0"/>
                    </a:cubicBezTo>
                    <a:lnTo>
                      <a:pt x="119" y="0"/>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Freeform 149"/>
              <p:cNvSpPr>
                <a:spLocks/>
              </p:cNvSpPr>
              <p:nvPr/>
            </p:nvSpPr>
            <p:spPr bwMode="auto">
              <a:xfrm>
                <a:off x="3599867" y="4578993"/>
                <a:ext cx="275982" cy="46457"/>
              </a:xfrm>
              <a:custGeom>
                <a:avLst/>
                <a:gdLst>
                  <a:gd name="T0" fmla="*/ 119 w 125"/>
                  <a:gd name="T1" fmla="*/ 0 h 20"/>
                  <a:gd name="T2" fmla="*/ 125 w 125"/>
                  <a:gd name="T3" fmla="*/ 7 h 20"/>
                  <a:gd name="T4" fmla="*/ 125 w 125"/>
                  <a:gd name="T5" fmla="*/ 14 h 20"/>
                  <a:gd name="T6" fmla="*/ 119 w 125"/>
                  <a:gd name="T7" fmla="*/ 20 h 20"/>
                  <a:gd name="T8" fmla="*/ 6 w 125"/>
                  <a:gd name="T9" fmla="*/ 20 h 20"/>
                  <a:gd name="T10" fmla="*/ 0 w 125"/>
                  <a:gd name="T11" fmla="*/ 14 h 20"/>
                  <a:gd name="T12" fmla="*/ 0 w 125"/>
                  <a:gd name="T13" fmla="*/ 7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7"/>
                    </a:cubicBezTo>
                    <a:cubicBezTo>
                      <a:pt x="125" y="14"/>
                      <a:pt x="125" y="14"/>
                      <a:pt x="125" y="14"/>
                    </a:cubicBezTo>
                    <a:cubicBezTo>
                      <a:pt x="125" y="14"/>
                      <a:pt x="125" y="20"/>
                      <a:pt x="119" y="20"/>
                    </a:cubicBezTo>
                    <a:cubicBezTo>
                      <a:pt x="6" y="20"/>
                      <a:pt x="6" y="20"/>
                      <a:pt x="6" y="20"/>
                    </a:cubicBezTo>
                    <a:cubicBezTo>
                      <a:pt x="6" y="20"/>
                      <a:pt x="0" y="20"/>
                      <a:pt x="0" y="14"/>
                    </a:cubicBezTo>
                    <a:cubicBezTo>
                      <a:pt x="0" y="7"/>
                      <a:pt x="0" y="7"/>
                      <a:pt x="0" y="7"/>
                    </a:cubicBezTo>
                    <a:cubicBezTo>
                      <a:pt x="0" y="7"/>
                      <a:pt x="0" y="0"/>
                      <a:pt x="6" y="0"/>
                    </a:cubicBezTo>
                    <a:lnTo>
                      <a:pt x="119"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50"/>
              <p:cNvSpPr>
                <a:spLocks/>
              </p:cNvSpPr>
              <p:nvPr/>
            </p:nvSpPr>
            <p:spPr bwMode="auto">
              <a:xfrm>
                <a:off x="3599867" y="4669460"/>
                <a:ext cx="275982" cy="46457"/>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51"/>
              <p:cNvSpPr>
                <a:spLocks/>
              </p:cNvSpPr>
              <p:nvPr/>
            </p:nvSpPr>
            <p:spPr bwMode="auto">
              <a:xfrm>
                <a:off x="3599867" y="4625450"/>
                <a:ext cx="275982" cy="44011"/>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52"/>
              <p:cNvSpPr>
                <a:spLocks/>
              </p:cNvSpPr>
              <p:nvPr/>
            </p:nvSpPr>
            <p:spPr bwMode="auto">
              <a:xfrm>
                <a:off x="2165235" y="6544809"/>
                <a:ext cx="73755" cy="36676"/>
              </a:xfrm>
              <a:custGeom>
                <a:avLst/>
                <a:gdLst>
                  <a:gd name="T0" fmla="*/ 0 w 33"/>
                  <a:gd name="T1" fmla="*/ 0 h 17"/>
                  <a:gd name="T2" fmla="*/ 8 w 33"/>
                  <a:gd name="T3" fmla="*/ 17 h 17"/>
                  <a:gd name="T4" fmla="*/ 22 w 33"/>
                  <a:gd name="T5" fmla="*/ 17 h 17"/>
                  <a:gd name="T6" fmla="*/ 33 w 33"/>
                  <a:gd name="T7" fmla="*/ 11 h 17"/>
                </a:gdLst>
                <a:ahLst/>
                <a:cxnLst>
                  <a:cxn ang="0">
                    <a:pos x="T0" y="T1"/>
                  </a:cxn>
                  <a:cxn ang="0">
                    <a:pos x="T2" y="T3"/>
                  </a:cxn>
                  <a:cxn ang="0">
                    <a:pos x="T4" y="T5"/>
                  </a:cxn>
                  <a:cxn ang="0">
                    <a:pos x="T6" y="T7"/>
                  </a:cxn>
                </a:cxnLst>
                <a:rect l="0" t="0" r="r" b="b"/>
                <a:pathLst>
                  <a:path w="33" h="17">
                    <a:moveTo>
                      <a:pt x="0" y="0"/>
                    </a:moveTo>
                    <a:cubicBezTo>
                      <a:pt x="7" y="8"/>
                      <a:pt x="5" y="8"/>
                      <a:pt x="8" y="17"/>
                    </a:cubicBezTo>
                    <a:cubicBezTo>
                      <a:pt x="22" y="17"/>
                      <a:pt x="22" y="17"/>
                      <a:pt x="22" y="17"/>
                    </a:cubicBezTo>
                    <a:cubicBezTo>
                      <a:pt x="21" y="11"/>
                      <a:pt x="23" y="7"/>
                      <a:pt x="33" y="11"/>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53"/>
              <p:cNvSpPr>
                <a:spLocks/>
              </p:cNvSpPr>
              <p:nvPr/>
            </p:nvSpPr>
            <p:spPr bwMode="auto">
              <a:xfrm>
                <a:off x="2162856" y="6500798"/>
                <a:ext cx="226021" cy="80687"/>
              </a:xfrm>
              <a:custGeom>
                <a:avLst/>
                <a:gdLst>
                  <a:gd name="T0" fmla="*/ 3 w 101"/>
                  <a:gd name="T1" fmla="*/ 0 h 36"/>
                  <a:gd name="T2" fmla="*/ 0 w 101"/>
                  <a:gd name="T3" fmla="*/ 15 h 36"/>
                  <a:gd name="T4" fmla="*/ 8 w 101"/>
                  <a:gd name="T5" fmla="*/ 23 h 36"/>
                  <a:gd name="T6" fmla="*/ 45 w 101"/>
                  <a:gd name="T7" fmla="*/ 33 h 36"/>
                  <a:gd name="T8" fmla="*/ 69 w 101"/>
                  <a:gd name="T9" fmla="*/ 36 h 36"/>
                  <a:gd name="T10" fmla="*/ 90 w 101"/>
                  <a:gd name="T11" fmla="*/ 36 h 36"/>
                  <a:gd name="T12" fmla="*/ 95 w 101"/>
                  <a:gd name="T13" fmla="*/ 29 h 36"/>
                  <a:gd name="T14" fmla="*/ 52 w 101"/>
                  <a:gd name="T15" fmla="*/ 13 h 36"/>
                  <a:gd name="T16" fmla="*/ 3 w 10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6">
                    <a:moveTo>
                      <a:pt x="3" y="0"/>
                    </a:moveTo>
                    <a:cubicBezTo>
                      <a:pt x="0" y="15"/>
                      <a:pt x="0" y="15"/>
                      <a:pt x="0" y="15"/>
                    </a:cubicBezTo>
                    <a:cubicBezTo>
                      <a:pt x="0" y="19"/>
                      <a:pt x="3" y="21"/>
                      <a:pt x="8" y="23"/>
                    </a:cubicBezTo>
                    <a:cubicBezTo>
                      <a:pt x="45" y="33"/>
                      <a:pt x="45" y="33"/>
                      <a:pt x="45" y="33"/>
                    </a:cubicBezTo>
                    <a:cubicBezTo>
                      <a:pt x="53" y="35"/>
                      <a:pt x="61" y="36"/>
                      <a:pt x="69" y="36"/>
                    </a:cubicBezTo>
                    <a:cubicBezTo>
                      <a:pt x="90" y="36"/>
                      <a:pt x="90" y="36"/>
                      <a:pt x="90" y="36"/>
                    </a:cubicBezTo>
                    <a:cubicBezTo>
                      <a:pt x="101" y="36"/>
                      <a:pt x="97" y="30"/>
                      <a:pt x="95" y="29"/>
                    </a:cubicBezTo>
                    <a:cubicBezTo>
                      <a:pt x="87" y="27"/>
                      <a:pt x="67" y="21"/>
                      <a:pt x="52" y="13"/>
                    </a:cubicBezTo>
                    <a:cubicBezTo>
                      <a:pt x="39" y="6"/>
                      <a:pt x="3" y="0"/>
                      <a:pt x="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54"/>
              <p:cNvSpPr>
                <a:spLocks/>
              </p:cNvSpPr>
              <p:nvPr/>
            </p:nvSpPr>
            <p:spPr bwMode="auto">
              <a:xfrm>
                <a:off x="2167614" y="6471457"/>
                <a:ext cx="149888" cy="75797"/>
              </a:xfrm>
              <a:custGeom>
                <a:avLst/>
                <a:gdLst>
                  <a:gd name="T0" fmla="*/ 5 w 67"/>
                  <a:gd name="T1" fmla="*/ 0 h 34"/>
                  <a:gd name="T2" fmla="*/ 1 w 67"/>
                  <a:gd name="T3" fmla="*/ 13 h 34"/>
                  <a:gd name="T4" fmla="*/ 57 w 67"/>
                  <a:gd name="T5" fmla="*/ 33 h 34"/>
                  <a:gd name="T6" fmla="*/ 64 w 67"/>
                  <a:gd name="T7" fmla="*/ 32 h 34"/>
                  <a:gd name="T8" fmla="*/ 27 w 67"/>
                  <a:gd name="T9" fmla="*/ 3 h 34"/>
                  <a:gd name="T10" fmla="*/ 5 w 67"/>
                  <a:gd name="T11" fmla="*/ 0 h 34"/>
                </a:gdLst>
                <a:ahLst/>
                <a:cxnLst>
                  <a:cxn ang="0">
                    <a:pos x="T0" y="T1"/>
                  </a:cxn>
                  <a:cxn ang="0">
                    <a:pos x="T2" y="T3"/>
                  </a:cxn>
                  <a:cxn ang="0">
                    <a:pos x="T4" y="T5"/>
                  </a:cxn>
                  <a:cxn ang="0">
                    <a:pos x="T6" y="T7"/>
                  </a:cxn>
                  <a:cxn ang="0">
                    <a:pos x="T8" y="T9"/>
                  </a:cxn>
                  <a:cxn ang="0">
                    <a:pos x="T10" y="T11"/>
                  </a:cxn>
                </a:cxnLst>
                <a:rect l="0" t="0" r="r" b="b"/>
                <a:pathLst>
                  <a:path w="67" h="34">
                    <a:moveTo>
                      <a:pt x="5" y="0"/>
                    </a:moveTo>
                    <a:cubicBezTo>
                      <a:pt x="5" y="5"/>
                      <a:pt x="1" y="10"/>
                      <a:pt x="1" y="13"/>
                    </a:cubicBezTo>
                    <a:cubicBezTo>
                      <a:pt x="0" y="17"/>
                      <a:pt x="57" y="33"/>
                      <a:pt x="57" y="33"/>
                    </a:cubicBezTo>
                    <a:cubicBezTo>
                      <a:pt x="58" y="34"/>
                      <a:pt x="67" y="34"/>
                      <a:pt x="64" y="32"/>
                    </a:cubicBezTo>
                    <a:cubicBezTo>
                      <a:pt x="51" y="26"/>
                      <a:pt x="26" y="10"/>
                      <a:pt x="27" y="3"/>
                    </a:cubicBezTo>
                    <a:lnTo>
                      <a:pt x="5"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155"/>
              <p:cNvSpPr>
                <a:spLocks/>
              </p:cNvSpPr>
              <p:nvPr/>
            </p:nvSpPr>
            <p:spPr bwMode="auto">
              <a:xfrm>
                <a:off x="2036761" y="6544809"/>
                <a:ext cx="73755" cy="36676"/>
              </a:xfrm>
              <a:custGeom>
                <a:avLst/>
                <a:gdLst>
                  <a:gd name="T0" fmla="*/ 0 w 33"/>
                  <a:gd name="T1" fmla="*/ 0 h 17"/>
                  <a:gd name="T2" fmla="*/ 7 w 33"/>
                  <a:gd name="T3" fmla="*/ 17 h 17"/>
                  <a:gd name="T4" fmla="*/ 22 w 33"/>
                  <a:gd name="T5" fmla="*/ 17 h 17"/>
                  <a:gd name="T6" fmla="*/ 33 w 33"/>
                  <a:gd name="T7" fmla="*/ 11 h 17"/>
                </a:gdLst>
                <a:ahLst/>
                <a:cxnLst>
                  <a:cxn ang="0">
                    <a:pos x="T0" y="T1"/>
                  </a:cxn>
                  <a:cxn ang="0">
                    <a:pos x="T2" y="T3"/>
                  </a:cxn>
                  <a:cxn ang="0">
                    <a:pos x="T4" y="T5"/>
                  </a:cxn>
                  <a:cxn ang="0">
                    <a:pos x="T6" y="T7"/>
                  </a:cxn>
                </a:cxnLst>
                <a:rect l="0" t="0" r="r" b="b"/>
                <a:pathLst>
                  <a:path w="33" h="17">
                    <a:moveTo>
                      <a:pt x="0" y="0"/>
                    </a:moveTo>
                    <a:cubicBezTo>
                      <a:pt x="7" y="8"/>
                      <a:pt x="5" y="8"/>
                      <a:pt x="7" y="17"/>
                    </a:cubicBezTo>
                    <a:cubicBezTo>
                      <a:pt x="22" y="17"/>
                      <a:pt x="22" y="17"/>
                      <a:pt x="22" y="17"/>
                    </a:cubicBezTo>
                    <a:cubicBezTo>
                      <a:pt x="20" y="11"/>
                      <a:pt x="22" y="7"/>
                      <a:pt x="33" y="11"/>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56"/>
              <p:cNvSpPr>
                <a:spLocks/>
              </p:cNvSpPr>
              <p:nvPr/>
            </p:nvSpPr>
            <p:spPr bwMode="auto">
              <a:xfrm>
                <a:off x="2034381" y="6500798"/>
                <a:ext cx="223641" cy="80687"/>
              </a:xfrm>
              <a:custGeom>
                <a:avLst/>
                <a:gdLst>
                  <a:gd name="T0" fmla="*/ 3 w 101"/>
                  <a:gd name="T1" fmla="*/ 0 h 36"/>
                  <a:gd name="T2" fmla="*/ 0 w 101"/>
                  <a:gd name="T3" fmla="*/ 15 h 36"/>
                  <a:gd name="T4" fmla="*/ 8 w 101"/>
                  <a:gd name="T5" fmla="*/ 23 h 36"/>
                  <a:gd name="T6" fmla="*/ 45 w 101"/>
                  <a:gd name="T7" fmla="*/ 33 h 36"/>
                  <a:gd name="T8" fmla="*/ 69 w 101"/>
                  <a:gd name="T9" fmla="*/ 36 h 36"/>
                  <a:gd name="T10" fmla="*/ 90 w 101"/>
                  <a:gd name="T11" fmla="*/ 36 h 36"/>
                  <a:gd name="T12" fmla="*/ 95 w 101"/>
                  <a:gd name="T13" fmla="*/ 29 h 36"/>
                  <a:gd name="T14" fmla="*/ 51 w 101"/>
                  <a:gd name="T15" fmla="*/ 13 h 36"/>
                  <a:gd name="T16" fmla="*/ 3 w 101"/>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6">
                    <a:moveTo>
                      <a:pt x="3" y="0"/>
                    </a:moveTo>
                    <a:cubicBezTo>
                      <a:pt x="0" y="15"/>
                      <a:pt x="0" y="15"/>
                      <a:pt x="0" y="15"/>
                    </a:cubicBezTo>
                    <a:cubicBezTo>
                      <a:pt x="0" y="19"/>
                      <a:pt x="3" y="21"/>
                      <a:pt x="8" y="23"/>
                    </a:cubicBezTo>
                    <a:cubicBezTo>
                      <a:pt x="45" y="33"/>
                      <a:pt x="45" y="33"/>
                      <a:pt x="45" y="33"/>
                    </a:cubicBezTo>
                    <a:cubicBezTo>
                      <a:pt x="53" y="35"/>
                      <a:pt x="61" y="36"/>
                      <a:pt x="69" y="36"/>
                    </a:cubicBezTo>
                    <a:cubicBezTo>
                      <a:pt x="90" y="36"/>
                      <a:pt x="90" y="36"/>
                      <a:pt x="90" y="36"/>
                    </a:cubicBezTo>
                    <a:cubicBezTo>
                      <a:pt x="101" y="36"/>
                      <a:pt x="97" y="30"/>
                      <a:pt x="95" y="29"/>
                    </a:cubicBezTo>
                    <a:cubicBezTo>
                      <a:pt x="87" y="27"/>
                      <a:pt x="67" y="21"/>
                      <a:pt x="51" y="13"/>
                    </a:cubicBezTo>
                    <a:cubicBezTo>
                      <a:pt x="38" y="6"/>
                      <a:pt x="3" y="0"/>
                      <a:pt x="3"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57"/>
              <p:cNvSpPr>
                <a:spLocks/>
              </p:cNvSpPr>
              <p:nvPr/>
            </p:nvSpPr>
            <p:spPr bwMode="auto">
              <a:xfrm>
                <a:off x="2039139" y="6471457"/>
                <a:ext cx="149888" cy="75797"/>
              </a:xfrm>
              <a:custGeom>
                <a:avLst/>
                <a:gdLst>
                  <a:gd name="T0" fmla="*/ 5 w 67"/>
                  <a:gd name="T1" fmla="*/ 0 h 34"/>
                  <a:gd name="T2" fmla="*/ 1 w 67"/>
                  <a:gd name="T3" fmla="*/ 13 h 34"/>
                  <a:gd name="T4" fmla="*/ 57 w 67"/>
                  <a:gd name="T5" fmla="*/ 33 h 34"/>
                  <a:gd name="T6" fmla="*/ 64 w 67"/>
                  <a:gd name="T7" fmla="*/ 32 h 34"/>
                  <a:gd name="T8" fmla="*/ 27 w 67"/>
                  <a:gd name="T9" fmla="*/ 3 h 34"/>
                  <a:gd name="T10" fmla="*/ 5 w 67"/>
                  <a:gd name="T11" fmla="*/ 0 h 34"/>
                </a:gdLst>
                <a:ahLst/>
                <a:cxnLst>
                  <a:cxn ang="0">
                    <a:pos x="T0" y="T1"/>
                  </a:cxn>
                  <a:cxn ang="0">
                    <a:pos x="T2" y="T3"/>
                  </a:cxn>
                  <a:cxn ang="0">
                    <a:pos x="T4" y="T5"/>
                  </a:cxn>
                  <a:cxn ang="0">
                    <a:pos x="T6" y="T7"/>
                  </a:cxn>
                  <a:cxn ang="0">
                    <a:pos x="T8" y="T9"/>
                  </a:cxn>
                  <a:cxn ang="0">
                    <a:pos x="T10" y="T11"/>
                  </a:cxn>
                </a:cxnLst>
                <a:rect l="0" t="0" r="r" b="b"/>
                <a:pathLst>
                  <a:path w="67" h="34">
                    <a:moveTo>
                      <a:pt x="5" y="0"/>
                    </a:moveTo>
                    <a:cubicBezTo>
                      <a:pt x="5" y="5"/>
                      <a:pt x="1" y="10"/>
                      <a:pt x="1" y="13"/>
                    </a:cubicBezTo>
                    <a:cubicBezTo>
                      <a:pt x="0" y="17"/>
                      <a:pt x="57" y="33"/>
                      <a:pt x="57" y="33"/>
                    </a:cubicBezTo>
                    <a:cubicBezTo>
                      <a:pt x="58" y="34"/>
                      <a:pt x="67" y="34"/>
                      <a:pt x="64" y="32"/>
                    </a:cubicBezTo>
                    <a:cubicBezTo>
                      <a:pt x="51" y="26"/>
                      <a:pt x="26" y="10"/>
                      <a:pt x="27" y="3"/>
                    </a:cubicBezTo>
                    <a:lnTo>
                      <a:pt x="5"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58"/>
              <p:cNvSpPr>
                <a:spLocks/>
              </p:cNvSpPr>
              <p:nvPr/>
            </p:nvSpPr>
            <p:spPr bwMode="auto">
              <a:xfrm>
                <a:off x="2198544" y="6038685"/>
                <a:ext cx="90408" cy="90467"/>
              </a:xfrm>
              <a:custGeom>
                <a:avLst/>
                <a:gdLst>
                  <a:gd name="T0" fmla="*/ 39 w 40"/>
                  <a:gd name="T1" fmla="*/ 22 h 40"/>
                  <a:gd name="T2" fmla="*/ 18 w 40"/>
                  <a:gd name="T3" fmla="*/ 40 h 40"/>
                  <a:gd name="T4" fmla="*/ 0 w 40"/>
                  <a:gd name="T5" fmla="*/ 19 h 40"/>
                  <a:gd name="T6" fmla="*/ 21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2"/>
                      <a:pt x="29" y="40"/>
                      <a:pt x="18" y="40"/>
                    </a:cubicBezTo>
                    <a:cubicBezTo>
                      <a:pt x="8" y="39"/>
                      <a:pt x="0" y="29"/>
                      <a:pt x="0" y="19"/>
                    </a:cubicBezTo>
                    <a:cubicBezTo>
                      <a:pt x="1" y="8"/>
                      <a:pt x="11" y="0"/>
                      <a:pt x="21" y="1"/>
                    </a:cubicBezTo>
                    <a:cubicBezTo>
                      <a:pt x="32" y="2"/>
                      <a:pt x="40" y="11"/>
                      <a:pt x="39" y="2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59"/>
              <p:cNvSpPr>
                <a:spLocks/>
              </p:cNvSpPr>
              <p:nvPr/>
            </p:nvSpPr>
            <p:spPr bwMode="auto">
              <a:xfrm>
                <a:off x="2155719" y="5640142"/>
                <a:ext cx="142750" cy="489009"/>
              </a:xfrm>
              <a:custGeom>
                <a:avLst/>
                <a:gdLst>
                  <a:gd name="T0" fmla="*/ 59 w 65"/>
                  <a:gd name="T1" fmla="*/ 194 h 215"/>
                  <a:gd name="T2" fmla="*/ 41 w 65"/>
                  <a:gd name="T3" fmla="*/ 215 h 215"/>
                  <a:gd name="T4" fmla="*/ 20 w 65"/>
                  <a:gd name="T5" fmla="*/ 196 h 215"/>
                  <a:gd name="T6" fmla="*/ 0 w 65"/>
                  <a:gd name="T7" fmla="*/ 34 h 215"/>
                  <a:gd name="T8" fmla="*/ 31 w 65"/>
                  <a:gd name="T9" fmla="*/ 1 h 215"/>
                  <a:gd name="T10" fmla="*/ 65 w 65"/>
                  <a:gd name="T11" fmla="*/ 30 h 215"/>
                  <a:gd name="T12" fmla="*/ 59 w 65"/>
                  <a:gd name="T13" fmla="*/ 194 h 215"/>
                </a:gdLst>
                <a:ahLst/>
                <a:cxnLst>
                  <a:cxn ang="0">
                    <a:pos x="T0" y="T1"/>
                  </a:cxn>
                  <a:cxn ang="0">
                    <a:pos x="T2" y="T3"/>
                  </a:cxn>
                  <a:cxn ang="0">
                    <a:pos x="T4" y="T5"/>
                  </a:cxn>
                  <a:cxn ang="0">
                    <a:pos x="T6" y="T7"/>
                  </a:cxn>
                  <a:cxn ang="0">
                    <a:pos x="T8" y="T9"/>
                  </a:cxn>
                  <a:cxn ang="0">
                    <a:pos x="T10" y="T11"/>
                  </a:cxn>
                  <a:cxn ang="0">
                    <a:pos x="T12" y="T13"/>
                  </a:cxn>
                </a:cxnLst>
                <a:rect l="0" t="0" r="r" b="b"/>
                <a:pathLst>
                  <a:path w="65" h="215">
                    <a:moveTo>
                      <a:pt x="59" y="194"/>
                    </a:moveTo>
                    <a:cubicBezTo>
                      <a:pt x="60" y="205"/>
                      <a:pt x="51" y="214"/>
                      <a:pt x="41" y="215"/>
                    </a:cubicBezTo>
                    <a:cubicBezTo>
                      <a:pt x="30" y="215"/>
                      <a:pt x="21" y="207"/>
                      <a:pt x="20" y="196"/>
                    </a:cubicBezTo>
                    <a:cubicBezTo>
                      <a:pt x="0" y="34"/>
                      <a:pt x="0" y="34"/>
                      <a:pt x="0" y="34"/>
                    </a:cubicBezTo>
                    <a:cubicBezTo>
                      <a:pt x="0" y="16"/>
                      <a:pt x="14" y="1"/>
                      <a:pt x="31" y="1"/>
                    </a:cubicBezTo>
                    <a:cubicBezTo>
                      <a:pt x="49" y="0"/>
                      <a:pt x="64" y="13"/>
                      <a:pt x="65" y="30"/>
                    </a:cubicBezTo>
                    <a:lnTo>
                      <a:pt x="59" y="194"/>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60"/>
              <p:cNvSpPr>
                <a:spLocks/>
              </p:cNvSpPr>
              <p:nvPr/>
            </p:nvSpPr>
            <p:spPr bwMode="auto">
              <a:xfrm>
                <a:off x="2048656" y="6038685"/>
                <a:ext cx="109441" cy="467004"/>
              </a:xfrm>
              <a:custGeom>
                <a:avLst/>
                <a:gdLst>
                  <a:gd name="T0" fmla="*/ 0 w 50"/>
                  <a:gd name="T1" fmla="*/ 198 h 206"/>
                  <a:gd name="T2" fmla="*/ 22 w 50"/>
                  <a:gd name="T3" fmla="*/ 200 h 206"/>
                  <a:gd name="T4" fmla="*/ 49 w 50"/>
                  <a:gd name="T5" fmla="*/ 22 h 206"/>
                  <a:gd name="T6" fmla="*/ 31 w 50"/>
                  <a:gd name="T7" fmla="*/ 1 h 206"/>
                  <a:gd name="T8" fmla="*/ 10 w 50"/>
                  <a:gd name="T9" fmla="*/ 19 h 206"/>
                  <a:gd name="T10" fmla="*/ 0 w 50"/>
                  <a:gd name="T11" fmla="*/ 198 h 206"/>
                </a:gdLst>
                <a:ahLst/>
                <a:cxnLst>
                  <a:cxn ang="0">
                    <a:pos x="T0" y="T1"/>
                  </a:cxn>
                  <a:cxn ang="0">
                    <a:pos x="T2" y="T3"/>
                  </a:cxn>
                  <a:cxn ang="0">
                    <a:pos x="T4" y="T5"/>
                  </a:cxn>
                  <a:cxn ang="0">
                    <a:pos x="T6" y="T7"/>
                  </a:cxn>
                  <a:cxn ang="0">
                    <a:pos x="T8" y="T9"/>
                  </a:cxn>
                  <a:cxn ang="0">
                    <a:pos x="T10" y="T11"/>
                  </a:cxn>
                </a:cxnLst>
                <a:rect l="0" t="0" r="r" b="b"/>
                <a:pathLst>
                  <a:path w="50" h="206">
                    <a:moveTo>
                      <a:pt x="0" y="198"/>
                    </a:moveTo>
                    <a:cubicBezTo>
                      <a:pt x="0" y="204"/>
                      <a:pt x="21" y="206"/>
                      <a:pt x="22" y="200"/>
                    </a:cubicBezTo>
                    <a:cubicBezTo>
                      <a:pt x="49" y="22"/>
                      <a:pt x="49" y="22"/>
                      <a:pt x="49" y="22"/>
                    </a:cubicBezTo>
                    <a:cubicBezTo>
                      <a:pt x="50" y="11"/>
                      <a:pt x="42" y="2"/>
                      <a:pt x="31" y="1"/>
                    </a:cubicBezTo>
                    <a:cubicBezTo>
                      <a:pt x="20" y="0"/>
                      <a:pt x="11" y="8"/>
                      <a:pt x="10" y="19"/>
                    </a:cubicBezTo>
                    <a:cubicBezTo>
                      <a:pt x="1" y="73"/>
                      <a:pt x="9" y="125"/>
                      <a:pt x="0" y="19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61"/>
              <p:cNvSpPr>
                <a:spLocks/>
              </p:cNvSpPr>
              <p:nvPr/>
            </p:nvSpPr>
            <p:spPr bwMode="auto">
              <a:xfrm>
                <a:off x="2177131" y="6038685"/>
                <a:ext cx="111821" cy="467004"/>
              </a:xfrm>
              <a:custGeom>
                <a:avLst/>
                <a:gdLst>
                  <a:gd name="T0" fmla="*/ 0 w 50"/>
                  <a:gd name="T1" fmla="*/ 198 h 206"/>
                  <a:gd name="T2" fmla="*/ 22 w 50"/>
                  <a:gd name="T3" fmla="*/ 200 h 206"/>
                  <a:gd name="T4" fmla="*/ 49 w 50"/>
                  <a:gd name="T5" fmla="*/ 22 h 206"/>
                  <a:gd name="T6" fmla="*/ 31 w 50"/>
                  <a:gd name="T7" fmla="*/ 1 h 206"/>
                  <a:gd name="T8" fmla="*/ 10 w 50"/>
                  <a:gd name="T9" fmla="*/ 19 h 206"/>
                  <a:gd name="T10" fmla="*/ 0 w 50"/>
                  <a:gd name="T11" fmla="*/ 198 h 206"/>
                </a:gdLst>
                <a:ahLst/>
                <a:cxnLst>
                  <a:cxn ang="0">
                    <a:pos x="T0" y="T1"/>
                  </a:cxn>
                  <a:cxn ang="0">
                    <a:pos x="T2" y="T3"/>
                  </a:cxn>
                  <a:cxn ang="0">
                    <a:pos x="T4" y="T5"/>
                  </a:cxn>
                  <a:cxn ang="0">
                    <a:pos x="T6" y="T7"/>
                  </a:cxn>
                  <a:cxn ang="0">
                    <a:pos x="T8" y="T9"/>
                  </a:cxn>
                  <a:cxn ang="0">
                    <a:pos x="T10" y="T11"/>
                  </a:cxn>
                </a:cxnLst>
                <a:rect l="0" t="0" r="r" b="b"/>
                <a:pathLst>
                  <a:path w="50" h="206">
                    <a:moveTo>
                      <a:pt x="0" y="198"/>
                    </a:moveTo>
                    <a:cubicBezTo>
                      <a:pt x="0" y="204"/>
                      <a:pt x="22" y="206"/>
                      <a:pt x="22" y="200"/>
                    </a:cubicBezTo>
                    <a:cubicBezTo>
                      <a:pt x="49" y="22"/>
                      <a:pt x="49" y="22"/>
                      <a:pt x="49" y="22"/>
                    </a:cubicBezTo>
                    <a:cubicBezTo>
                      <a:pt x="50" y="11"/>
                      <a:pt x="42" y="2"/>
                      <a:pt x="31" y="1"/>
                    </a:cubicBezTo>
                    <a:cubicBezTo>
                      <a:pt x="21" y="0"/>
                      <a:pt x="11" y="8"/>
                      <a:pt x="10" y="19"/>
                    </a:cubicBezTo>
                    <a:cubicBezTo>
                      <a:pt x="1" y="73"/>
                      <a:pt x="9" y="125"/>
                      <a:pt x="0" y="19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62"/>
              <p:cNvSpPr>
                <a:spLocks/>
              </p:cNvSpPr>
              <p:nvPr/>
            </p:nvSpPr>
            <p:spPr bwMode="auto">
              <a:xfrm>
                <a:off x="2067689" y="6038685"/>
                <a:ext cx="90408" cy="90467"/>
              </a:xfrm>
              <a:custGeom>
                <a:avLst/>
                <a:gdLst>
                  <a:gd name="T0" fmla="*/ 40 w 41"/>
                  <a:gd name="T1" fmla="*/ 22 h 40"/>
                  <a:gd name="T2" fmla="*/ 19 w 41"/>
                  <a:gd name="T3" fmla="*/ 40 h 40"/>
                  <a:gd name="T4" fmla="*/ 1 w 41"/>
                  <a:gd name="T5" fmla="*/ 19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2"/>
                      <a:pt x="30" y="40"/>
                      <a:pt x="19" y="40"/>
                    </a:cubicBezTo>
                    <a:cubicBezTo>
                      <a:pt x="8" y="39"/>
                      <a:pt x="0" y="29"/>
                      <a:pt x="1" y="19"/>
                    </a:cubicBezTo>
                    <a:cubicBezTo>
                      <a:pt x="2" y="8"/>
                      <a:pt x="11" y="0"/>
                      <a:pt x="22" y="1"/>
                    </a:cubicBezTo>
                    <a:cubicBezTo>
                      <a:pt x="33" y="2"/>
                      <a:pt x="41" y="11"/>
                      <a:pt x="40" y="2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163"/>
              <p:cNvSpPr>
                <a:spLocks/>
              </p:cNvSpPr>
              <p:nvPr/>
            </p:nvSpPr>
            <p:spPr bwMode="auto">
              <a:xfrm>
                <a:off x="2027244" y="5640142"/>
                <a:ext cx="142750" cy="489009"/>
              </a:xfrm>
              <a:custGeom>
                <a:avLst/>
                <a:gdLst>
                  <a:gd name="T0" fmla="*/ 59 w 65"/>
                  <a:gd name="T1" fmla="*/ 194 h 215"/>
                  <a:gd name="T2" fmla="*/ 41 w 65"/>
                  <a:gd name="T3" fmla="*/ 215 h 215"/>
                  <a:gd name="T4" fmla="*/ 20 w 65"/>
                  <a:gd name="T5" fmla="*/ 196 h 215"/>
                  <a:gd name="T6" fmla="*/ 0 w 65"/>
                  <a:gd name="T7" fmla="*/ 34 h 215"/>
                  <a:gd name="T8" fmla="*/ 31 w 65"/>
                  <a:gd name="T9" fmla="*/ 1 h 215"/>
                  <a:gd name="T10" fmla="*/ 65 w 65"/>
                  <a:gd name="T11" fmla="*/ 30 h 215"/>
                  <a:gd name="T12" fmla="*/ 59 w 65"/>
                  <a:gd name="T13" fmla="*/ 194 h 215"/>
                </a:gdLst>
                <a:ahLst/>
                <a:cxnLst>
                  <a:cxn ang="0">
                    <a:pos x="T0" y="T1"/>
                  </a:cxn>
                  <a:cxn ang="0">
                    <a:pos x="T2" y="T3"/>
                  </a:cxn>
                  <a:cxn ang="0">
                    <a:pos x="T4" y="T5"/>
                  </a:cxn>
                  <a:cxn ang="0">
                    <a:pos x="T6" y="T7"/>
                  </a:cxn>
                  <a:cxn ang="0">
                    <a:pos x="T8" y="T9"/>
                  </a:cxn>
                  <a:cxn ang="0">
                    <a:pos x="T10" y="T11"/>
                  </a:cxn>
                  <a:cxn ang="0">
                    <a:pos x="T12" y="T13"/>
                  </a:cxn>
                </a:cxnLst>
                <a:rect l="0" t="0" r="r" b="b"/>
                <a:pathLst>
                  <a:path w="65" h="215">
                    <a:moveTo>
                      <a:pt x="59" y="194"/>
                    </a:moveTo>
                    <a:cubicBezTo>
                      <a:pt x="59" y="205"/>
                      <a:pt x="51" y="214"/>
                      <a:pt x="41" y="215"/>
                    </a:cubicBezTo>
                    <a:cubicBezTo>
                      <a:pt x="30" y="215"/>
                      <a:pt x="21" y="207"/>
                      <a:pt x="20" y="196"/>
                    </a:cubicBezTo>
                    <a:cubicBezTo>
                      <a:pt x="0" y="34"/>
                      <a:pt x="0" y="34"/>
                      <a:pt x="0" y="34"/>
                    </a:cubicBezTo>
                    <a:cubicBezTo>
                      <a:pt x="0" y="16"/>
                      <a:pt x="13" y="1"/>
                      <a:pt x="31" y="1"/>
                    </a:cubicBezTo>
                    <a:cubicBezTo>
                      <a:pt x="48" y="0"/>
                      <a:pt x="64" y="13"/>
                      <a:pt x="65" y="30"/>
                    </a:cubicBezTo>
                    <a:lnTo>
                      <a:pt x="59" y="194"/>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64"/>
              <p:cNvSpPr>
                <a:spLocks noChangeArrowheads="1"/>
              </p:cNvSpPr>
              <p:nvPr/>
            </p:nvSpPr>
            <p:spPr bwMode="auto">
              <a:xfrm>
                <a:off x="2165235" y="5701269"/>
                <a:ext cx="137991" cy="35208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Rectangle 165"/>
              <p:cNvSpPr>
                <a:spLocks noChangeArrowheads="1"/>
              </p:cNvSpPr>
              <p:nvPr/>
            </p:nvSpPr>
            <p:spPr bwMode="auto">
              <a:xfrm>
                <a:off x="2027244" y="5701269"/>
                <a:ext cx="137991" cy="35208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66"/>
              <p:cNvSpPr>
                <a:spLocks/>
              </p:cNvSpPr>
              <p:nvPr/>
            </p:nvSpPr>
            <p:spPr bwMode="auto">
              <a:xfrm>
                <a:off x="2005831" y="5219595"/>
                <a:ext cx="228399" cy="530575"/>
              </a:xfrm>
              <a:custGeom>
                <a:avLst/>
                <a:gdLst>
                  <a:gd name="T0" fmla="*/ 75 w 96"/>
                  <a:gd name="T1" fmla="*/ 217 h 217"/>
                  <a:gd name="T2" fmla="*/ 0 w 96"/>
                  <a:gd name="T3" fmla="*/ 207 h 217"/>
                  <a:gd name="T4" fmla="*/ 26 w 96"/>
                  <a:gd name="T5" fmla="*/ 138 h 217"/>
                  <a:gd name="T6" fmla="*/ 35 w 96"/>
                  <a:gd name="T7" fmla="*/ 40 h 217"/>
                  <a:gd name="T8" fmla="*/ 50 w 96"/>
                  <a:gd name="T9" fmla="*/ 20 h 217"/>
                  <a:gd name="T10" fmla="*/ 96 w 96"/>
                  <a:gd name="T11" fmla="*/ 0 h 217"/>
                  <a:gd name="T12" fmla="*/ 80 w 96"/>
                  <a:gd name="T13" fmla="*/ 200 h 217"/>
                  <a:gd name="T14" fmla="*/ 75 w 96"/>
                  <a:gd name="T15" fmla="*/ 217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217">
                    <a:moveTo>
                      <a:pt x="75" y="217"/>
                    </a:moveTo>
                    <a:lnTo>
                      <a:pt x="0" y="207"/>
                    </a:lnTo>
                    <a:lnTo>
                      <a:pt x="26" y="138"/>
                    </a:lnTo>
                    <a:lnTo>
                      <a:pt x="35" y="40"/>
                    </a:lnTo>
                    <a:lnTo>
                      <a:pt x="50" y="20"/>
                    </a:lnTo>
                    <a:lnTo>
                      <a:pt x="96" y="0"/>
                    </a:lnTo>
                    <a:lnTo>
                      <a:pt x="80" y="200"/>
                    </a:lnTo>
                    <a:lnTo>
                      <a:pt x="75" y="217"/>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Freeform 167"/>
              <p:cNvSpPr>
                <a:spLocks/>
              </p:cNvSpPr>
              <p:nvPr/>
            </p:nvSpPr>
            <p:spPr bwMode="auto">
              <a:xfrm>
                <a:off x="2586346" y="4921299"/>
                <a:ext cx="104683" cy="227390"/>
              </a:xfrm>
              <a:custGeom>
                <a:avLst/>
                <a:gdLst>
                  <a:gd name="T0" fmla="*/ 36 w 47"/>
                  <a:gd name="T1" fmla="*/ 67 h 100"/>
                  <a:gd name="T2" fmla="*/ 46 w 47"/>
                  <a:gd name="T3" fmla="*/ 27 h 100"/>
                  <a:gd name="T4" fmla="*/ 40 w 47"/>
                  <a:gd name="T5" fmla="*/ 18 h 100"/>
                  <a:gd name="T6" fmla="*/ 34 w 47"/>
                  <a:gd name="T7" fmla="*/ 7 h 100"/>
                  <a:gd name="T8" fmla="*/ 28 w 47"/>
                  <a:gd name="T9" fmla="*/ 2 h 100"/>
                  <a:gd name="T10" fmla="*/ 27 w 47"/>
                  <a:gd name="T11" fmla="*/ 9 h 100"/>
                  <a:gd name="T12" fmla="*/ 20 w 47"/>
                  <a:gd name="T13" fmla="*/ 17 h 100"/>
                  <a:gd name="T14" fmla="*/ 18 w 47"/>
                  <a:gd name="T15" fmla="*/ 25 h 100"/>
                  <a:gd name="T16" fmla="*/ 9 w 47"/>
                  <a:gd name="T17" fmla="*/ 20 h 100"/>
                  <a:gd name="T18" fmla="*/ 11 w 47"/>
                  <a:gd name="T19" fmla="*/ 50 h 100"/>
                  <a:gd name="T20" fmla="*/ 13 w 47"/>
                  <a:gd name="T21" fmla="*/ 55 h 100"/>
                  <a:gd name="T22" fmla="*/ 0 w 47"/>
                  <a:gd name="T23" fmla="*/ 100 h 100"/>
                  <a:gd name="T24" fmla="*/ 26 w 47"/>
                  <a:gd name="T25" fmla="*/ 95 h 100"/>
                  <a:gd name="T26" fmla="*/ 36 w 47"/>
                  <a:gd name="T2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00">
                    <a:moveTo>
                      <a:pt x="36" y="67"/>
                    </a:moveTo>
                    <a:cubicBezTo>
                      <a:pt x="46" y="49"/>
                      <a:pt x="47" y="44"/>
                      <a:pt x="46" y="27"/>
                    </a:cubicBezTo>
                    <a:cubicBezTo>
                      <a:pt x="46" y="16"/>
                      <a:pt x="43" y="13"/>
                      <a:pt x="40" y="18"/>
                    </a:cubicBezTo>
                    <a:cubicBezTo>
                      <a:pt x="43" y="7"/>
                      <a:pt x="36" y="0"/>
                      <a:pt x="34" y="7"/>
                    </a:cubicBezTo>
                    <a:cubicBezTo>
                      <a:pt x="34" y="4"/>
                      <a:pt x="32" y="1"/>
                      <a:pt x="28" y="2"/>
                    </a:cubicBezTo>
                    <a:cubicBezTo>
                      <a:pt x="25" y="2"/>
                      <a:pt x="26" y="7"/>
                      <a:pt x="27" y="9"/>
                    </a:cubicBezTo>
                    <a:cubicBezTo>
                      <a:pt x="24" y="8"/>
                      <a:pt x="19" y="9"/>
                      <a:pt x="20" y="17"/>
                    </a:cubicBezTo>
                    <a:cubicBezTo>
                      <a:pt x="20" y="24"/>
                      <a:pt x="18" y="25"/>
                      <a:pt x="18" y="25"/>
                    </a:cubicBezTo>
                    <a:cubicBezTo>
                      <a:pt x="16" y="19"/>
                      <a:pt x="12" y="17"/>
                      <a:pt x="9" y="20"/>
                    </a:cubicBezTo>
                    <a:cubicBezTo>
                      <a:pt x="11" y="28"/>
                      <a:pt x="10" y="40"/>
                      <a:pt x="11" y="50"/>
                    </a:cubicBezTo>
                    <a:cubicBezTo>
                      <a:pt x="12" y="52"/>
                      <a:pt x="12" y="53"/>
                      <a:pt x="13" y="55"/>
                    </a:cubicBezTo>
                    <a:cubicBezTo>
                      <a:pt x="0" y="100"/>
                      <a:pt x="0" y="100"/>
                      <a:pt x="0" y="100"/>
                    </a:cubicBezTo>
                    <a:cubicBezTo>
                      <a:pt x="26" y="95"/>
                      <a:pt x="26" y="95"/>
                      <a:pt x="26" y="95"/>
                    </a:cubicBezTo>
                    <a:lnTo>
                      <a:pt x="36" y="67"/>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Freeform 168"/>
              <p:cNvSpPr>
                <a:spLocks/>
              </p:cNvSpPr>
              <p:nvPr/>
            </p:nvSpPr>
            <p:spPr bwMode="auto">
              <a:xfrm>
                <a:off x="2191405" y="5219595"/>
                <a:ext cx="187954" cy="550136"/>
              </a:xfrm>
              <a:custGeom>
                <a:avLst/>
                <a:gdLst>
                  <a:gd name="T0" fmla="*/ 0 w 79"/>
                  <a:gd name="T1" fmla="*/ 217 h 225"/>
                  <a:gd name="T2" fmla="*/ 50 w 79"/>
                  <a:gd name="T3" fmla="*/ 225 h 225"/>
                  <a:gd name="T4" fmla="*/ 50 w 79"/>
                  <a:gd name="T5" fmla="*/ 153 h 225"/>
                  <a:gd name="T6" fmla="*/ 79 w 79"/>
                  <a:gd name="T7" fmla="*/ 64 h 225"/>
                  <a:gd name="T8" fmla="*/ 69 w 79"/>
                  <a:gd name="T9" fmla="*/ 18 h 225"/>
                  <a:gd name="T10" fmla="*/ 20 w 79"/>
                  <a:gd name="T11" fmla="*/ 0 h 225"/>
                  <a:gd name="T12" fmla="*/ 0 w 79"/>
                  <a:gd name="T13" fmla="*/ 201 h 225"/>
                  <a:gd name="T14" fmla="*/ 0 w 79"/>
                  <a:gd name="T15" fmla="*/ 217 h 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5">
                    <a:moveTo>
                      <a:pt x="0" y="217"/>
                    </a:moveTo>
                    <a:lnTo>
                      <a:pt x="50" y="225"/>
                    </a:lnTo>
                    <a:lnTo>
                      <a:pt x="50" y="153"/>
                    </a:lnTo>
                    <a:lnTo>
                      <a:pt x="79" y="64"/>
                    </a:lnTo>
                    <a:lnTo>
                      <a:pt x="69" y="18"/>
                    </a:lnTo>
                    <a:lnTo>
                      <a:pt x="20" y="0"/>
                    </a:lnTo>
                    <a:lnTo>
                      <a:pt x="0" y="201"/>
                    </a:lnTo>
                    <a:lnTo>
                      <a:pt x="0" y="217"/>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169"/>
              <p:cNvSpPr>
                <a:spLocks/>
              </p:cNvSpPr>
              <p:nvPr/>
            </p:nvSpPr>
            <p:spPr bwMode="auto">
              <a:xfrm>
                <a:off x="2519729" y="5268495"/>
                <a:ext cx="88030" cy="90467"/>
              </a:xfrm>
              <a:custGeom>
                <a:avLst/>
                <a:gdLst>
                  <a:gd name="T0" fmla="*/ 0 w 40"/>
                  <a:gd name="T1" fmla="*/ 20 h 40"/>
                  <a:gd name="T2" fmla="*/ 20 w 40"/>
                  <a:gd name="T3" fmla="*/ 40 h 40"/>
                  <a:gd name="T4" fmla="*/ 40 w 40"/>
                  <a:gd name="T5" fmla="*/ 20 h 40"/>
                  <a:gd name="T6" fmla="*/ 21 w 40"/>
                  <a:gd name="T7" fmla="*/ 0 h 40"/>
                  <a:gd name="T8" fmla="*/ 0 w 40"/>
                  <a:gd name="T9" fmla="*/ 20 h 40"/>
                </a:gdLst>
                <a:ahLst/>
                <a:cxnLst>
                  <a:cxn ang="0">
                    <a:pos x="T0" y="T1"/>
                  </a:cxn>
                  <a:cxn ang="0">
                    <a:pos x="T2" y="T3"/>
                  </a:cxn>
                  <a:cxn ang="0">
                    <a:pos x="T4" y="T5"/>
                  </a:cxn>
                  <a:cxn ang="0">
                    <a:pos x="T6" y="T7"/>
                  </a:cxn>
                  <a:cxn ang="0">
                    <a:pos x="T8" y="T9"/>
                  </a:cxn>
                </a:cxnLst>
                <a:rect l="0" t="0" r="r" b="b"/>
                <a:pathLst>
                  <a:path w="40" h="40">
                    <a:moveTo>
                      <a:pt x="0" y="20"/>
                    </a:moveTo>
                    <a:cubicBezTo>
                      <a:pt x="0" y="31"/>
                      <a:pt x="9" y="40"/>
                      <a:pt x="20" y="40"/>
                    </a:cubicBezTo>
                    <a:cubicBezTo>
                      <a:pt x="31" y="40"/>
                      <a:pt x="40" y="31"/>
                      <a:pt x="40" y="20"/>
                    </a:cubicBezTo>
                    <a:cubicBezTo>
                      <a:pt x="40" y="9"/>
                      <a:pt x="32" y="0"/>
                      <a:pt x="21" y="0"/>
                    </a:cubicBezTo>
                    <a:cubicBezTo>
                      <a:pt x="10" y="0"/>
                      <a:pt x="1" y="9"/>
                      <a:pt x="0" y="2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170"/>
              <p:cNvSpPr>
                <a:spLocks/>
              </p:cNvSpPr>
              <p:nvPr/>
            </p:nvSpPr>
            <p:spPr bwMode="auto">
              <a:xfrm>
                <a:off x="2284193" y="5261161"/>
                <a:ext cx="121338" cy="124698"/>
              </a:xfrm>
              <a:custGeom>
                <a:avLst/>
                <a:gdLst>
                  <a:gd name="T0" fmla="*/ 27 w 55"/>
                  <a:gd name="T1" fmla="*/ 54 h 55"/>
                  <a:gd name="T2" fmla="*/ 55 w 55"/>
                  <a:gd name="T3" fmla="*/ 27 h 55"/>
                  <a:gd name="T4" fmla="*/ 28 w 55"/>
                  <a:gd name="T5" fmla="*/ 0 h 55"/>
                  <a:gd name="T6" fmla="*/ 0 w 55"/>
                  <a:gd name="T7" fmla="*/ 27 h 55"/>
                  <a:gd name="T8" fmla="*/ 27 w 55"/>
                  <a:gd name="T9" fmla="*/ 54 h 55"/>
                </a:gdLst>
                <a:ahLst/>
                <a:cxnLst>
                  <a:cxn ang="0">
                    <a:pos x="T0" y="T1"/>
                  </a:cxn>
                  <a:cxn ang="0">
                    <a:pos x="T2" y="T3"/>
                  </a:cxn>
                  <a:cxn ang="0">
                    <a:pos x="T4" y="T5"/>
                  </a:cxn>
                  <a:cxn ang="0">
                    <a:pos x="T6" y="T7"/>
                  </a:cxn>
                  <a:cxn ang="0">
                    <a:pos x="T8" y="T9"/>
                  </a:cxn>
                </a:cxnLst>
                <a:rect l="0" t="0" r="r" b="b"/>
                <a:pathLst>
                  <a:path w="55" h="55">
                    <a:moveTo>
                      <a:pt x="27" y="54"/>
                    </a:moveTo>
                    <a:cubicBezTo>
                      <a:pt x="42" y="55"/>
                      <a:pt x="55" y="42"/>
                      <a:pt x="55" y="27"/>
                    </a:cubicBezTo>
                    <a:cubicBezTo>
                      <a:pt x="55" y="12"/>
                      <a:pt x="43" y="0"/>
                      <a:pt x="28" y="0"/>
                    </a:cubicBezTo>
                    <a:cubicBezTo>
                      <a:pt x="12" y="0"/>
                      <a:pt x="0" y="12"/>
                      <a:pt x="0" y="27"/>
                    </a:cubicBezTo>
                    <a:cubicBezTo>
                      <a:pt x="0" y="42"/>
                      <a:pt x="12" y="54"/>
                      <a:pt x="27" y="54"/>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171"/>
              <p:cNvSpPr>
                <a:spLocks/>
              </p:cNvSpPr>
              <p:nvPr/>
            </p:nvSpPr>
            <p:spPr bwMode="auto">
              <a:xfrm>
                <a:off x="2343672" y="5261161"/>
                <a:ext cx="221262" cy="124698"/>
              </a:xfrm>
              <a:custGeom>
                <a:avLst/>
                <a:gdLst>
                  <a:gd name="T0" fmla="*/ 0 w 93"/>
                  <a:gd name="T1" fmla="*/ 0 h 51"/>
                  <a:gd name="T2" fmla="*/ 93 w 93"/>
                  <a:gd name="T3" fmla="*/ 3 h 51"/>
                  <a:gd name="T4" fmla="*/ 92 w 93"/>
                  <a:gd name="T5" fmla="*/ 40 h 51"/>
                  <a:gd name="T6" fmla="*/ 0 w 93"/>
                  <a:gd name="T7" fmla="*/ 51 h 51"/>
                  <a:gd name="T8" fmla="*/ 0 w 93"/>
                  <a:gd name="T9" fmla="*/ 0 h 51"/>
                </a:gdLst>
                <a:ahLst/>
                <a:cxnLst>
                  <a:cxn ang="0">
                    <a:pos x="T0" y="T1"/>
                  </a:cxn>
                  <a:cxn ang="0">
                    <a:pos x="T2" y="T3"/>
                  </a:cxn>
                  <a:cxn ang="0">
                    <a:pos x="T4" y="T5"/>
                  </a:cxn>
                  <a:cxn ang="0">
                    <a:pos x="T6" y="T7"/>
                  </a:cxn>
                  <a:cxn ang="0">
                    <a:pos x="T8" y="T9"/>
                  </a:cxn>
                </a:cxnLst>
                <a:rect l="0" t="0" r="r" b="b"/>
                <a:pathLst>
                  <a:path w="93" h="51">
                    <a:moveTo>
                      <a:pt x="0" y="0"/>
                    </a:moveTo>
                    <a:lnTo>
                      <a:pt x="93" y="3"/>
                    </a:lnTo>
                    <a:lnTo>
                      <a:pt x="92" y="40"/>
                    </a:lnTo>
                    <a:lnTo>
                      <a:pt x="0" y="51"/>
                    </a:lnTo>
                    <a:lnTo>
                      <a:pt x="0"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172"/>
              <p:cNvSpPr>
                <a:spLocks/>
              </p:cNvSpPr>
              <p:nvPr/>
            </p:nvSpPr>
            <p:spPr bwMode="auto">
              <a:xfrm>
                <a:off x="2593484" y="5080228"/>
                <a:ext cx="76133" cy="44011"/>
              </a:xfrm>
              <a:custGeom>
                <a:avLst/>
                <a:gdLst>
                  <a:gd name="T0" fmla="*/ 32 w 32"/>
                  <a:gd name="T1" fmla="*/ 9 h 18"/>
                  <a:gd name="T2" fmla="*/ 3 w 32"/>
                  <a:gd name="T3" fmla="*/ 0 h 18"/>
                  <a:gd name="T4" fmla="*/ 0 w 32"/>
                  <a:gd name="T5" fmla="*/ 9 h 18"/>
                  <a:gd name="T6" fmla="*/ 29 w 32"/>
                  <a:gd name="T7" fmla="*/ 18 h 18"/>
                  <a:gd name="T8" fmla="*/ 32 w 32"/>
                  <a:gd name="T9" fmla="*/ 9 h 18"/>
                </a:gdLst>
                <a:ahLst/>
                <a:cxnLst>
                  <a:cxn ang="0">
                    <a:pos x="T0" y="T1"/>
                  </a:cxn>
                  <a:cxn ang="0">
                    <a:pos x="T2" y="T3"/>
                  </a:cxn>
                  <a:cxn ang="0">
                    <a:pos x="T4" y="T5"/>
                  </a:cxn>
                  <a:cxn ang="0">
                    <a:pos x="T6" y="T7"/>
                  </a:cxn>
                  <a:cxn ang="0">
                    <a:pos x="T8" y="T9"/>
                  </a:cxn>
                </a:cxnLst>
                <a:rect l="0" t="0" r="r" b="b"/>
                <a:pathLst>
                  <a:path w="32" h="18">
                    <a:moveTo>
                      <a:pt x="32" y="9"/>
                    </a:moveTo>
                    <a:lnTo>
                      <a:pt x="3" y="0"/>
                    </a:lnTo>
                    <a:lnTo>
                      <a:pt x="0" y="9"/>
                    </a:lnTo>
                    <a:lnTo>
                      <a:pt x="29" y="18"/>
                    </a:lnTo>
                    <a:lnTo>
                      <a:pt x="32"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Freeform 173"/>
              <p:cNvSpPr>
                <a:spLocks/>
              </p:cNvSpPr>
              <p:nvPr/>
            </p:nvSpPr>
            <p:spPr bwMode="auto">
              <a:xfrm>
                <a:off x="2514971" y="5263605"/>
                <a:ext cx="99925" cy="102692"/>
              </a:xfrm>
              <a:custGeom>
                <a:avLst/>
                <a:gdLst>
                  <a:gd name="T0" fmla="*/ 29 w 45"/>
                  <a:gd name="T1" fmla="*/ 3 h 45"/>
                  <a:gd name="T2" fmla="*/ 4 w 45"/>
                  <a:gd name="T3" fmla="*/ 15 h 45"/>
                  <a:gd name="T4" fmla="*/ 15 w 45"/>
                  <a:gd name="T5" fmla="*/ 41 h 45"/>
                  <a:gd name="T6" fmla="*/ 41 w 45"/>
                  <a:gd name="T7" fmla="*/ 29 h 45"/>
                  <a:gd name="T8" fmla="*/ 29 w 45"/>
                  <a:gd name="T9" fmla="*/ 3 h 45"/>
                </a:gdLst>
                <a:ahLst/>
                <a:cxnLst>
                  <a:cxn ang="0">
                    <a:pos x="T0" y="T1"/>
                  </a:cxn>
                  <a:cxn ang="0">
                    <a:pos x="T2" y="T3"/>
                  </a:cxn>
                  <a:cxn ang="0">
                    <a:pos x="T4" y="T5"/>
                  </a:cxn>
                  <a:cxn ang="0">
                    <a:pos x="T6" y="T7"/>
                  </a:cxn>
                  <a:cxn ang="0">
                    <a:pos x="T8" y="T9"/>
                  </a:cxn>
                </a:cxnLst>
                <a:rect l="0" t="0" r="r" b="b"/>
                <a:pathLst>
                  <a:path w="45" h="45">
                    <a:moveTo>
                      <a:pt x="29" y="3"/>
                    </a:moveTo>
                    <a:cubicBezTo>
                      <a:pt x="19" y="0"/>
                      <a:pt x="7" y="5"/>
                      <a:pt x="4" y="15"/>
                    </a:cubicBezTo>
                    <a:cubicBezTo>
                      <a:pt x="0" y="25"/>
                      <a:pt x="5" y="37"/>
                      <a:pt x="15" y="41"/>
                    </a:cubicBezTo>
                    <a:cubicBezTo>
                      <a:pt x="26" y="45"/>
                      <a:pt x="37" y="39"/>
                      <a:pt x="41" y="29"/>
                    </a:cubicBezTo>
                    <a:cubicBezTo>
                      <a:pt x="45" y="19"/>
                      <a:pt x="39" y="7"/>
                      <a:pt x="29" y="3"/>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Freeform 174"/>
              <p:cNvSpPr>
                <a:spLocks/>
              </p:cNvSpPr>
              <p:nvPr/>
            </p:nvSpPr>
            <p:spPr bwMode="auto">
              <a:xfrm>
                <a:off x="2522109" y="5099788"/>
                <a:ext cx="140371" cy="229834"/>
              </a:xfrm>
              <a:custGeom>
                <a:avLst/>
                <a:gdLst>
                  <a:gd name="T0" fmla="*/ 59 w 59"/>
                  <a:gd name="T1" fmla="*/ 10 h 94"/>
                  <a:gd name="T2" fmla="*/ 35 w 59"/>
                  <a:gd name="T3" fmla="*/ 94 h 94"/>
                  <a:gd name="T4" fmla="*/ 0 w 59"/>
                  <a:gd name="T5" fmla="*/ 81 h 94"/>
                  <a:gd name="T6" fmla="*/ 27 w 59"/>
                  <a:gd name="T7" fmla="*/ 0 h 94"/>
                  <a:gd name="T8" fmla="*/ 59 w 59"/>
                  <a:gd name="T9" fmla="*/ 10 h 94"/>
                </a:gdLst>
                <a:ahLst/>
                <a:cxnLst>
                  <a:cxn ang="0">
                    <a:pos x="T0" y="T1"/>
                  </a:cxn>
                  <a:cxn ang="0">
                    <a:pos x="T2" y="T3"/>
                  </a:cxn>
                  <a:cxn ang="0">
                    <a:pos x="T4" y="T5"/>
                  </a:cxn>
                  <a:cxn ang="0">
                    <a:pos x="T6" y="T7"/>
                  </a:cxn>
                  <a:cxn ang="0">
                    <a:pos x="T8" y="T9"/>
                  </a:cxn>
                </a:cxnLst>
                <a:rect l="0" t="0" r="r" b="b"/>
                <a:pathLst>
                  <a:path w="59" h="94">
                    <a:moveTo>
                      <a:pt x="59" y="10"/>
                    </a:moveTo>
                    <a:lnTo>
                      <a:pt x="35" y="94"/>
                    </a:lnTo>
                    <a:lnTo>
                      <a:pt x="0" y="81"/>
                    </a:lnTo>
                    <a:lnTo>
                      <a:pt x="27" y="0"/>
                    </a:lnTo>
                    <a:lnTo>
                      <a:pt x="59" y="1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175"/>
              <p:cNvSpPr>
                <a:spLocks/>
              </p:cNvSpPr>
              <p:nvPr/>
            </p:nvSpPr>
            <p:spPr bwMode="auto">
              <a:xfrm>
                <a:off x="2181889" y="5151133"/>
                <a:ext cx="114200" cy="207830"/>
              </a:xfrm>
              <a:custGeom>
                <a:avLst/>
                <a:gdLst>
                  <a:gd name="T0" fmla="*/ 52 w 52"/>
                  <a:gd name="T1" fmla="*/ 3 h 92"/>
                  <a:gd name="T2" fmla="*/ 10 w 52"/>
                  <a:gd name="T3" fmla="*/ 0 h 92"/>
                  <a:gd name="T4" fmla="*/ 5 w 52"/>
                  <a:gd name="T5" fmla="*/ 39 h 92"/>
                  <a:gd name="T6" fmla="*/ 17 w 52"/>
                  <a:gd name="T7" fmla="*/ 91 h 92"/>
                  <a:gd name="T8" fmla="*/ 43 w 52"/>
                  <a:gd name="T9" fmla="*/ 45 h 92"/>
                  <a:gd name="T10" fmla="*/ 52 w 52"/>
                  <a:gd name="T11" fmla="*/ 3 h 92"/>
                </a:gdLst>
                <a:ahLst/>
                <a:cxnLst>
                  <a:cxn ang="0">
                    <a:pos x="T0" y="T1"/>
                  </a:cxn>
                  <a:cxn ang="0">
                    <a:pos x="T2" y="T3"/>
                  </a:cxn>
                  <a:cxn ang="0">
                    <a:pos x="T4" y="T5"/>
                  </a:cxn>
                  <a:cxn ang="0">
                    <a:pos x="T6" y="T7"/>
                  </a:cxn>
                  <a:cxn ang="0">
                    <a:pos x="T8" y="T9"/>
                  </a:cxn>
                  <a:cxn ang="0">
                    <a:pos x="T10" y="T11"/>
                  </a:cxn>
                </a:cxnLst>
                <a:rect l="0" t="0" r="r" b="b"/>
                <a:pathLst>
                  <a:path w="52" h="92">
                    <a:moveTo>
                      <a:pt x="52" y="3"/>
                    </a:moveTo>
                    <a:cubicBezTo>
                      <a:pt x="10" y="0"/>
                      <a:pt x="10" y="0"/>
                      <a:pt x="10" y="0"/>
                    </a:cubicBezTo>
                    <a:cubicBezTo>
                      <a:pt x="5" y="39"/>
                      <a:pt x="5" y="39"/>
                      <a:pt x="5" y="39"/>
                    </a:cubicBezTo>
                    <a:cubicBezTo>
                      <a:pt x="5" y="39"/>
                      <a:pt x="0" y="90"/>
                      <a:pt x="17" y="91"/>
                    </a:cubicBezTo>
                    <a:cubicBezTo>
                      <a:pt x="34" y="92"/>
                      <a:pt x="43" y="45"/>
                      <a:pt x="43" y="45"/>
                    </a:cubicBezTo>
                    <a:lnTo>
                      <a:pt x="52" y="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76"/>
              <p:cNvSpPr>
                <a:spLocks/>
              </p:cNvSpPr>
              <p:nvPr/>
            </p:nvSpPr>
            <p:spPr bwMode="auto">
              <a:xfrm>
                <a:off x="2215197" y="5138909"/>
                <a:ext cx="83271" cy="75797"/>
              </a:xfrm>
              <a:custGeom>
                <a:avLst/>
                <a:gdLst>
                  <a:gd name="T0" fmla="*/ 5 w 38"/>
                  <a:gd name="T1" fmla="*/ 0 h 34"/>
                  <a:gd name="T2" fmla="*/ 32 w 38"/>
                  <a:gd name="T3" fmla="*/ 34 h 34"/>
                  <a:gd name="T4" fmla="*/ 38 w 38"/>
                  <a:gd name="T5" fmla="*/ 9 h 34"/>
                  <a:gd name="T6" fmla="*/ 5 w 38"/>
                  <a:gd name="T7" fmla="*/ 0 h 34"/>
                </a:gdLst>
                <a:ahLst/>
                <a:cxnLst>
                  <a:cxn ang="0">
                    <a:pos x="T0" y="T1"/>
                  </a:cxn>
                  <a:cxn ang="0">
                    <a:pos x="T2" y="T3"/>
                  </a:cxn>
                  <a:cxn ang="0">
                    <a:pos x="T4" y="T5"/>
                  </a:cxn>
                  <a:cxn ang="0">
                    <a:pos x="T6" y="T7"/>
                  </a:cxn>
                </a:cxnLst>
                <a:rect l="0" t="0" r="r" b="b"/>
                <a:pathLst>
                  <a:path w="38" h="34">
                    <a:moveTo>
                      <a:pt x="5" y="0"/>
                    </a:moveTo>
                    <a:cubicBezTo>
                      <a:pt x="0" y="21"/>
                      <a:pt x="7" y="33"/>
                      <a:pt x="32" y="34"/>
                    </a:cubicBezTo>
                    <a:cubicBezTo>
                      <a:pt x="38" y="9"/>
                      <a:pt x="38" y="9"/>
                      <a:pt x="38" y="9"/>
                    </a:cubicBezTo>
                    <a:lnTo>
                      <a:pt x="5" y="0"/>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Freeform 177"/>
              <p:cNvSpPr>
                <a:spLocks/>
              </p:cNvSpPr>
              <p:nvPr/>
            </p:nvSpPr>
            <p:spPr bwMode="auto">
              <a:xfrm>
                <a:off x="2215197" y="5060667"/>
                <a:ext cx="140371" cy="144258"/>
              </a:xfrm>
              <a:custGeom>
                <a:avLst/>
                <a:gdLst>
                  <a:gd name="T0" fmla="*/ 52 w 63"/>
                  <a:gd name="T1" fmla="*/ 27 h 64"/>
                  <a:gd name="T2" fmla="*/ 58 w 63"/>
                  <a:gd name="T3" fmla="*/ 20 h 64"/>
                  <a:gd name="T4" fmla="*/ 45 w 63"/>
                  <a:gd name="T5" fmla="*/ 3 h 64"/>
                  <a:gd name="T6" fmla="*/ 44 w 63"/>
                  <a:gd name="T7" fmla="*/ 0 h 64"/>
                  <a:gd name="T8" fmla="*/ 44 w 63"/>
                  <a:gd name="T9" fmla="*/ 0 h 64"/>
                  <a:gd name="T10" fmla="*/ 26 w 63"/>
                  <a:gd name="T11" fmla="*/ 0 h 64"/>
                  <a:gd name="T12" fmla="*/ 20 w 63"/>
                  <a:gd name="T13" fmla="*/ 13 h 64"/>
                  <a:gd name="T14" fmla="*/ 21 w 63"/>
                  <a:gd name="T15" fmla="*/ 20 h 64"/>
                  <a:gd name="T16" fmla="*/ 16 w 63"/>
                  <a:gd name="T17" fmla="*/ 21 h 64"/>
                  <a:gd name="T18" fmla="*/ 7 w 63"/>
                  <a:gd name="T19" fmla="*/ 16 h 64"/>
                  <a:gd name="T20" fmla="*/ 6 w 63"/>
                  <a:gd name="T21" fmla="*/ 34 h 64"/>
                  <a:gd name="T22" fmla="*/ 7 w 63"/>
                  <a:gd name="T23" fmla="*/ 37 h 64"/>
                  <a:gd name="T24" fmla="*/ 0 w 63"/>
                  <a:gd name="T25" fmla="*/ 56 h 64"/>
                  <a:gd name="T26" fmla="*/ 0 w 63"/>
                  <a:gd name="T27" fmla="*/ 56 h 64"/>
                  <a:gd name="T28" fmla="*/ 0 w 63"/>
                  <a:gd name="T29" fmla="*/ 56 h 64"/>
                  <a:gd name="T30" fmla="*/ 0 w 63"/>
                  <a:gd name="T31" fmla="*/ 56 h 64"/>
                  <a:gd name="T32" fmla="*/ 0 w 63"/>
                  <a:gd name="T33" fmla="*/ 56 h 64"/>
                  <a:gd name="T34" fmla="*/ 43 w 63"/>
                  <a:gd name="T35" fmla="*/ 60 h 64"/>
                  <a:gd name="T36" fmla="*/ 52 w 63"/>
                  <a:gd name="T37" fmla="*/ 55 h 64"/>
                  <a:gd name="T38" fmla="*/ 52 w 63"/>
                  <a:gd name="T39"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64">
                    <a:moveTo>
                      <a:pt x="52" y="27"/>
                    </a:moveTo>
                    <a:cubicBezTo>
                      <a:pt x="63" y="24"/>
                      <a:pt x="59" y="21"/>
                      <a:pt x="58" y="20"/>
                    </a:cubicBezTo>
                    <a:cubicBezTo>
                      <a:pt x="57" y="18"/>
                      <a:pt x="45" y="6"/>
                      <a:pt x="45" y="3"/>
                    </a:cubicBezTo>
                    <a:cubicBezTo>
                      <a:pt x="45" y="2"/>
                      <a:pt x="44" y="1"/>
                      <a:pt x="44" y="0"/>
                    </a:cubicBezTo>
                    <a:cubicBezTo>
                      <a:pt x="44" y="0"/>
                      <a:pt x="44" y="0"/>
                      <a:pt x="44" y="0"/>
                    </a:cubicBezTo>
                    <a:cubicBezTo>
                      <a:pt x="37" y="3"/>
                      <a:pt x="30" y="2"/>
                      <a:pt x="26" y="0"/>
                    </a:cubicBezTo>
                    <a:cubicBezTo>
                      <a:pt x="22" y="5"/>
                      <a:pt x="20" y="10"/>
                      <a:pt x="20" y="13"/>
                    </a:cubicBezTo>
                    <a:cubicBezTo>
                      <a:pt x="20" y="16"/>
                      <a:pt x="21" y="19"/>
                      <a:pt x="21" y="20"/>
                    </a:cubicBezTo>
                    <a:cubicBezTo>
                      <a:pt x="21" y="24"/>
                      <a:pt x="16" y="21"/>
                      <a:pt x="16" y="21"/>
                    </a:cubicBezTo>
                    <a:cubicBezTo>
                      <a:pt x="16" y="21"/>
                      <a:pt x="11" y="17"/>
                      <a:pt x="7" y="16"/>
                    </a:cubicBezTo>
                    <a:cubicBezTo>
                      <a:pt x="3" y="19"/>
                      <a:pt x="5" y="30"/>
                      <a:pt x="6" y="34"/>
                    </a:cubicBezTo>
                    <a:cubicBezTo>
                      <a:pt x="7" y="36"/>
                      <a:pt x="7" y="37"/>
                      <a:pt x="7" y="37"/>
                    </a:cubicBezTo>
                    <a:cubicBezTo>
                      <a:pt x="7" y="37"/>
                      <a:pt x="9" y="53"/>
                      <a:pt x="0" y="56"/>
                    </a:cubicBezTo>
                    <a:cubicBezTo>
                      <a:pt x="0" y="56"/>
                      <a:pt x="0" y="56"/>
                      <a:pt x="0" y="56"/>
                    </a:cubicBezTo>
                    <a:cubicBezTo>
                      <a:pt x="0" y="56"/>
                      <a:pt x="0" y="56"/>
                      <a:pt x="0" y="56"/>
                    </a:cubicBezTo>
                    <a:cubicBezTo>
                      <a:pt x="0" y="56"/>
                      <a:pt x="0" y="56"/>
                      <a:pt x="0" y="56"/>
                    </a:cubicBezTo>
                    <a:cubicBezTo>
                      <a:pt x="0" y="56"/>
                      <a:pt x="0" y="56"/>
                      <a:pt x="0" y="56"/>
                    </a:cubicBezTo>
                    <a:cubicBezTo>
                      <a:pt x="15" y="64"/>
                      <a:pt x="34" y="61"/>
                      <a:pt x="43" y="60"/>
                    </a:cubicBezTo>
                    <a:cubicBezTo>
                      <a:pt x="53" y="59"/>
                      <a:pt x="52" y="55"/>
                      <a:pt x="52" y="55"/>
                    </a:cubicBezTo>
                    <a:cubicBezTo>
                      <a:pt x="51" y="49"/>
                      <a:pt x="50" y="30"/>
                      <a:pt x="52" y="27"/>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Freeform 178"/>
              <p:cNvSpPr>
                <a:spLocks/>
              </p:cNvSpPr>
              <p:nvPr/>
            </p:nvSpPr>
            <p:spPr bwMode="auto">
              <a:xfrm>
                <a:off x="2250885" y="5045997"/>
                <a:ext cx="21413" cy="44011"/>
              </a:xfrm>
              <a:custGeom>
                <a:avLst/>
                <a:gdLst>
                  <a:gd name="T0" fmla="*/ 0 w 10"/>
                  <a:gd name="T1" fmla="*/ 0 h 19"/>
                  <a:gd name="T2" fmla="*/ 2 w 10"/>
                  <a:gd name="T3" fmla="*/ 9 h 19"/>
                  <a:gd name="T4" fmla="*/ 2 w 10"/>
                  <a:gd name="T5" fmla="*/ 10 h 19"/>
                  <a:gd name="T6" fmla="*/ 4 w 10"/>
                  <a:gd name="T7" fmla="*/ 19 h 19"/>
                  <a:gd name="T8" fmla="*/ 10 w 10"/>
                  <a:gd name="T9" fmla="*/ 6 h 19"/>
                  <a:gd name="T10" fmla="*/ 0 w 10"/>
                  <a:gd name="T11" fmla="*/ 0 h 19"/>
                  <a:gd name="T12" fmla="*/ 0 w 10"/>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0" h="19">
                    <a:moveTo>
                      <a:pt x="0" y="0"/>
                    </a:moveTo>
                    <a:cubicBezTo>
                      <a:pt x="2" y="9"/>
                      <a:pt x="2" y="9"/>
                      <a:pt x="2" y="9"/>
                    </a:cubicBezTo>
                    <a:cubicBezTo>
                      <a:pt x="2" y="10"/>
                      <a:pt x="2" y="10"/>
                      <a:pt x="2" y="10"/>
                    </a:cubicBezTo>
                    <a:cubicBezTo>
                      <a:pt x="2" y="12"/>
                      <a:pt x="3" y="16"/>
                      <a:pt x="4" y="19"/>
                    </a:cubicBezTo>
                    <a:cubicBezTo>
                      <a:pt x="4" y="16"/>
                      <a:pt x="6" y="11"/>
                      <a:pt x="10" y="6"/>
                    </a:cubicBezTo>
                    <a:cubicBezTo>
                      <a:pt x="4" y="4"/>
                      <a:pt x="0" y="0"/>
                      <a:pt x="0" y="0"/>
                    </a:cubicBezTo>
                    <a:cubicBezTo>
                      <a:pt x="0" y="0"/>
                      <a:pt x="0" y="0"/>
                      <a:pt x="0"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Freeform 179"/>
              <p:cNvSpPr>
                <a:spLocks/>
              </p:cNvSpPr>
              <p:nvPr/>
            </p:nvSpPr>
            <p:spPr bwMode="auto">
              <a:xfrm>
                <a:off x="2215197" y="5094898"/>
                <a:ext cx="14275" cy="44011"/>
              </a:xfrm>
              <a:custGeom>
                <a:avLst/>
                <a:gdLst>
                  <a:gd name="T0" fmla="*/ 7 w 7"/>
                  <a:gd name="T1" fmla="*/ 1 h 19"/>
                  <a:gd name="T2" fmla="*/ 1 w 7"/>
                  <a:gd name="T3" fmla="*/ 3 h 19"/>
                  <a:gd name="T4" fmla="*/ 3 w 7"/>
                  <a:gd name="T5" fmla="*/ 13 h 19"/>
                  <a:gd name="T6" fmla="*/ 6 w 7"/>
                  <a:gd name="T7" fmla="*/ 19 h 19"/>
                  <a:gd name="T8" fmla="*/ 7 w 7"/>
                  <a:gd name="T9" fmla="*/ 1 h 19"/>
                </a:gdLst>
                <a:ahLst/>
                <a:cxnLst>
                  <a:cxn ang="0">
                    <a:pos x="T0" y="T1"/>
                  </a:cxn>
                  <a:cxn ang="0">
                    <a:pos x="T2" y="T3"/>
                  </a:cxn>
                  <a:cxn ang="0">
                    <a:pos x="T4" y="T5"/>
                  </a:cxn>
                  <a:cxn ang="0">
                    <a:pos x="T6" y="T7"/>
                  </a:cxn>
                  <a:cxn ang="0">
                    <a:pos x="T8" y="T9"/>
                  </a:cxn>
                </a:cxnLst>
                <a:rect l="0" t="0" r="r" b="b"/>
                <a:pathLst>
                  <a:path w="7" h="19">
                    <a:moveTo>
                      <a:pt x="7" y="1"/>
                    </a:moveTo>
                    <a:cubicBezTo>
                      <a:pt x="4" y="0"/>
                      <a:pt x="2" y="1"/>
                      <a:pt x="1" y="3"/>
                    </a:cubicBezTo>
                    <a:cubicBezTo>
                      <a:pt x="0" y="5"/>
                      <a:pt x="1" y="9"/>
                      <a:pt x="3" y="13"/>
                    </a:cubicBezTo>
                    <a:cubicBezTo>
                      <a:pt x="4" y="15"/>
                      <a:pt x="5" y="17"/>
                      <a:pt x="6" y="19"/>
                    </a:cubicBezTo>
                    <a:cubicBezTo>
                      <a:pt x="5" y="15"/>
                      <a:pt x="3" y="4"/>
                      <a:pt x="7" y="1"/>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Freeform 180"/>
              <p:cNvSpPr>
                <a:spLocks/>
              </p:cNvSpPr>
              <p:nvPr/>
            </p:nvSpPr>
            <p:spPr bwMode="auto">
              <a:xfrm>
                <a:off x="2060552" y="4967756"/>
                <a:ext cx="264087" cy="220054"/>
              </a:xfrm>
              <a:custGeom>
                <a:avLst/>
                <a:gdLst>
                  <a:gd name="T0" fmla="*/ 77 w 120"/>
                  <a:gd name="T1" fmla="*/ 78 h 97"/>
                  <a:gd name="T2" fmla="*/ 70 w 120"/>
                  <a:gd name="T3" fmla="*/ 97 h 97"/>
                  <a:gd name="T4" fmla="*/ 70 w 120"/>
                  <a:gd name="T5" fmla="*/ 97 h 97"/>
                  <a:gd name="T6" fmla="*/ 69 w 120"/>
                  <a:gd name="T7" fmla="*/ 97 h 97"/>
                  <a:gd name="T8" fmla="*/ 37 w 120"/>
                  <a:gd name="T9" fmla="*/ 80 h 97"/>
                  <a:gd name="T10" fmla="*/ 32 w 120"/>
                  <a:gd name="T11" fmla="*/ 81 h 97"/>
                  <a:gd name="T12" fmla="*/ 2 w 120"/>
                  <a:gd name="T13" fmla="*/ 57 h 97"/>
                  <a:gd name="T14" fmla="*/ 26 w 120"/>
                  <a:gd name="T15" fmla="*/ 26 h 97"/>
                  <a:gd name="T16" fmla="*/ 31 w 120"/>
                  <a:gd name="T17" fmla="*/ 26 h 97"/>
                  <a:gd name="T18" fmla="*/ 43 w 120"/>
                  <a:gd name="T19" fmla="*/ 13 h 97"/>
                  <a:gd name="T20" fmla="*/ 62 w 120"/>
                  <a:gd name="T21" fmla="*/ 3 h 97"/>
                  <a:gd name="T22" fmla="*/ 96 w 120"/>
                  <a:gd name="T23" fmla="*/ 8 h 97"/>
                  <a:gd name="T24" fmla="*/ 118 w 120"/>
                  <a:gd name="T25" fmla="*/ 23 h 97"/>
                  <a:gd name="T26" fmla="*/ 114 w 120"/>
                  <a:gd name="T27" fmla="*/ 41 h 97"/>
                  <a:gd name="T28" fmla="*/ 114 w 120"/>
                  <a:gd name="T29" fmla="*/ 41 h 97"/>
                  <a:gd name="T30" fmla="*/ 96 w 120"/>
                  <a:gd name="T31" fmla="*/ 41 h 97"/>
                  <a:gd name="T32" fmla="*/ 86 w 120"/>
                  <a:gd name="T33" fmla="*/ 35 h 97"/>
                  <a:gd name="T34" fmla="*/ 86 w 120"/>
                  <a:gd name="T35" fmla="*/ 35 h 97"/>
                  <a:gd name="T36" fmla="*/ 91 w 120"/>
                  <a:gd name="T37" fmla="*/ 61 h 97"/>
                  <a:gd name="T38" fmla="*/ 86 w 120"/>
                  <a:gd name="T39" fmla="*/ 62 h 97"/>
                  <a:gd name="T40" fmla="*/ 77 w 120"/>
                  <a:gd name="T41" fmla="*/ 57 h 97"/>
                  <a:gd name="T42" fmla="*/ 71 w 120"/>
                  <a:gd name="T43" fmla="*/ 59 h 97"/>
                  <a:gd name="T44" fmla="*/ 73 w 120"/>
                  <a:gd name="T45" fmla="*/ 69 h 97"/>
                  <a:gd name="T46" fmla="*/ 76 w 120"/>
                  <a:gd name="T47" fmla="*/ 75 h 97"/>
                  <a:gd name="T48" fmla="*/ 77 w 120"/>
                  <a:gd name="T49"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97">
                    <a:moveTo>
                      <a:pt x="77" y="78"/>
                    </a:moveTo>
                    <a:cubicBezTo>
                      <a:pt x="77" y="78"/>
                      <a:pt x="79" y="93"/>
                      <a:pt x="70" y="97"/>
                    </a:cubicBezTo>
                    <a:cubicBezTo>
                      <a:pt x="70" y="97"/>
                      <a:pt x="70" y="97"/>
                      <a:pt x="70" y="97"/>
                    </a:cubicBezTo>
                    <a:cubicBezTo>
                      <a:pt x="70" y="97"/>
                      <a:pt x="70" y="97"/>
                      <a:pt x="69" y="97"/>
                    </a:cubicBezTo>
                    <a:cubicBezTo>
                      <a:pt x="57" y="96"/>
                      <a:pt x="45" y="90"/>
                      <a:pt x="37" y="80"/>
                    </a:cubicBezTo>
                    <a:cubicBezTo>
                      <a:pt x="36" y="81"/>
                      <a:pt x="34" y="81"/>
                      <a:pt x="32" y="81"/>
                    </a:cubicBezTo>
                    <a:cubicBezTo>
                      <a:pt x="17" y="83"/>
                      <a:pt x="3" y="72"/>
                      <a:pt x="2" y="57"/>
                    </a:cubicBezTo>
                    <a:cubicBezTo>
                      <a:pt x="0" y="42"/>
                      <a:pt x="11" y="28"/>
                      <a:pt x="26" y="26"/>
                    </a:cubicBezTo>
                    <a:cubicBezTo>
                      <a:pt x="28" y="26"/>
                      <a:pt x="30" y="26"/>
                      <a:pt x="31" y="26"/>
                    </a:cubicBezTo>
                    <a:cubicBezTo>
                      <a:pt x="34" y="22"/>
                      <a:pt x="38" y="17"/>
                      <a:pt x="43" y="13"/>
                    </a:cubicBezTo>
                    <a:cubicBezTo>
                      <a:pt x="49" y="8"/>
                      <a:pt x="55" y="5"/>
                      <a:pt x="62" y="3"/>
                    </a:cubicBezTo>
                    <a:cubicBezTo>
                      <a:pt x="74" y="0"/>
                      <a:pt x="86" y="2"/>
                      <a:pt x="96" y="8"/>
                    </a:cubicBezTo>
                    <a:cubicBezTo>
                      <a:pt x="106" y="6"/>
                      <a:pt x="116" y="13"/>
                      <a:pt x="118" y="23"/>
                    </a:cubicBezTo>
                    <a:cubicBezTo>
                      <a:pt x="120" y="29"/>
                      <a:pt x="118" y="36"/>
                      <a:pt x="114" y="41"/>
                    </a:cubicBezTo>
                    <a:cubicBezTo>
                      <a:pt x="114" y="41"/>
                      <a:pt x="114" y="41"/>
                      <a:pt x="114" y="41"/>
                    </a:cubicBezTo>
                    <a:cubicBezTo>
                      <a:pt x="107" y="44"/>
                      <a:pt x="100" y="43"/>
                      <a:pt x="96" y="41"/>
                    </a:cubicBezTo>
                    <a:cubicBezTo>
                      <a:pt x="90" y="39"/>
                      <a:pt x="86" y="35"/>
                      <a:pt x="86" y="35"/>
                    </a:cubicBezTo>
                    <a:cubicBezTo>
                      <a:pt x="86" y="35"/>
                      <a:pt x="86" y="35"/>
                      <a:pt x="86" y="35"/>
                    </a:cubicBezTo>
                    <a:cubicBezTo>
                      <a:pt x="91" y="61"/>
                      <a:pt x="91" y="61"/>
                      <a:pt x="91" y="61"/>
                    </a:cubicBezTo>
                    <a:cubicBezTo>
                      <a:pt x="91" y="65"/>
                      <a:pt x="86" y="62"/>
                      <a:pt x="86" y="62"/>
                    </a:cubicBezTo>
                    <a:cubicBezTo>
                      <a:pt x="86" y="62"/>
                      <a:pt x="81" y="58"/>
                      <a:pt x="77" y="57"/>
                    </a:cubicBezTo>
                    <a:cubicBezTo>
                      <a:pt x="74" y="56"/>
                      <a:pt x="72" y="57"/>
                      <a:pt x="71" y="59"/>
                    </a:cubicBezTo>
                    <a:cubicBezTo>
                      <a:pt x="70" y="61"/>
                      <a:pt x="71" y="65"/>
                      <a:pt x="73" y="69"/>
                    </a:cubicBezTo>
                    <a:cubicBezTo>
                      <a:pt x="74" y="71"/>
                      <a:pt x="75" y="73"/>
                      <a:pt x="76" y="75"/>
                    </a:cubicBezTo>
                    <a:cubicBezTo>
                      <a:pt x="77" y="77"/>
                      <a:pt x="77" y="78"/>
                      <a:pt x="77" y="7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Freeform 181"/>
              <p:cNvSpPr>
                <a:spLocks/>
              </p:cNvSpPr>
              <p:nvPr/>
            </p:nvSpPr>
            <p:spPr bwMode="auto">
              <a:xfrm>
                <a:off x="2286572" y="5082672"/>
                <a:ext cx="11897" cy="12226"/>
              </a:xfrm>
              <a:custGeom>
                <a:avLst/>
                <a:gdLst>
                  <a:gd name="T0" fmla="*/ 3 w 6"/>
                  <a:gd name="T1" fmla="*/ 4 h 5"/>
                  <a:gd name="T2" fmla="*/ 5 w 6"/>
                  <a:gd name="T3" fmla="*/ 5 h 5"/>
                  <a:gd name="T4" fmla="*/ 6 w 6"/>
                  <a:gd name="T5" fmla="*/ 3 h 5"/>
                  <a:gd name="T6" fmla="*/ 3 w 6"/>
                  <a:gd name="T7" fmla="*/ 0 h 5"/>
                  <a:gd name="T8" fmla="*/ 0 w 6"/>
                  <a:gd name="T9" fmla="*/ 3 h 5"/>
                  <a:gd name="T10" fmla="*/ 0 w 6"/>
                  <a:gd name="T11" fmla="*/ 5 h 5"/>
                  <a:gd name="T12" fmla="*/ 3 w 6"/>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4"/>
                    </a:moveTo>
                    <a:cubicBezTo>
                      <a:pt x="4" y="4"/>
                      <a:pt x="4" y="4"/>
                      <a:pt x="5" y="5"/>
                    </a:cubicBezTo>
                    <a:cubicBezTo>
                      <a:pt x="5" y="4"/>
                      <a:pt x="6" y="4"/>
                      <a:pt x="6" y="3"/>
                    </a:cubicBezTo>
                    <a:cubicBezTo>
                      <a:pt x="6" y="1"/>
                      <a:pt x="4" y="0"/>
                      <a:pt x="3" y="0"/>
                    </a:cubicBezTo>
                    <a:cubicBezTo>
                      <a:pt x="1" y="0"/>
                      <a:pt x="0" y="1"/>
                      <a:pt x="0" y="3"/>
                    </a:cubicBezTo>
                    <a:cubicBezTo>
                      <a:pt x="0" y="4"/>
                      <a:pt x="0" y="5"/>
                      <a:pt x="0" y="5"/>
                    </a:cubicBezTo>
                    <a:cubicBezTo>
                      <a:pt x="1" y="4"/>
                      <a:pt x="2" y="4"/>
                      <a:pt x="3"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Freeform 182"/>
              <p:cNvSpPr>
                <a:spLocks/>
              </p:cNvSpPr>
              <p:nvPr/>
            </p:nvSpPr>
            <p:spPr bwMode="auto">
              <a:xfrm>
                <a:off x="2198544" y="5248935"/>
                <a:ext cx="85650" cy="391207"/>
              </a:xfrm>
              <a:custGeom>
                <a:avLst/>
                <a:gdLst>
                  <a:gd name="T0" fmla="*/ 11 w 36"/>
                  <a:gd name="T1" fmla="*/ 28 h 160"/>
                  <a:gd name="T2" fmla="*/ 0 w 36"/>
                  <a:gd name="T3" fmla="*/ 160 h 160"/>
                  <a:gd name="T4" fmla="*/ 23 w 36"/>
                  <a:gd name="T5" fmla="*/ 68 h 160"/>
                  <a:gd name="T6" fmla="*/ 36 w 36"/>
                  <a:gd name="T7" fmla="*/ 30 h 160"/>
                  <a:gd name="T8" fmla="*/ 26 w 36"/>
                  <a:gd name="T9" fmla="*/ 0 h 160"/>
                  <a:gd name="T10" fmla="*/ 25 w 36"/>
                  <a:gd name="T11" fmla="*/ 8 h 160"/>
                  <a:gd name="T12" fmla="*/ 11 w 36"/>
                  <a:gd name="T13" fmla="*/ 28 h 160"/>
                </a:gdLst>
                <a:ahLst/>
                <a:cxnLst>
                  <a:cxn ang="0">
                    <a:pos x="T0" y="T1"/>
                  </a:cxn>
                  <a:cxn ang="0">
                    <a:pos x="T2" y="T3"/>
                  </a:cxn>
                  <a:cxn ang="0">
                    <a:pos x="T4" y="T5"/>
                  </a:cxn>
                  <a:cxn ang="0">
                    <a:pos x="T6" y="T7"/>
                  </a:cxn>
                  <a:cxn ang="0">
                    <a:pos x="T8" y="T9"/>
                  </a:cxn>
                  <a:cxn ang="0">
                    <a:pos x="T10" y="T11"/>
                  </a:cxn>
                  <a:cxn ang="0">
                    <a:pos x="T12" y="T13"/>
                  </a:cxn>
                </a:cxnLst>
                <a:rect l="0" t="0" r="r" b="b"/>
                <a:pathLst>
                  <a:path w="36" h="160">
                    <a:moveTo>
                      <a:pt x="11" y="28"/>
                    </a:moveTo>
                    <a:lnTo>
                      <a:pt x="0" y="160"/>
                    </a:lnTo>
                    <a:lnTo>
                      <a:pt x="23" y="68"/>
                    </a:lnTo>
                    <a:lnTo>
                      <a:pt x="36" y="30"/>
                    </a:lnTo>
                    <a:lnTo>
                      <a:pt x="26" y="0"/>
                    </a:lnTo>
                    <a:lnTo>
                      <a:pt x="25" y="8"/>
                    </a:lnTo>
                    <a:lnTo>
                      <a:pt x="11" y="2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Freeform 183"/>
              <p:cNvSpPr>
                <a:spLocks/>
              </p:cNvSpPr>
              <p:nvPr/>
            </p:nvSpPr>
            <p:spPr bwMode="auto">
              <a:xfrm>
                <a:off x="2162856" y="5241601"/>
                <a:ext cx="61858" cy="398543"/>
              </a:xfrm>
              <a:custGeom>
                <a:avLst/>
                <a:gdLst>
                  <a:gd name="T0" fmla="*/ 26 w 26"/>
                  <a:gd name="T1" fmla="*/ 31 h 163"/>
                  <a:gd name="T2" fmla="*/ 15 w 26"/>
                  <a:gd name="T3" fmla="*/ 163 h 163"/>
                  <a:gd name="T4" fmla="*/ 8 w 26"/>
                  <a:gd name="T5" fmla="*/ 73 h 163"/>
                  <a:gd name="T6" fmla="*/ 0 w 26"/>
                  <a:gd name="T7" fmla="*/ 29 h 163"/>
                  <a:gd name="T8" fmla="*/ 21 w 26"/>
                  <a:gd name="T9" fmla="*/ 0 h 163"/>
                  <a:gd name="T10" fmla="*/ 20 w 26"/>
                  <a:gd name="T11" fmla="*/ 8 h 163"/>
                  <a:gd name="T12" fmla="*/ 26 w 26"/>
                  <a:gd name="T13" fmla="*/ 31 h 163"/>
                </a:gdLst>
                <a:ahLst/>
                <a:cxnLst>
                  <a:cxn ang="0">
                    <a:pos x="T0" y="T1"/>
                  </a:cxn>
                  <a:cxn ang="0">
                    <a:pos x="T2" y="T3"/>
                  </a:cxn>
                  <a:cxn ang="0">
                    <a:pos x="T4" y="T5"/>
                  </a:cxn>
                  <a:cxn ang="0">
                    <a:pos x="T6" y="T7"/>
                  </a:cxn>
                  <a:cxn ang="0">
                    <a:pos x="T8" y="T9"/>
                  </a:cxn>
                  <a:cxn ang="0">
                    <a:pos x="T10" y="T11"/>
                  </a:cxn>
                  <a:cxn ang="0">
                    <a:pos x="T12" y="T13"/>
                  </a:cxn>
                </a:cxnLst>
                <a:rect l="0" t="0" r="r" b="b"/>
                <a:pathLst>
                  <a:path w="26" h="163">
                    <a:moveTo>
                      <a:pt x="26" y="31"/>
                    </a:moveTo>
                    <a:lnTo>
                      <a:pt x="15" y="163"/>
                    </a:lnTo>
                    <a:lnTo>
                      <a:pt x="8" y="73"/>
                    </a:lnTo>
                    <a:lnTo>
                      <a:pt x="0" y="29"/>
                    </a:lnTo>
                    <a:lnTo>
                      <a:pt x="21" y="0"/>
                    </a:lnTo>
                    <a:lnTo>
                      <a:pt x="20" y="8"/>
                    </a:lnTo>
                    <a:lnTo>
                      <a:pt x="2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Freeform 184"/>
              <p:cNvSpPr>
                <a:spLocks/>
              </p:cNvSpPr>
              <p:nvPr/>
            </p:nvSpPr>
            <p:spPr bwMode="auto">
              <a:xfrm>
                <a:off x="2158097" y="5207370"/>
                <a:ext cx="54721" cy="114918"/>
              </a:xfrm>
              <a:custGeom>
                <a:avLst/>
                <a:gdLst>
                  <a:gd name="T0" fmla="*/ 16 w 23"/>
                  <a:gd name="T1" fmla="*/ 0 h 47"/>
                  <a:gd name="T2" fmla="*/ 12 w 23"/>
                  <a:gd name="T3" fmla="*/ 10 h 47"/>
                  <a:gd name="T4" fmla="*/ 0 w 23"/>
                  <a:gd name="T5" fmla="*/ 47 h 47"/>
                  <a:gd name="T6" fmla="*/ 23 w 23"/>
                  <a:gd name="T7" fmla="*/ 14 h 47"/>
                  <a:gd name="T8" fmla="*/ 16 w 23"/>
                  <a:gd name="T9" fmla="*/ 0 h 47"/>
                </a:gdLst>
                <a:ahLst/>
                <a:cxnLst>
                  <a:cxn ang="0">
                    <a:pos x="T0" y="T1"/>
                  </a:cxn>
                  <a:cxn ang="0">
                    <a:pos x="T2" y="T3"/>
                  </a:cxn>
                  <a:cxn ang="0">
                    <a:pos x="T4" y="T5"/>
                  </a:cxn>
                  <a:cxn ang="0">
                    <a:pos x="T6" y="T7"/>
                  </a:cxn>
                  <a:cxn ang="0">
                    <a:pos x="T8" y="T9"/>
                  </a:cxn>
                </a:cxnLst>
                <a:rect l="0" t="0" r="r" b="b"/>
                <a:pathLst>
                  <a:path w="23" h="47">
                    <a:moveTo>
                      <a:pt x="16" y="0"/>
                    </a:moveTo>
                    <a:lnTo>
                      <a:pt x="12" y="10"/>
                    </a:lnTo>
                    <a:lnTo>
                      <a:pt x="0" y="47"/>
                    </a:lnTo>
                    <a:lnTo>
                      <a:pt x="23" y="14"/>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1" name="Freeform 185"/>
              <p:cNvSpPr>
                <a:spLocks/>
              </p:cNvSpPr>
              <p:nvPr/>
            </p:nvSpPr>
            <p:spPr bwMode="auto">
              <a:xfrm>
                <a:off x="2260402" y="5222040"/>
                <a:ext cx="28550" cy="105138"/>
              </a:xfrm>
              <a:custGeom>
                <a:avLst/>
                <a:gdLst>
                  <a:gd name="T0" fmla="*/ 0 w 12"/>
                  <a:gd name="T1" fmla="*/ 11 h 43"/>
                  <a:gd name="T2" fmla="*/ 10 w 12"/>
                  <a:gd name="T3" fmla="*/ 0 h 43"/>
                  <a:gd name="T4" fmla="*/ 12 w 12"/>
                  <a:gd name="T5" fmla="*/ 10 h 43"/>
                  <a:gd name="T6" fmla="*/ 10 w 12"/>
                  <a:gd name="T7" fmla="*/ 43 h 43"/>
                  <a:gd name="T8" fmla="*/ 0 w 12"/>
                  <a:gd name="T9" fmla="*/ 11 h 43"/>
                </a:gdLst>
                <a:ahLst/>
                <a:cxnLst>
                  <a:cxn ang="0">
                    <a:pos x="T0" y="T1"/>
                  </a:cxn>
                  <a:cxn ang="0">
                    <a:pos x="T2" y="T3"/>
                  </a:cxn>
                  <a:cxn ang="0">
                    <a:pos x="T4" y="T5"/>
                  </a:cxn>
                  <a:cxn ang="0">
                    <a:pos x="T6" y="T7"/>
                  </a:cxn>
                  <a:cxn ang="0">
                    <a:pos x="T8" y="T9"/>
                  </a:cxn>
                </a:cxnLst>
                <a:rect l="0" t="0" r="r" b="b"/>
                <a:pathLst>
                  <a:path w="12" h="43">
                    <a:moveTo>
                      <a:pt x="0" y="11"/>
                    </a:moveTo>
                    <a:lnTo>
                      <a:pt x="10" y="0"/>
                    </a:lnTo>
                    <a:lnTo>
                      <a:pt x="12" y="10"/>
                    </a:lnTo>
                    <a:lnTo>
                      <a:pt x="10" y="43"/>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2" name="Freeform 186"/>
              <p:cNvSpPr>
                <a:spLocks/>
              </p:cNvSpPr>
              <p:nvPr/>
            </p:nvSpPr>
            <p:spPr bwMode="auto">
              <a:xfrm>
                <a:off x="2300847" y="5151133"/>
                <a:ext cx="28550" cy="4890"/>
              </a:xfrm>
              <a:custGeom>
                <a:avLst/>
                <a:gdLst>
                  <a:gd name="T0" fmla="*/ 0 w 13"/>
                  <a:gd name="T1" fmla="*/ 0 h 2"/>
                  <a:gd name="T2" fmla="*/ 6 w 13"/>
                  <a:gd name="T3" fmla="*/ 1 h 2"/>
                  <a:gd name="T4" fmla="*/ 10 w 13"/>
                  <a:gd name="T5" fmla="*/ 0 h 2"/>
                  <a:gd name="T6" fmla="*/ 12 w 13"/>
                  <a:gd name="T7" fmla="*/ 0 h 2"/>
                  <a:gd name="T8" fmla="*/ 13 w 13"/>
                  <a:gd name="T9" fmla="*/ 1 h 2"/>
                  <a:gd name="T10" fmla="*/ 12 w 13"/>
                  <a:gd name="T11" fmla="*/ 2 h 2"/>
                  <a:gd name="T12" fmla="*/ 12 w 13"/>
                  <a:gd name="T13" fmla="*/ 2 h 2"/>
                  <a:gd name="T14" fmla="*/ 10 w 13"/>
                  <a:gd name="T15" fmla="*/ 2 h 2"/>
                  <a:gd name="T16" fmla="*/ 6 w 13"/>
                  <a:gd name="T17" fmla="*/ 1 h 2"/>
                  <a:gd name="T18" fmla="*/ 0 w 1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
                    <a:moveTo>
                      <a:pt x="0" y="0"/>
                    </a:moveTo>
                    <a:cubicBezTo>
                      <a:pt x="0" y="0"/>
                      <a:pt x="3" y="1"/>
                      <a:pt x="6" y="1"/>
                    </a:cubicBezTo>
                    <a:cubicBezTo>
                      <a:pt x="8" y="1"/>
                      <a:pt x="9" y="1"/>
                      <a:pt x="10" y="0"/>
                    </a:cubicBezTo>
                    <a:cubicBezTo>
                      <a:pt x="11" y="0"/>
                      <a:pt x="12" y="0"/>
                      <a:pt x="12" y="0"/>
                    </a:cubicBezTo>
                    <a:cubicBezTo>
                      <a:pt x="13" y="0"/>
                      <a:pt x="13" y="0"/>
                      <a:pt x="13" y="1"/>
                    </a:cubicBezTo>
                    <a:cubicBezTo>
                      <a:pt x="13" y="1"/>
                      <a:pt x="13" y="2"/>
                      <a:pt x="12" y="2"/>
                    </a:cubicBezTo>
                    <a:cubicBezTo>
                      <a:pt x="12" y="2"/>
                      <a:pt x="12" y="2"/>
                      <a:pt x="12" y="2"/>
                    </a:cubicBezTo>
                    <a:cubicBezTo>
                      <a:pt x="12" y="2"/>
                      <a:pt x="12" y="2"/>
                      <a:pt x="10" y="2"/>
                    </a:cubicBezTo>
                    <a:cubicBezTo>
                      <a:pt x="9" y="2"/>
                      <a:pt x="8" y="2"/>
                      <a:pt x="6" y="1"/>
                    </a:cubicBezTo>
                    <a:cubicBezTo>
                      <a:pt x="3" y="1"/>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3" name="Freeform 187"/>
              <p:cNvSpPr>
                <a:spLocks/>
              </p:cNvSpPr>
              <p:nvPr/>
            </p:nvSpPr>
            <p:spPr bwMode="auto">
              <a:xfrm>
                <a:off x="2300847" y="5151133"/>
                <a:ext cx="28550" cy="7336"/>
              </a:xfrm>
              <a:custGeom>
                <a:avLst/>
                <a:gdLst>
                  <a:gd name="T0" fmla="*/ 0 w 13"/>
                  <a:gd name="T1" fmla="*/ 0 h 3"/>
                  <a:gd name="T2" fmla="*/ 6 w 13"/>
                  <a:gd name="T3" fmla="*/ 1 h 3"/>
                  <a:gd name="T4" fmla="*/ 12 w 13"/>
                  <a:gd name="T5" fmla="*/ 1 h 3"/>
                  <a:gd name="T6" fmla="*/ 13 w 13"/>
                  <a:gd name="T7" fmla="*/ 2 h 3"/>
                  <a:gd name="T8" fmla="*/ 12 w 13"/>
                  <a:gd name="T9" fmla="*/ 3 h 3"/>
                  <a:gd name="T10" fmla="*/ 12 w 13"/>
                  <a:gd name="T11" fmla="*/ 3 h 3"/>
                  <a:gd name="T12" fmla="*/ 6 w 13"/>
                  <a:gd name="T13" fmla="*/ 2 h 3"/>
                  <a:gd name="T14" fmla="*/ 0 w 1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
                    <a:moveTo>
                      <a:pt x="0" y="0"/>
                    </a:moveTo>
                    <a:cubicBezTo>
                      <a:pt x="0" y="0"/>
                      <a:pt x="3" y="1"/>
                      <a:pt x="6" y="1"/>
                    </a:cubicBezTo>
                    <a:cubicBezTo>
                      <a:pt x="9" y="2"/>
                      <a:pt x="12" y="1"/>
                      <a:pt x="12" y="1"/>
                    </a:cubicBezTo>
                    <a:cubicBezTo>
                      <a:pt x="12" y="1"/>
                      <a:pt x="13" y="2"/>
                      <a:pt x="13" y="2"/>
                    </a:cubicBezTo>
                    <a:cubicBezTo>
                      <a:pt x="13" y="3"/>
                      <a:pt x="13" y="3"/>
                      <a:pt x="12" y="3"/>
                    </a:cubicBezTo>
                    <a:cubicBezTo>
                      <a:pt x="12" y="3"/>
                      <a:pt x="12" y="3"/>
                      <a:pt x="12" y="3"/>
                    </a:cubicBezTo>
                    <a:cubicBezTo>
                      <a:pt x="12" y="3"/>
                      <a:pt x="9" y="3"/>
                      <a:pt x="6" y="2"/>
                    </a:cubicBezTo>
                    <a:cubicBezTo>
                      <a:pt x="3" y="1"/>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188"/>
              <p:cNvSpPr>
                <a:spLocks/>
              </p:cNvSpPr>
              <p:nvPr/>
            </p:nvSpPr>
            <p:spPr bwMode="auto">
              <a:xfrm>
                <a:off x="2253264" y="5439649"/>
                <a:ext cx="9517" cy="12226"/>
              </a:xfrm>
              <a:custGeom>
                <a:avLst/>
                <a:gdLst>
                  <a:gd name="T0" fmla="*/ 5 w 5"/>
                  <a:gd name="T1" fmla="*/ 3 h 6"/>
                  <a:gd name="T2" fmla="*/ 2 w 5"/>
                  <a:gd name="T3" fmla="*/ 6 h 6"/>
                  <a:gd name="T4" fmla="*/ 0 w 5"/>
                  <a:gd name="T5" fmla="*/ 3 h 6"/>
                  <a:gd name="T6" fmla="*/ 3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4"/>
                      <a:pt x="0" y="3"/>
                    </a:cubicBezTo>
                    <a:cubicBezTo>
                      <a:pt x="0" y="1"/>
                      <a:pt x="1" y="0"/>
                      <a:pt x="3" y="0"/>
                    </a:cubicBezTo>
                    <a:cubicBezTo>
                      <a:pt x="4" y="0"/>
                      <a:pt x="5" y="2"/>
                      <a:pt x="5" y="3"/>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189"/>
              <p:cNvSpPr>
                <a:spLocks/>
              </p:cNvSpPr>
              <p:nvPr/>
            </p:nvSpPr>
            <p:spPr bwMode="auto">
              <a:xfrm>
                <a:off x="2222335" y="5539896"/>
                <a:ext cx="11897" cy="9780"/>
              </a:xfrm>
              <a:custGeom>
                <a:avLst/>
                <a:gdLst>
                  <a:gd name="T0" fmla="*/ 6 w 6"/>
                  <a:gd name="T1" fmla="*/ 3 h 5"/>
                  <a:gd name="T2" fmla="*/ 3 w 6"/>
                  <a:gd name="T3" fmla="*/ 5 h 5"/>
                  <a:gd name="T4" fmla="*/ 1 w 6"/>
                  <a:gd name="T5" fmla="*/ 2 h 5"/>
                  <a:gd name="T6" fmla="*/ 4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5" y="5"/>
                      <a:pt x="3" y="5"/>
                    </a:cubicBezTo>
                    <a:cubicBezTo>
                      <a:pt x="2" y="5"/>
                      <a:pt x="0" y="4"/>
                      <a:pt x="1" y="2"/>
                    </a:cubicBezTo>
                    <a:cubicBezTo>
                      <a:pt x="1" y="1"/>
                      <a:pt x="2" y="0"/>
                      <a:pt x="4" y="0"/>
                    </a:cubicBezTo>
                    <a:cubicBezTo>
                      <a:pt x="5" y="0"/>
                      <a:pt x="6" y="1"/>
                      <a:pt x="6" y="3"/>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190"/>
              <p:cNvSpPr>
                <a:spLocks/>
              </p:cNvSpPr>
              <p:nvPr/>
            </p:nvSpPr>
            <p:spPr bwMode="auto">
              <a:xfrm>
                <a:off x="2191405" y="5640142"/>
                <a:ext cx="14275" cy="12226"/>
              </a:xfrm>
              <a:custGeom>
                <a:avLst/>
                <a:gdLst>
                  <a:gd name="T0" fmla="*/ 6 w 6"/>
                  <a:gd name="T1" fmla="*/ 3 h 5"/>
                  <a:gd name="T2" fmla="*/ 3 w 6"/>
                  <a:gd name="T3" fmla="*/ 5 h 5"/>
                  <a:gd name="T4" fmla="*/ 0 w 6"/>
                  <a:gd name="T5" fmla="*/ 2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4"/>
                      <a:pt x="5" y="5"/>
                      <a:pt x="3" y="5"/>
                    </a:cubicBezTo>
                    <a:cubicBezTo>
                      <a:pt x="2" y="5"/>
                      <a:pt x="0" y="4"/>
                      <a:pt x="0" y="2"/>
                    </a:cubicBezTo>
                    <a:cubicBezTo>
                      <a:pt x="1" y="1"/>
                      <a:pt x="2" y="0"/>
                      <a:pt x="3" y="0"/>
                    </a:cubicBezTo>
                    <a:cubicBezTo>
                      <a:pt x="5" y="0"/>
                      <a:pt x="6" y="1"/>
                      <a:pt x="6" y="3"/>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191"/>
              <p:cNvSpPr>
                <a:spLocks/>
              </p:cNvSpPr>
              <p:nvPr/>
            </p:nvSpPr>
            <p:spPr bwMode="auto">
              <a:xfrm>
                <a:off x="2027244" y="5711049"/>
                <a:ext cx="275982" cy="85577"/>
              </a:xfrm>
              <a:custGeom>
                <a:avLst/>
                <a:gdLst>
                  <a:gd name="T0" fmla="*/ 116 w 116"/>
                  <a:gd name="T1" fmla="*/ 23 h 35"/>
                  <a:gd name="T2" fmla="*/ 69 w 116"/>
                  <a:gd name="T3" fmla="*/ 16 h 35"/>
                  <a:gd name="T4" fmla="*/ 69 w 116"/>
                  <a:gd name="T5" fmla="*/ 0 h 35"/>
                  <a:gd name="T6" fmla="*/ 66 w 116"/>
                  <a:gd name="T7" fmla="*/ 16 h 35"/>
                  <a:gd name="T8" fmla="*/ 0 w 116"/>
                  <a:gd name="T9" fmla="*/ 8 h 35"/>
                  <a:gd name="T10" fmla="*/ 0 w 116"/>
                  <a:gd name="T11" fmla="*/ 14 h 35"/>
                  <a:gd name="T12" fmla="*/ 116 w 116"/>
                  <a:gd name="T13" fmla="*/ 35 h 35"/>
                  <a:gd name="T14" fmla="*/ 116 w 116"/>
                  <a:gd name="T15" fmla="*/ 2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5">
                    <a:moveTo>
                      <a:pt x="116" y="23"/>
                    </a:moveTo>
                    <a:lnTo>
                      <a:pt x="69" y="16"/>
                    </a:lnTo>
                    <a:lnTo>
                      <a:pt x="69" y="0"/>
                    </a:lnTo>
                    <a:lnTo>
                      <a:pt x="66" y="16"/>
                    </a:lnTo>
                    <a:lnTo>
                      <a:pt x="0" y="8"/>
                    </a:lnTo>
                    <a:lnTo>
                      <a:pt x="0" y="14"/>
                    </a:lnTo>
                    <a:lnTo>
                      <a:pt x="116" y="35"/>
                    </a:lnTo>
                    <a:lnTo>
                      <a:pt x="116" y="23"/>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Freeform 192"/>
              <p:cNvSpPr>
                <a:spLocks/>
              </p:cNvSpPr>
              <p:nvPr/>
            </p:nvSpPr>
            <p:spPr bwMode="auto">
              <a:xfrm>
                <a:off x="2338913" y="5202480"/>
                <a:ext cx="99925" cy="102692"/>
              </a:xfrm>
              <a:custGeom>
                <a:avLst/>
                <a:gdLst>
                  <a:gd name="T0" fmla="*/ 4 w 45"/>
                  <a:gd name="T1" fmla="*/ 28 h 45"/>
                  <a:gd name="T2" fmla="*/ 17 w 45"/>
                  <a:gd name="T3" fmla="*/ 3 h 45"/>
                  <a:gd name="T4" fmla="*/ 42 w 45"/>
                  <a:gd name="T5" fmla="*/ 17 h 45"/>
                  <a:gd name="T6" fmla="*/ 28 w 45"/>
                  <a:gd name="T7" fmla="*/ 41 h 45"/>
                  <a:gd name="T8" fmla="*/ 4 w 45"/>
                  <a:gd name="T9" fmla="*/ 28 h 45"/>
                </a:gdLst>
                <a:ahLst/>
                <a:cxnLst>
                  <a:cxn ang="0">
                    <a:pos x="T0" y="T1"/>
                  </a:cxn>
                  <a:cxn ang="0">
                    <a:pos x="T2" y="T3"/>
                  </a:cxn>
                  <a:cxn ang="0">
                    <a:pos x="T4" y="T5"/>
                  </a:cxn>
                  <a:cxn ang="0">
                    <a:pos x="T6" y="T7"/>
                  </a:cxn>
                  <a:cxn ang="0">
                    <a:pos x="T8" y="T9"/>
                  </a:cxn>
                </a:cxnLst>
                <a:rect l="0" t="0" r="r" b="b"/>
                <a:pathLst>
                  <a:path w="45" h="45">
                    <a:moveTo>
                      <a:pt x="4" y="28"/>
                    </a:moveTo>
                    <a:cubicBezTo>
                      <a:pt x="0" y="18"/>
                      <a:pt x="6" y="6"/>
                      <a:pt x="17" y="3"/>
                    </a:cubicBezTo>
                    <a:cubicBezTo>
                      <a:pt x="27" y="0"/>
                      <a:pt x="38" y="6"/>
                      <a:pt x="42" y="17"/>
                    </a:cubicBezTo>
                    <a:cubicBezTo>
                      <a:pt x="45" y="27"/>
                      <a:pt x="39" y="38"/>
                      <a:pt x="28" y="41"/>
                    </a:cubicBezTo>
                    <a:cubicBezTo>
                      <a:pt x="18" y="45"/>
                      <a:pt x="7" y="39"/>
                      <a:pt x="4" y="2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193"/>
              <p:cNvSpPr>
                <a:spLocks/>
              </p:cNvSpPr>
              <p:nvPr/>
            </p:nvSpPr>
            <p:spPr bwMode="auto">
              <a:xfrm>
                <a:off x="2079586" y="5258715"/>
                <a:ext cx="135613" cy="136922"/>
              </a:xfrm>
              <a:custGeom>
                <a:avLst/>
                <a:gdLst>
                  <a:gd name="T0" fmla="*/ 23 w 61"/>
                  <a:gd name="T1" fmla="*/ 4 h 61"/>
                  <a:gd name="T2" fmla="*/ 57 w 61"/>
                  <a:gd name="T3" fmla="*/ 23 h 61"/>
                  <a:gd name="T4" fmla="*/ 38 w 61"/>
                  <a:gd name="T5" fmla="*/ 57 h 61"/>
                  <a:gd name="T6" fmla="*/ 4 w 61"/>
                  <a:gd name="T7" fmla="*/ 38 h 61"/>
                  <a:gd name="T8" fmla="*/ 23 w 61"/>
                  <a:gd name="T9" fmla="*/ 4 h 61"/>
                </a:gdLst>
                <a:ahLst/>
                <a:cxnLst>
                  <a:cxn ang="0">
                    <a:pos x="T0" y="T1"/>
                  </a:cxn>
                  <a:cxn ang="0">
                    <a:pos x="T2" y="T3"/>
                  </a:cxn>
                  <a:cxn ang="0">
                    <a:pos x="T4" y="T5"/>
                  </a:cxn>
                  <a:cxn ang="0">
                    <a:pos x="T6" y="T7"/>
                  </a:cxn>
                  <a:cxn ang="0">
                    <a:pos x="T8" y="T9"/>
                  </a:cxn>
                </a:cxnLst>
                <a:rect l="0" t="0" r="r" b="b"/>
                <a:pathLst>
                  <a:path w="61" h="61">
                    <a:moveTo>
                      <a:pt x="23" y="4"/>
                    </a:moveTo>
                    <a:cubicBezTo>
                      <a:pt x="37" y="0"/>
                      <a:pt x="53" y="8"/>
                      <a:pt x="57" y="23"/>
                    </a:cubicBezTo>
                    <a:cubicBezTo>
                      <a:pt x="61" y="37"/>
                      <a:pt x="52" y="52"/>
                      <a:pt x="38" y="57"/>
                    </a:cubicBezTo>
                    <a:cubicBezTo>
                      <a:pt x="23" y="61"/>
                      <a:pt x="8" y="52"/>
                      <a:pt x="4" y="38"/>
                    </a:cubicBezTo>
                    <a:cubicBezTo>
                      <a:pt x="0" y="23"/>
                      <a:pt x="8" y="8"/>
                      <a:pt x="23" y="4"/>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194"/>
              <p:cNvSpPr>
                <a:spLocks/>
              </p:cNvSpPr>
              <p:nvPr/>
            </p:nvSpPr>
            <p:spPr bwMode="auto">
              <a:xfrm>
                <a:off x="2129547" y="5209814"/>
                <a:ext cx="271224" cy="176043"/>
              </a:xfrm>
              <a:custGeom>
                <a:avLst/>
                <a:gdLst>
                  <a:gd name="T0" fmla="*/ 14 w 114"/>
                  <a:gd name="T1" fmla="*/ 72 h 72"/>
                  <a:gd name="T2" fmla="*/ 114 w 114"/>
                  <a:gd name="T3" fmla="*/ 35 h 72"/>
                  <a:gd name="T4" fmla="*/ 104 w 114"/>
                  <a:gd name="T5" fmla="*/ 0 h 72"/>
                  <a:gd name="T6" fmla="*/ 0 w 114"/>
                  <a:gd name="T7" fmla="*/ 23 h 72"/>
                  <a:gd name="T8" fmla="*/ 14 w 114"/>
                  <a:gd name="T9" fmla="*/ 72 h 72"/>
                </a:gdLst>
                <a:ahLst/>
                <a:cxnLst>
                  <a:cxn ang="0">
                    <a:pos x="T0" y="T1"/>
                  </a:cxn>
                  <a:cxn ang="0">
                    <a:pos x="T2" y="T3"/>
                  </a:cxn>
                  <a:cxn ang="0">
                    <a:pos x="T4" y="T5"/>
                  </a:cxn>
                  <a:cxn ang="0">
                    <a:pos x="T6" y="T7"/>
                  </a:cxn>
                  <a:cxn ang="0">
                    <a:pos x="T8" y="T9"/>
                  </a:cxn>
                </a:cxnLst>
                <a:rect l="0" t="0" r="r" b="b"/>
                <a:pathLst>
                  <a:path w="114" h="72">
                    <a:moveTo>
                      <a:pt x="14" y="72"/>
                    </a:moveTo>
                    <a:lnTo>
                      <a:pt x="114" y="35"/>
                    </a:lnTo>
                    <a:lnTo>
                      <a:pt x="104" y="0"/>
                    </a:lnTo>
                    <a:lnTo>
                      <a:pt x="0" y="23"/>
                    </a:lnTo>
                    <a:lnTo>
                      <a:pt x="14" y="7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195"/>
              <p:cNvSpPr>
                <a:spLocks/>
              </p:cNvSpPr>
              <p:nvPr/>
            </p:nvSpPr>
            <p:spPr bwMode="auto">
              <a:xfrm>
                <a:off x="2607759" y="4960420"/>
                <a:ext cx="35688" cy="75797"/>
              </a:xfrm>
              <a:custGeom>
                <a:avLst/>
                <a:gdLst>
                  <a:gd name="T0" fmla="*/ 2 w 16"/>
                  <a:gd name="T1" fmla="*/ 33 h 33"/>
                  <a:gd name="T2" fmla="*/ 0 w 16"/>
                  <a:gd name="T3" fmla="*/ 3 h 33"/>
                  <a:gd name="T4" fmla="*/ 9 w 16"/>
                  <a:gd name="T5" fmla="*/ 8 h 33"/>
                  <a:gd name="T6" fmla="*/ 16 w 16"/>
                  <a:gd name="T7" fmla="*/ 23 h 33"/>
                </a:gdLst>
                <a:ahLst/>
                <a:cxnLst>
                  <a:cxn ang="0">
                    <a:pos x="T0" y="T1"/>
                  </a:cxn>
                  <a:cxn ang="0">
                    <a:pos x="T2" y="T3"/>
                  </a:cxn>
                  <a:cxn ang="0">
                    <a:pos x="T4" y="T5"/>
                  </a:cxn>
                  <a:cxn ang="0">
                    <a:pos x="T6" y="T7"/>
                  </a:cxn>
                </a:cxnLst>
                <a:rect l="0" t="0" r="r" b="b"/>
                <a:pathLst>
                  <a:path w="16" h="33">
                    <a:moveTo>
                      <a:pt x="2" y="33"/>
                    </a:moveTo>
                    <a:cubicBezTo>
                      <a:pt x="1" y="23"/>
                      <a:pt x="2" y="11"/>
                      <a:pt x="0" y="3"/>
                    </a:cubicBezTo>
                    <a:cubicBezTo>
                      <a:pt x="3" y="0"/>
                      <a:pt x="7" y="2"/>
                      <a:pt x="9" y="8"/>
                    </a:cubicBezTo>
                    <a:cubicBezTo>
                      <a:pt x="11" y="14"/>
                      <a:pt x="11" y="25"/>
                      <a:pt x="16" y="2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196"/>
              <p:cNvSpPr>
                <a:spLocks/>
              </p:cNvSpPr>
              <p:nvPr/>
            </p:nvSpPr>
            <p:spPr bwMode="auto">
              <a:xfrm>
                <a:off x="2457871" y="4652344"/>
                <a:ext cx="780364" cy="498789"/>
              </a:xfrm>
              <a:custGeom>
                <a:avLst/>
                <a:gdLst>
                  <a:gd name="T0" fmla="*/ 346 w 351"/>
                  <a:gd name="T1" fmla="*/ 143 h 220"/>
                  <a:gd name="T2" fmla="*/ 340 w 351"/>
                  <a:gd name="T3" fmla="*/ 133 h 220"/>
                  <a:gd name="T4" fmla="*/ 341 w 351"/>
                  <a:gd name="T5" fmla="*/ 128 h 220"/>
                  <a:gd name="T6" fmla="*/ 301 w 351"/>
                  <a:gd name="T7" fmla="*/ 57 h 220"/>
                  <a:gd name="T8" fmla="*/ 284 w 351"/>
                  <a:gd name="T9" fmla="*/ 52 h 220"/>
                  <a:gd name="T10" fmla="*/ 242 w 351"/>
                  <a:gd name="T11" fmla="*/ 59 h 220"/>
                  <a:gd name="T12" fmla="*/ 219 w 351"/>
                  <a:gd name="T13" fmla="*/ 26 h 220"/>
                  <a:gd name="T14" fmla="*/ 203 w 351"/>
                  <a:gd name="T15" fmla="*/ 15 h 220"/>
                  <a:gd name="T16" fmla="*/ 176 w 351"/>
                  <a:gd name="T17" fmla="*/ 6 h 220"/>
                  <a:gd name="T18" fmla="*/ 80 w 351"/>
                  <a:gd name="T19" fmla="*/ 74 h 220"/>
                  <a:gd name="T20" fmla="*/ 80 w 351"/>
                  <a:gd name="T21" fmla="*/ 76 h 220"/>
                  <a:gd name="T22" fmla="*/ 79 w 351"/>
                  <a:gd name="T23" fmla="*/ 76 h 220"/>
                  <a:gd name="T24" fmla="*/ 2 w 351"/>
                  <a:gd name="T25" fmla="*/ 133 h 220"/>
                  <a:gd name="T26" fmla="*/ 10 w 351"/>
                  <a:gd name="T27" fmla="*/ 175 h 220"/>
                  <a:gd name="T28" fmla="*/ 27 w 351"/>
                  <a:gd name="T29" fmla="*/ 180 h 220"/>
                  <a:gd name="T30" fmla="*/ 288 w 351"/>
                  <a:gd name="T31" fmla="*/ 219 h 220"/>
                  <a:gd name="T32" fmla="*/ 319 w 351"/>
                  <a:gd name="T33" fmla="*/ 214 h 220"/>
                  <a:gd name="T34" fmla="*/ 350 w 351"/>
                  <a:gd name="T35" fmla="*/ 173 h 220"/>
                  <a:gd name="T36" fmla="*/ 346 w 351"/>
                  <a:gd name="T37"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0">
                    <a:moveTo>
                      <a:pt x="346" y="143"/>
                    </a:moveTo>
                    <a:cubicBezTo>
                      <a:pt x="344" y="140"/>
                      <a:pt x="342" y="136"/>
                      <a:pt x="340" y="133"/>
                    </a:cubicBezTo>
                    <a:cubicBezTo>
                      <a:pt x="340" y="131"/>
                      <a:pt x="340" y="130"/>
                      <a:pt x="341" y="128"/>
                    </a:cubicBezTo>
                    <a:cubicBezTo>
                      <a:pt x="345" y="98"/>
                      <a:pt x="328" y="69"/>
                      <a:pt x="301" y="57"/>
                    </a:cubicBezTo>
                    <a:cubicBezTo>
                      <a:pt x="296" y="54"/>
                      <a:pt x="290" y="53"/>
                      <a:pt x="284" y="52"/>
                    </a:cubicBezTo>
                    <a:cubicBezTo>
                      <a:pt x="269" y="49"/>
                      <a:pt x="254" y="52"/>
                      <a:pt x="242" y="59"/>
                    </a:cubicBezTo>
                    <a:cubicBezTo>
                      <a:pt x="237" y="46"/>
                      <a:pt x="229" y="35"/>
                      <a:pt x="219" y="26"/>
                    </a:cubicBezTo>
                    <a:cubicBezTo>
                      <a:pt x="214" y="22"/>
                      <a:pt x="209" y="18"/>
                      <a:pt x="203" y="15"/>
                    </a:cubicBezTo>
                    <a:cubicBezTo>
                      <a:pt x="195" y="11"/>
                      <a:pt x="185" y="8"/>
                      <a:pt x="176" y="6"/>
                    </a:cubicBezTo>
                    <a:cubicBezTo>
                      <a:pt x="131" y="0"/>
                      <a:pt x="88" y="30"/>
                      <a:pt x="80" y="74"/>
                    </a:cubicBezTo>
                    <a:cubicBezTo>
                      <a:pt x="80" y="75"/>
                      <a:pt x="80" y="75"/>
                      <a:pt x="80" y="76"/>
                    </a:cubicBezTo>
                    <a:cubicBezTo>
                      <a:pt x="80" y="76"/>
                      <a:pt x="79" y="76"/>
                      <a:pt x="79" y="76"/>
                    </a:cubicBezTo>
                    <a:cubicBezTo>
                      <a:pt x="42" y="70"/>
                      <a:pt x="8" y="96"/>
                      <a:pt x="2" y="133"/>
                    </a:cubicBezTo>
                    <a:cubicBezTo>
                      <a:pt x="0" y="148"/>
                      <a:pt x="3" y="162"/>
                      <a:pt x="10" y="175"/>
                    </a:cubicBezTo>
                    <a:cubicBezTo>
                      <a:pt x="15" y="177"/>
                      <a:pt x="21" y="179"/>
                      <a:pt x="27" y="180"/>
                    </a:cubicBezTo>
                    <a:cubicBezTo>
                      <a:pt x="288" y="219"/>
                      <a:pt x="288" y="219"/>
                      <a:pt x="288" y="219"/>
                    </a:cubicBezTo>
                    <a:cubicBezTo>
                      <a:pt x="299" y="220"/>
                      <a:pt x="310" y="219"/>
                      <a:pt x="319" y="214"/>
                    </a:cubicBezTo>
                    <a:cubicBezTo>
                      <a:pt x="335" y="207"/>
                      <a:pt x="347" y="192"/>
                      <a:pt x="350" y="173"/>
                    </a:cubicBezTo>
                    <a:cubicBezTo>
                      <a:pt x="351" y="163"/>
                      <a:pt x="350" y="152"/>
                      <a:pt x="346" y="14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197"/>
              <p:cNvSpPr>
                <a:spLocks/>
              </p:cNvSpPr>
              <p:nvPr/>
            </p:nvSpPr>
            <p:spPr bwMode="auto">
              <a:xfrm>
                <a:off x="2481663" y="4977536"/>
                <a:ext cx="830327" cy="239614"/>
              </a:xfrm>
              <a:custGeom>
                <a:avLst/>
                <a:gdLst>
                  <a:gd name="T0" fmla="*/ 336 w 375"/>
                  <a:gd name="T1" fmla="*/ 0 h 106"/>
                  <a:gd name="T2" fmla="*/ 340 w 375"/>
                  <a:gd name="T3" fmla="*/ 30 h 106"/>
                  <a:gd name="T4" fmla="*/ 309 w 375"/>
                  <a:gd name="T5" fmla="*/ 71 h 106"/>
                  <a:gd name="T6" fmla="*/ 278 w 375"/>
                  <a:gd name="T7" fmla="*/ 76 h 106"/>
                  <a:gd name="T8" fmla="*/ 17 w 375"/>
                  <a:gd name="T9" fmla="*/ 37 h 106"/>
                  <a:gd name="T10" fmla="*/ 0 w 375"/>
                  <a:gd name="T11" fmla="*/ 32 h 106"/>
                  <a:gd name="T12" fmla="*/ 49 w 375"/>
                  <a:gd name="T13" fmla="*/ 66 h 106"/>
                  <a:gd name="T14" fmla="*/ 310 w 375"/>
                  <a:gd name="T15" fmla="*/ 105 h 106"/>
                  <a:gd name="T16" fmla="*/ 340 w 375"/>
                  <a:gd name="T17" fmla="*/ 100 h 106"/>
                  <a:gd name="T18" fmla="*/ 371 w 375"/>
                  <a:gd name="T19" fmla="*/ 59 h 106"/>
                  <a:gd name="T20" fmla="*/ 336 w 375"/>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06">
                    <a:moveTo>
                      <a:pt x="336" y="0"/>
                    </a:moveTo>
                    <a:cubicBezTo>
                      <a:pt x="340" y="9"/>
                      <a:pt x="341" y="20"/>
                      <a:pt x="340" y="30"/>
                    </a:cubicBezTo>
                    <a:cubicBezTo>
                      <a:pt x="337" y="49"/>
                      <a:pt x="325" y="64"/>
                      <a:pt x="309" y="71"/>
                    </a:cubicBezTo>
                    <a:cubicBezTo>
                      <a:pt x="300" y="76"/>
                      <a:pt x="289" y="77"/>
                      <a:pt x="278" y="76"/>
                    </a:cubicBezTo>
                    <a:cubicBezTo>
                      <a:pt x="17" y="37"/>
                      <a:pt x="17" y="37"/>
                      <a:pt x="17" y="37"/>
                    </a:cubicBezTo>
                    <a:cubicBezTo>
                      <a:pt x="11" y="36"/>
                      <a:pt x="5" y="34"/>
                      <a:pt x="0" y="32"/>
                    </a:cubicBezTo>
                    <a:cubicBezTo>
                      <a:pt x="10" y="50"/>
                      <a:pt x="28" y="63"/>
                      <a:pt x="49" y="66"/>
                    </a:cubicBezTo>
                    <a:cubicBezTo>
                      <a:pt x="310" y="105"/>
                      <a:pt x="310" y="105"/>
                      <a:pt x="310" y="105"/>
                    </a:cubicBezTo>
                    <a:cubicBezTo>
                      <a:pt x="321" y="106"/>
                      <a:pt x="331" y="105"/>
                      <a:pt x="340" y="100"/>
                    </a:cubicBezTo>
                    <a:cubicBezTo>
                      <a:pt x="357" y="93"/>
                      <a:pt x="369" y="78"/>
                      <a:pt x="371" y="59"/>
                    </a:cubicBezTo>
                    <a:cubicBezTo>
                      <a:pt x="375" y="33"/>
                      <a:pt x="360" y="9"/>
                      <a:pt x="336"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198"/>
              <p:cNvSpPr>
                <a:spLocks/>
              </p:cNvSpPr>
              <p:nvPr/>
            </p:nvSpPr>
            <p:spPr bwMode="auto">
              <a:xfrm>
                <a:off x="2450734" y="4953086"/>
                <a:ext cx="159404" cy="183379"/>
              </a:xfrm>
              <a:custGeom>
                <a:avLst/>
                <a:gdLst>
                  <a:gd name="T0" fmla="*/ 42 w 72"/>
                  <a:gd name="T1" fmla="*/ 60 h 80"/>
                  <a:gd name="T2" fmla="*/ 67 w 72"/>
                  <a:gd name="T3" fmla="*/ 29 h 80"/>
                  <a:gd name="T4" fmla="*/ 65 w 72"/>
                  <a:gd name="T5" fmla="*/ 19 h 80"/>
                  <a:gd name="T6" fmla="*/ 64 w 72"/>
                  <a:gd name="T7" fmla="*/ 8 h 80"/>
                  <a:gd name="T8" fmla="*/ 62 w 72"/>
                  <a:gd name="T9" fmla="*/ 1 h 80"/>
                  <a:gd name="T10" fmla="*/ 57 w 72"/>
                  <a:gd name="T11" fmla="*/ 7 h 80"/>
                  <a:gd name="T12" fmla="*/ 49 w 72"/>
                  <a:gd name="T13" fmla="*/ 11 h 80"/>
                  <a:gd name="T14" fmla="*/ 43 w 72"/>
                  <a:gd name="T15" fmla="*/ 20 h 80"/>
                  <a:gd name="T16" fmla="*/ 38 w 72"/>
                  <a:gd name="T17" fmla="*/ 12 h 80"/>
                  <a:gd name="T18" fmla="*/ 28 w 72"/>
                  <a:gd name="T19" fmla="*/ 37 h 80"/>
                  <a:gd name="T20" fmla="*/ 27 w 72"/>
                  <a:gd name="T21" fmla="*/ 42 h 80"/>
                  <a:gd name="T22" fmla="*/ 0 w 72"/>
                  <a:gd name="T23" fmla="*/ 74 h 80"/>
                  <a:gd name="T24" fmla="*/ 23 w 72"/>
                  <a:gd name="T25" fmla="*/ 80 h 80"/>
                  <a:gd name="T26" fmla="*/ 42 w 72"/>
                  <a:gd name="T27"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80">
                    <a:moveTo>
                      <a:pt x="42" y="60"/>
                    </a:moveTo>
                    <a:cubicBezTo>
                      <a:pt x="57" y="49"/>
                      <a:pt x="60" y="43"/>
                      <a:pt x="67" y="29"/>
                    </a:cubicBezTo>
                    <a:cubicBezTo>
                      <a:pt x="71" y="20"/>
                      <a:pt x="69" y="16"/>
                      <a:pt x="65" y="19"/>
                    </a:cubicBezTo>
                    <a:cubicBezTo>
                      <a:pt x="72" y="12"/>
                      <a:pt x="68" y="3"/>
                      <a:pt x="64" y="8"/>
                    </a:cubicBezTo>
                    <a:cubicBezTo>
                      <a:pt x="65" y="6"/>
                      <a:pt x="66" y="2"/>
                      <a:pt x="62" y="1"/>
                    </a:cubicBezTo>
                    <a:cubicBezTo>
                      <a:pt x="60" y="0"/>
                      <a:pt x="58" y="5"/>
                      <a:pt x="57" y="7"/>
                    </a:cubicBezTo>
                    <a:cubicBezTo>
                      <a:pt x="55" y="5"/>
                      <a:pt x="51" y="5"/>
                      <a:pt x="49" y="11"/>
                    </a:cubicBezTo>
                    <a:cubicBezTo>
                      <a:pt x="46" y="17"/>
                      <a:pt x="43" y="20"/>
                      <a:pt x="43" y="20"/>
                    </a:cubicBezTo>
                    <a:cubicBezTo>
                      <a:pt x="43" y="13"/>
                      <a:pt x="41" y="10"/>
                      <a:pt x="38" y="12"/>
                    </a:cubicBezTo>
                    <a:cubicBezTo>
                      <a:pt x="36" y="19"/>
                      <a:pt x="30" y="28"/>
                      <a:pt x="28" y="37"/>
                    </a:cubicBezTo>
                    <a:cubicBezTo>
                      <a:pt x="28" y="39"/>
                      <a:pt x="27" y="40"/>
                      <a:pt x="27" y="42"/>
                    </a:cubicBezTo>
                    <a:cubicBezTo>
                      <a:pt x="0" y="74"/>
                      <a:pt x="0" y="74"/>
                      <a:pt x="0" y="74"/>
                    </a:cubicBezTo>
                    <a:cubicBezTo>
                      <a:pt x="23" y="80"/>
                      <a:pt x="23" y="80"/>
                      <a:pt x="23" y="80"/>
                    </a:cubicBezTo>
                    <a:lnTo>
                      <a:pt x="42" y="6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199"/>
              <p:cNvSpPr>
                <a:spLocks/>
              </p:cNvSpPr>
              <p:nvPr/>
            </p:nvSpPr>
            <p:spPr bwMode="auto">
              <a:xfrm>
                <a:off x="2491179" y="5045997"/>
                <a:ext cx="68996" cy="66017"/>
              </a:xfrm>
              <a:custGeom>
                <a:avLst/>
                <a:gdLst>
                  <a:gd name="T0" fmla="*/ 6 w 29"/>
                  <a:gd name="T1" fmla="*/ 0 h 27"/>
                  <a:gd name="T2" fmla="*/ 29 w 29"/>
                  <a:gd name="T3" fmla="*/ 20 h 27"/>
                  <a:gd name="T4" fmla="*/ 24 w 29"/>
                  <a:gd name="T5" fmla="*/ 27 h 27"/>
                  <a:gd name="T6" fmla="*/ 0 w 29"/>
                  <a:gd name="T7" fmla="*/ 8 h 27"/>
                  <a:gd name="T8" fmla="*/ 6 w 29"/>
                  <a:gd name="T9" fmla="*/ 0 h 27"/>
                </a:gdLst>
                <a:ahLst/>
                <a:cxnLst>
                  <a:cxn ang="0">
                    <a:pos x="T0" y="T1"/>
                  </a:cxn>
                  <a:cxn ang="0">
                    <a:pos x="T2" y="T3"/>
                  </a:cxn>
                  <a:cxn ang="0">
                    <a:pos x="T4" y="T5"/>
                  </a:cxn>
                  <a:cxn ang="0">
                    <a:pos x="T6" y="T7"/>
                  </a:cxn>
                  <a:cxn ang="0">
                    <a:pos x="T8" y="T9"/>
                  </a:cxn>
                </a:cxnLst>
                <a:rect l="0" t="0" r="r" b="b"/>
                <a:pathLst>
                  <a:path w="29" h="27">
                    <a:moveTo>
                      <a:pt x="6" y="0"/>
                    </a:moveTo>
                    <a:lnTo>
                      <a:pt x="29" y="20"/>
                    </a:lnTo>
                    <a:lnTo>
                      <a:pt x="24" y="27"/>
                    </a:lnTo>
                    <a:lnTo>
                      <a:pt x="0" y="8"/>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200"/>
              <p:cNvSpPr>
                <a:spLocks/>
              </p:cNvSpPr>
              <p:nvPr/>
            </p:nvSpPr>
            <p:spPr bwMode="auto">
              <a:xfrm>
                <a:off x="2338913" y="5202480"/>
                <a:ext cx="99925" cy="102692"/>
              </a:xfrm>
              <a:custGeom>
                <a:avLst/>
                <a:gdLst>
                  <a:gd name="T0" fmla="*/ 34 w 45"/>
                  <a:gd name="T1" fmla="*/ 6 h 45"/>
                  <a:gd name="T2" fmla="*/ 39 w 45"/>
                  <a:gd name="T3" fmla="*/ 34 h 45"/>
                  <a:gd name="T4" fmla="*/ 11 w 45"/>
                  <a:gd name="T5" fmla="*/ 38 h 45"/>
                  <a:gd name="T6" fmla="*/ 7 w 45"/>
                  <a:gd name="T7" fmla="*/ 11 h 45"/>
                  <a:gd name="T8" fmla="*/ 34 w 45"/>
                  <a:gd name="T9" fmla="*/ 6 h 45"/>
                </a:gdLst>
                <a:ahLst/>
                <a:cxnLst>
                  <a:cxn ang="0">
                    <a:pos x="T0" y="T1"/>
                  </a:cxn>
                  <a:cxn ang="0">
                    <a:pos x="T2" y="T3"/>
                  </a:cxn>
                  <a:cxn ang="0">
                    <a:pos x="T4" y="T5"/>
                  </a:cxn>
                  <a:cxn ang="0">
                    <a:pos x="T6" y="T7"/>
                  </a:cxn>
                  <a:cxn ang="0">
                    <a:pos x="T8" y="T9"/>
                  </a:cxn>
                </a:cxnLst>
                <a:rect l="0" t="0" r="r" b="b"/>
                <a:pathLst>
                  <a:path w="45" h="45">
                    <a:moveTo>
                      <a:pt x="34" y="6"/>
                    </a:moveTo>
                    <a:cubicBezTo>
                      <a:pt x="43" y="13"/>
                      <a:pt x="45" y="25"/>
                      <a:pt x="39" y="34"/>
                    </a:cubicBezTo>
                    <a:cubicBezTo>
                      <a:pt x="32" y="43"/>
                      <a:pt x="20" y="45"/>
                      <a:pt x="11" y="38"/>
                    </a:cubicBezTo>
                    <a:cubicBezTo>
                      <a:pt x="2" y="32"/>
                      <a:pt x="0" y="19"/>
                      <a:pt x="7" y="11"/>
                    </a:cubicBezTo>
                    <a:cubicBezTo>
                      <a:pt x="13" y="2"/>
                      <a:pt x="26" y="0"/>
                      <a:pt x="34" y="6"/>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201"/>
              <p:cNvSpPr>
                <a:spLocks/>
              </p:cNvSpPr>
              <p:nvPr/>
            </p:nvSpPr>
            <p:spPr bwMode="auto">
              <a:xfrm>
                <a:off x="2355568" y="5065558"/>
                <a:ext cx="197471" cy="215164"/>
              </a:xfrm>
              <a:custGeom>
                <a:avLst/>
                <a:gdLst>
                  <a:gd name="T0" fmla="*/ 56 w 83"/>
                  <a:gd name="T1" fmla="*/ 0 h 88"/>
                  <a:gd name="T2" fmla="*/ 0 w 83"/>
                  <a:gd name="T3" fmla="*/ 67 h 88"/>
                  <a:gd name="T4" fmla="*/ 29 w 83"/>
                  <a:gd name="T5" fmla="*/ 88 h 88"/>
                  <a:gd name="T6" fmla="*/ 83 w 83"/>
                  <a:gd name="T7" fmla="*/ 20 h 88"/>
                  <a:gd name="T8" fmla="*/ 56 w 83"/>
                  <a:gd name="T9" fmla="*/ 0 h 88"/>
                </a:gdLst>
                <a:ahLst/>
                <a:cxnLst>
                  <a:cxn ang="0">
                    <a:pos x="T0" y="T1"/>
                  </a:cxn>
                  <a:cxn ang="0">
                    <a:pos x="T2" y="T3"/>
                  </a:cxn>
                  <a:cxn ang="0">
                    <a:pos x="T4" y="T5"/>
                  </a:cxn>
                  <a:cxn ang="0">
                    <a:pos x="T6" y="T7"/>
                  </a:cxn>
                  <a:cxn ang="0">
                    <a:pos x="T8" y="T9"/>
                  </a:cxn>
                </a:cxnLst>
                <a:rect l="0" t="0" r="r" b="b"/>
                <a:pathLst>
                  <a:path w="83" h="88">
                    <a:moveTo>
                      <a:pt x="56" y="0"/>
                    </a:moveTo>
                    <a:lnTo>
                      <a:pt x="0" y="67"/>
                    </a:lnTo>
                    <a:lnTo>
                      <a:pt x="29" y="88"/>
                    </a:lnTo>
                    <a:lnTo>
                      <a:pt x="83" y="20"/>
                    </a:lnTo>
                    <a:lnTo>
                      <a:pt x="56"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202"/>
              <p:cNvSpPr>
                <a:spLocks/>
              </p:cNvSpPr>
              <p:nvPr/>
            </p:nvSpPr>
            <p:spPr bwMode="auto">
              <a:xfrm>
                <a:off x="2089102" y="5114458"/>
                <a:ext cx="463937" cy="281181"/>
              </a:xfrm>
              <a:custGeom>
                <a:avLst/>
                <a:gdLst>
                  <a:gd name="T0" fmla="*/ 209 w 209"/>
                  <a:gd name="T1" fmla="*/ 0 h 124"/>
                  <a:gd name="T2" fmla="*/ 152 w 209"/>
                  <a:gd name="T3" fmla="*/ 73 h 124"/>
                  <a:gd name="T4" fmla="*/ 141 w 209"/>
                  <a:gd name="T5" fmla="*/ 81 h 124"/>
                  <a:gd name="T6" fmla="*/ 34 w 209"/>
                  <a:gd name="T7" fmla="*/ 120 h 124"/>
                  <a:gd name="T8" fmla="*/ 0 w 209"/>
                  <a:gd name="T9" fmla="*/ 102 h 124"/>
                  <a:gd name="T10" fmla="*/ 33 w 209"/>
                  <a:gd name="T11" fmla="*/ 118 h 124"/>
                  <a:gd name="T12" fmla="*/ 135 w 209"/>
                  <a:gd name="T13" fmla="*/ 79 h 124"/>
                  <a:gd name="T14" fmla="*/ 151 w 209"/>
                  <a:gd name="T15" fmla="*/ 70 h 124"/>
                  <a:gd name="T16" fmla="*/ 155 w 209"/>
                  <a:gd name="T17" fmla="*/ 65 h 124"/>
                  <a:gd name="T18" fmla="*/ 208 w 209"/>
                  <a:gd name="T19" fmla="*/ 0 h 124"/>
                  <a:gd name="T20" fmla="*/ 209 w 209"/>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24">
                    <a:moveTo>
                      <a:pt x="209" y="0"/>
                    </a:moveTo>
                    <a:cubicBezTo>
                      <a:pt x="152" y="73"/>
                      <a:pt x="152" y="73"/>
                      <a:pt x="152" y="73"/>
                    </a:cubicBezTo>
                    <a:cubicBezTo>
                      <a:pt x="150" y="76"/>
                      <a:pt x="147" y="78"/>
                      <a:pt x="141" y="81"/>
                    </a:cubicBezTo>
                    <a:cubicBezTo>
                      <a:pt x="141" y="81"/>
                      <a:pt x="36" y="119"/>
                      <a:pt x="34" y="120"/>
                    </a:cubicBezTo>
                    <a:cubicBezTo>
                      <a:pt x="20" y="124"/>
                      <a:pt x="5" y="116"/>
                      <a:pt x="0" y="102"/>
                    </a:cubicBezTo>
                    <a:cubicBezTo>
                      <a:pt x="5" y="115"/>
                      <a:pt x="20" y="122"/>
                      <a:pt x="33" y="118"/>
                    </a:cubicBezTo>
                    <a:cubicBezTo>
                      <a:pt x="35" y="118"/>
                      <a:pt x="135" y="79"/>
                      <a:pt x="135" y="79"/>
                    </a:cubicBezTo>
                    <a:cubicBezTo>
                      <a:pt x="138" y="78"/>
                      <a:pt x="146" y="76"/>
                      <a:pt x="151" y="70"/>
                    </a:cubicBezTo>
                    <a:cubicBezTo>
                      <a:pt x="155" y="65"/>
                      <a:pt x="155" y="65"/>
                      <a:pt x="155" y="65"/>
                    </a:cubicBezTo>
                    <a:cubicBezTo>
                      <a:pt x="208" y="0"/>
                      <a:pt x="208" y="0"/>
                      <a:pt x="208" y="0"/>
                    </a:cubicBezTo>
                    <a:lnTo>
                      <a:pt x="209" y="0"/>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59" name="Picture 158"/>
              <p:cNvPicPr>
                <a:picLocks noChangeAspect="1"/>
              </p:cNvPicPr>
              <p:nvPr/>
            </p:nvPicPr>
            <p:blipFill>
              <a:blip r:embed="rId3"/>
              <a:stretch>
                <a:fillRect/>
              </a:stretch>
            </p:blipFill>
            <p:spPr>
              <a:xfrm>
                <a:off x="6643019" y="6695682"/>
                <a:ext cx="597686" cy="597686"/>
              </a:xfrm>
              <a:prstGeom prst="rect">
                <a:avLst/>
              </a:prstGeom>
            </p:spPr>
          </p:pic>
          <p:pic>
            <p:nvPicPr>
              <p:cNvPr id="160" name="Picture 159"/>
              <p:cNvPicPr>
                <a:picLocks noChangeAspect="1"/>
              </p:cNvPicPr>
              <p:nvPr/>
            </p:nvPicPr>
            <p:blipFill>
              <a:blip r:embed="rId4"/>
              <a:stretch>
                <a:fillRect/>
              </a:stretch>
            </p:blipFill>
            <p:spPr>
              <a:xfrm>
                <a:off x="6947120" y="6302538"/>
                <a:ext cx="396097" cy="396097"/>
              </a:xfrm>
              <a:prstGeom prst="rect">
                <a:avLst/>
              </a:prstGeom>
            </p:spPr>
          </p:pic>
          <p:pic>
            <p:nvPicPr>
              <p:cNvPr id="161" name="Picture 160"/>
              <p:cNvPicPr>
                <a:picLocks noChangeAspect="1"/>
              </p:cNvPicPr>
              <p:nvPr/>
            </p:nvPicPr>
            <p:blipFill>
              <a:blip r:embed="rId4"/>
              <a:stretch>
                <a:fillRect/>
              </a:stretch>
            </p:blipFill>
            <p:spPr>
              <a:xfrm>
                <a:off x="4884614" y="5775842"/>
                <a:ext cx="396097" cy="396097"/>
              </a:xfrm>
              <a:prstGeom prst="rect">
                <a:avLst/>
              </a:prstGeom>
            </p:spPr>
          </p:pic>
          <p:pic>
            <p:nvPicPr>
              <p:cNvPr id="162" name="Picture 161"/>
              <p:cNvPicPr>
                <a:picLocks noChangeAspect="1"/>
              </p:cNvPicPr>
              <p:nvPr/>
            </p:nvPicPr>
            <p:blipFill>
              <a:blip r:embed="rId5"/>
              <a:stretch>
                <a:fillRect/>
              </a:stretch>
            </p:blipFill>
            <p:spPr>
              <a:xfrm>
                <a:off x="5976177" y="6313753"/>
                <a:ext cx="423713" cy="423713"/>
              </a:xfrm>
              <a:prstGeom prst="rect">
                <a:avLst/>
              </a:prstGeom>
            </p:spPr>
          </p:pic>
          <p:pic>
            <p:nvPicPr>
              <p:cNvPr id="163" name="Picture 162"/>
              <p:cNvPicPr>
                <a:picLocks noChangeAspect="1"/>
              </p:cNvPicPr>
              <p:nvPr/>
            </p:nvPicPr>
            <p:blipFill>
              <a:blip r:embed="rId6"/>
              <a:stretch>
                <a:fillRect/>
              </a:stretch>
            </p:blipFill>
            <p:spPr>
              <a:xfrm>
                <a:off x="6435688" y="6249006"/>
                <a:ext cx="513365" cy="513365"/>
              </a:xfrm>
              <a:prstGeom prst="rect">
                <a:avLst/>
              </a:prstGeom>
            </p:spPr>
          </p:pic>
          <p:pic>
            <p:nvPicPr>
              <p:cNvPr id="164" name="Picture 163"/>
              <p:cNvPicPr>
                <a:picLocks noChangeAspect="1"/>
              </p:cNvPicPr>
              <p:nvPr/>
            </p:nvPicPr>
            <p:blipFill>
              <a:blip r:embed="rId6"/>
              <a:stretch>
                <a:fillRect/>
              </a:stretch>
            </p:blipFill>
            <p:spPr>
              <a:xfrm>
                <a:off x="5338147" y="5818189"/>
                <a:ext cx="431615" cy="431615"/>
              </a:xfrm>
              <a:prstGeom prst="rect">
                <a:avLst/>
              </a:prstGeom>
            </p:spPr>
          </p:pic>
          <p:pic>
            <p:nvPicPr>
              <p:cNvPr id="165" name="Picture 164"/>
              <p:cNvPicPr>
                <a:picLocks noChangeAspect="1"/>
              </p:cNvPicPr>
              <p:nvPr/>
            </p:nvPicPr>
            <p:blipFill>
              <a:blip r:embed="rId4"/>
              <a:stretch>
                <a:fillRect/>
              </a:stretch>
            </p:blipFill>
            <p:spPr>
              <a:xfrm>
                <a:off x="5574233" y="6366274"/>
                <a:ext cx="396097" cy="396097"/>
              </a:xfrm>
              <a:prstGeom prst="rect">
                <a:avLst/>
              </a:prstGeom>
            </p:spPr>
          </p:pic>
          <p:pic>
            <p:nvPicPr>
              <p:cNvPr id="166" name="Picture 165"/>
              <p:cNvPicPr>
                <a:picLocks noChangeAspect="1"/>
              </p:cNvPicPr>
              <p:nvPr/>
            </p:nvPicPr>
            <p:blipFill>
              <a:blip r:embed="rId5"/>
              <a:stretch>
                <a:fillRect/>
              </a:stretch>
            </p:blipFill>
            <p:spPr>
              <a:xfrm>
                <a:off x="5798760" y="5927074"/>
                <a:ext cx="423713" cy="423713"/>
              </a:xfrm>
              <a:prstGeom prst="rect">
                <a:avLst/>
              </a:prstGeom>
            </p:spPr>
          </p:pic>
          <p:pic>
            <p:nvPicPr>
              <p:cNvPr id="167" name="Picture 166"/>
              <p:cNvPicPr>
                <a:picLocks noChangeAspect="1"/>
              </p:cNvPicPr>
              <p:nvPr/>
            </p:nvPicPr>
            <p:blipFill>
              <a:blip r:embed="rId4"/>
              <a:stretch>
                <a:fillRect/>
              </a:stretch>
            </p:blipFill>
            <p:spPr>
              <a:xfrm>
                <a:off x="6235120" y="5859279"/>
                <a:ext cx="441308" cy="441308"/>
              </a:xfrm>
              <a:prstGeom prst="rect">
                <a:avLst/>
              </a:prstGeom>
            </p:spPr>
          </p:pic>
          <p:pic>
            <p:nvPicPr>
              <p:cNvPr id="168" name="Picture 167"/>
              <p:cNvPicPr>
                <a:picLocks noChangeAspect="1"/>
              </p:cNvPicPr>
              <p:nvPr/>
            </p:nvPicPr>
            <p:blipFill>
              <a:blip r:embed="rId5"/>
              <a:stretch>
                <a:fillRect/>
              </a:stretch>
            </p:blipFill>
            <p:spPr>
              <a:xfrm>
                <a:off x="7224276" y="6500798"/>
                <a:ext cx="645132" cy="645132"/>
              </a:xfrm>
              <a:prstGeom prst="rect">
                <a:avLst/>
              </a:prstGeom>
            </p:spPr>
          </p:pic>
        </p:grpSp>
        <p:pic>
          <p:nvPicPr>
            <p:cNvPr id="4098" name="Picture 2" descr="D:\Projects\Microsoft 84\Microsoft\CAPRI\Icons\Icons cuttings\Investigation icons\graph_circle_recommendatio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8554" y="5462512"/>
              <a:ext cx="593017" cy="593017"/>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D:\Projects\Microsoft 84\Microsoft\CAPRI\Icons\Icons cuttings\Investigation icons\graph_circle_recommendatio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6170" y="4729895"/>
              <a:ext cx="536396" cy="536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Projects\Microsoft 84\Microsoft\CAPRI\Icons\Icons cuttings\Investigation icons\JI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5385" y="4935544"/>
              <a:ext cx="494446" cy="49444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Projects\Microsoft 84\Microsoft\CAPRI\Icons\Icons cuttings\Investigation icons\app control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3273" y="4842675"/>
              <a:ext cx="600048" cy="60004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3" descr="D:\Projects\Microsoft 84\Microsoft\CAPRI\Icons\Icons cuttings\Investigation icons\app control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86773" y="6204528"/>
              <a:ext cx="572593" cy="572593"/>
            </a:xfrm>
            <a:prstGeom prst="rect">
              <a:avLst/>
            </a:prstGeom>
            <a:noFill/>
            <a:extLst>
              <a:ext uri="{909E8E84-426E-40DD-AFC4-6F175D3DCCD1}">
                <a14:hiddenFill xmlns:a14="http://schemas.microsoft.com/office/drawing/2010/main">
                  <a:solidFill>
                    <a:srgbClr val="FFFFFF"/>
                  </a:solidFill>
                </a14:hiddenFill>
              </a:ext>
            </a:extLst>
          </p:spPr>
        </p:pic>
      </p:grpSp>
      <p:sp>
        <p:nvSpPr>
          <p:cNvPr id="171" name="Rectangle 170">
            <a:extLst>
              <a:ext uri="{FF2B5EF4-FFF2-40B4-BE49-F238E27FC236}">
                <a16:creationId xmlns:a16="http://schemas.microsoft.com/office/drawing/2014/main" id="{FCB40511-8DCD-428D-9F8A-42F1C6536896}"/>
              </a:ext>
            </a:extLst>
          </p:cNvPr>
          <p:cNvSpPr/>
          <p:nvPr/>
        </p:nvSpPr>
        <p:spPr bwMode="auto">
          <a:xfrm>
            <a:off x="135065" y="6365810"/>
            <a:ext cx="10180915" cy="604355"/>
          </a:xfrm>
          <a:prstGeom prst="rect">
            <a:avLst/>
          </a:prstGeom>
          <a:noFill/>
          <a:ln w="9525" cap="flat" cmpd="sng" algn="ctr">
            <a:noFill/>
            <a:prstDash val="solid"/>
            <a:headEnd type="none" w="med" len="med"/>
            <a:tailEnd type="none" w="med" len="med"/>
          </a:ln>
          <a:effectLst/>
        </p:spPr>
        <p:txBody>
          <a:bodyPr lIns="182828" tIns="146262" rIns="182828" bIns="146262"/>
          <a:lstStyle/>
          <a:p>
            <a:pPr marL="0" marR="0" lvl="1" indent="0" algn="ctr" defTabSz="932239" rtl="0" eaLnBrk="1" fontAlgn="auto" latinLnBrk="0" hangingPunct="1">
              <a:lnSpc>
                <a:spcPct val="100000"/>
              </a:lnSpc>
              <a:spcBef>
                <a:spcPts val="1200"/>
              </a:spcBef>
              <a:spcAft>
                <a:spcPts val="600"/>
              </a:spcAft>
              <a:buClrTx/>
              <a:buSzPct val="90000"/>
              <a:buFontTx/>
              <a:buNone/>
              <a:tabLst/>
              <a:defRPr/>
            </a:pPr>
            <a:r>
              <a:rPr kumimoji="0" lang="en-US" sz="2200" b="1" i="0" u="none" strike="noStrike" kern="0" cap="all"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COLLECTIVE WISDOM          Cloud effect          Data, data, data</a:t>
            </a:r>
          </a:p>
        </p:txBody>
      </p:sp>
    </p:spTree>
    <p:extLst>
      <p:ext uri="{BB962C8B-B14F-4D97-AF65-F5344CB8AC3E}">
        <p14:creationId xmlns:p14="http://schemas.microsoft.com/office/powerpoint/2010/main" val="893068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43275-CD5C-4AD8-BBE5-6E09E456909C}"/>
              </a:ext>
            </a:extLst>
          </p:cNvPr>
          <p:cNvSpPr>
            <a:spLocks noGrp="1"/>
          </p:cNvSpPr>
          <p:nvPr>
            <p:ph type="title"/>
          </p:nvPr>
        </p:nvSpPr>
        <p:spPr/>
        <p:txBody>
          <a:bodyPr/>
          <a:lstStyle/>
          <a:p>
            <a:r>
              <a:rPr lang="en-US"/>
              <a:t>The Azure difference</a:t>
            </a:r>
          </a:p>
        </p:txBody>
      </p:sp>
    </p:spTree>
    <p:extLst>
      <p:ext uri="{BB962C8B-B14F-4D97-AF65-F5344CB8AC3E}">
        <p14:creationId xmlns:p14="http://schemas.microsoft.com/office/powerpoint/2010/main" val="58481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956DA3-7FC3-44BD-A239-7D06B678994D}"/>
              </a:ext>
            </a:extLst>
          </p:cNvPr>
          <p:cNvSpPr/>
          <p:nvPr/>
        </p:nvSpPr>
        <p:spPr>
          <a:xfrm rot="16200000">
            <a:off x="2328709" y="3238585"/>
            <a:ext cx="6992377" cy="515206"/>
          </a:xfrm>
          <a:prstGeom prst="rect">
            <a:avLst/>
          </a:prstGeom>
          <a:pattFill prst="pct40">
            <a:fgClr>
              <a:schemeClr val="bg2"/>
            </a:fgClr>
            <a:bgClr>
              <a:schemeClr val="bg1"/>
            </a:bgClr>
          </a:pattFill>
        </p:spPr>
        <p:txBody>
          <a:bodyPr wrap="square" lIns="182880" tIns="146304" rIns="182880" bIns="146304">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ingestion and correlation</a:t>
            </a:r>
            <a:endParaRPr kumimoji="0" lang="en-US" sz="1428"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0" name="Rectangle 79">
            <a:extLst>
              <a:ext uri="{FF2B5EF4-FFF2-40B4-BE49-F238E27FC236}">
                <a16:creationId xmlns:a16="http://schemas.microsoft.com/office/drawing/2014/main" id="{8E5EE290-4133-4C0D-9070-E56B71BA891C}"/>
              </a:ext>
            </a:extLst>
          </p:cNvPr>
          <p:cNvSpPr/>
          <p:nvPr/>
        </p:nvSpPr>
        <p:spPr bwMode="auto">
          <a:xfrm>
            <a:off x="4133592" y="0"/>
            <a:ext cx="1434146" cy="6994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400"/>
              </a:spcAft>
              <a:buClrTx/>
              <a:buSzTx/>
              <a:buFontTx/>
              <a:buNone/>
              <a:tabLst/>
              <a:defRPr/>
            </a:pPr>
            <a:endParaRPr kumimoji="0" lang="en-US" sz="4400" b="0" i="0" u="none" strike="noStrike" kern="1200" cap="none" spc="0" normalizeH="0" baseline="0" noProof="0">
              <a:ln>
                <a:noFill/>
              </a:ln>
              <a:gradFill>
                <a:gsLst>
                  <a:gs pos="2917">
                    <a:srgbClr val="00B294"/>
                  </a:gs>
                  <a:gs pos="100000">
                    <a:srgbClr val="00B29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98D4D609-A785-4F85-958B-DA4294AE6B78}"/>
              </a:ext>
            </a:extLst>
          </p:cNvPr>
          <p:cNvGrpSpPr/>
          <p:nvPr/>
        </p:nvGrpSpPr>
        <p:grpSpPr>
          <a:xfrm>
            <a:off x="6475028" y="3989936"/>
            <a:ext cx="5504247" cy="789058"/>
            <a:chOff x="6475028" y="3989936"/>
            <a:chExt cx="5504247" cy="789058"/>
          </a:xfrm>
        </p:grpSpPr>
        <p:sp>
          <p:nvSpPr>
            <p:cNvPr id="35" name="Rectangle 34">
              <a:extLst>
                <a:ext uri="{FF2B5EF4-FFF2-40B4-BE49-F238E27FC236}">
                  <a16:creationId xmlns:a16="http://schemas.microsoft.com/office/drawing/2014/main" id="{56ADF136-AA59-4DE5-995F-2F0CE5A1157F}"/>
                </a:ext>
              </a:extLst>
            </p:cNvPr>
            <p:cNvSpPr/>
            <p:nvPr/>
          </p:nvSpPr>
          <p:spPr bwMode="auto">
            <a:xfrm>
              <a:off x="6475028" y="3989936"/>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Virtual </a:t>
              </a:r>
            </a:p>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machine</a:t>
              </a:r>
            </a:p>
          </p:txBody>
        </p:sp>
        <p:pic>
          <p:nvPicPr>
            <p:cNvPr id="38" name="Picture 37">
              <a:extLst>
                <a:ext uri="{FF2B5EF4-FFF2-40B4-BE49-F238E27FC236}">
                  <a16:creationId xmlns:a16="http://schemas.microsoft.com/office/drawing/2014/main" id="{1E1FBC25-1B73-4B97-8CB6-7D3C97EE9339}"/>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834463" y="4178601"/>
              <a:ext cx="411727" cy="411729"/>
            </a:xfrm>
            <a:prstGeom prst="rect">
              <a:avLst/>
            </a:prstGeom>
            <a:noFill/>
            <a:ln>
              <a:noFill/>
            </a:ln>
          </p:spPr>
        </p:pic>
      </p:grpSp>
      <p:grpSp>
        <p:nvGrpSpPr>
          <p:cNvPr id="23" name="Group 22">
            <a:extLst>
              <a:ext uri="{FF2B5EF4-FFF2-40B4-BE49-F238E27FC236}">
                <a16:creationId xmlns:a16="http://schemas.microsoft.com/office/drawing/2014/main" id="{81575636-498D-4D70-A110-B7616108FFF9}"/>
              </a:ext>
            </a:extLst>
          </p:cNvPr>
          <p:cNvGrpSpPr/>
          <p:nvPr/>
        </p:nvGrpSpPr>
        <p:grpSpPr>
          <a:xfrm>
            <a:off x="6475028" y="4867318"/>
            <a:ext cx="5504247" cy="789058"/>
            <a:chOff x="6475028" y="4867318"/>
            <a:chExt cx="5504247" cy="789058"/>
          </a:xfrm>
        </p:grpSpPr>
        <p:sp>
          <p:nvSpPr>
            <p:cNvPr id="53" name="Rectangle 52">
              <a:extLst>
                <a:ext uri="{FF2B5EF4-FFF2-40B4-BE49-F238E27FC236}">
                  <a16:creationId xmlns:a16="http://schemas.microsoft.com/office/drawing/2014/main" id="{5AE2889E-FED5-40FC-9129-A2C6AB2ECF95}"/>
                </a:ext>
              </a:extLst>
            </p:cNvPr>
            <p:cNvSpPr/>
            <p:nvPr/>
          </p:nvSpPr>
          <p:spPr bwMode="auto">
            <a:xfrm>
              <a:off x="6475028" y="4867318"/>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Networking</a:t>
              </a:r>
            </a:p>
          </p:txBody>
        </p:sp>
        <p:sp>
          <p:nvSpPr>
            <p:cNvPr id="55" name="Rectangle 54">
              <a:extLst>
                <a:ext uri="{FF2B5EF4-FFF2-40B4-BE49-F238E27FC236}">
                  <a16:creationId xmlns:a16="http://schemas.microsoft.com/office/drawing/2014/main" id="{BAA2AC29-A442-4BAA-B1E7-781D3D41DED4}"/>
                </a:ext>
              </a:extLst>
            </p:cNvPr>
            <p:cNvSpPr/>
            <p:nvPr/>
          </p:nvSpPr>
          <p:spPr bwMode="auto">
            <a:xfrm>
              <a:off x="8245819" y="5088831"/>
              <a:ext cx="843203" cy="346033"/>
            </a:xfrm>
            <a:prstGeom prst="rect">
              <a:avLst/>
            </a:prstGeom>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7F7F7F"/>
                      </a:gs>
                      <a:gs pos="100000">
                        <a:srgbClr val="7F7F7F"/>
                      </a:gs>
                    </a:gsLst>
                    <a:lin ang="5400000" scaled="0"/>
                  </a:gradFill>
                  <a:effectLst/>
                  <a:uLnTx/>
                  <a:uFillTx/>
                  <a:latin typeface="Segoe UI" panose="020B0502040204020203" pitchFamily="34" charset="0"/>
                  <a:ea typeface="+mn-ea"/>
                  <a:cs typeface="Segoe UI" panose="020B0502040204020203" pitchFamily="34" charset="0"/>
                </a:rPr>
                <a:t>Virtual network</a:t>
              </a:r>
            </a:p>
          </p:txBody>
        </p:sp>
        <p:sp>
          <p:nvSpPr>
            <p:cNvPr id="56" name="Rectangle 55">
              <a:extLst>
                <a:ext uri="{FF2B5EF4-FFF2-40B4-BE49-F238E27FC236}">
                  <a16:creationId xmlns:a16="http://schemas.microsoft.com/office/drawing/2014/main" id="{F074F130-BB06-478F-BD16-1A9FD1B27980}"/>
                </a:ext>
              </a:extLst>
            </p:cNvPr>
            <p:cNvSpPr/>
            <p:nvPr/>
          </p:nvSpPr>
          <p:spPr bwMode="auto">
            <a:xfrm>
              <a:off x="11253788" y="5088708"/>
              <a:ext cx="691010" cy="346279"/>
            </a:xfrm>
            <a:prstGeom prst="rect">
              <a:avLst/>
            </a:prstGeom>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7F7F7F"/>
                      </a:gs>
                      <a:gs pos="100000">
                        <a:srgbClr val="7F7F7F"/>
                      </a:gs>
                    </a:gsLst>
                    <a:lin ang="5400000" scaled="0"/>
                  </a:gradFill>
                  <a:effectLst/>
                  <a:uLnTx/>
                  <a:uFillTx/>
                  <a:latin typeface="Segoe UI" panose="020B0502040204020203" pitchFamily="34" charset="0"/>
                  <a:ea typeface="+mn-ea"/>
                  <a:cs typeface="Segoe UI" panose="020B0502040204020203" pitchFamily="34" charset="0"/>
                </a:rPr>
                <a:t>DNS</a:t>
              </a:r>
            </a:p>
          </p:txBody>
        </p:sp>
        <p:sp>
          <p:nvSpPr>
            <p:cNvPr id="57" name="Rectangle 56">
              <a:extLst>
                <a:ext uri="{FF2B5EF4-FFF2-40B4-BE49-F238E27FC236}">
                  <a16:creationId xmlns:a16="http://schemas.microsoft.com/office/drawing/2014/main" id="{9251D4C2-DF1F-4561-98F7-5B5A43B68FF2}"/>
                </a:ext>
              </a:extLst>
            </p:cNvPr>
            <p:cNvSpPr/>
            <p:nvPr/>
          </p:nvSpPr>
          <p:spPr bwMode="auto">
            <a:xfrm>
              <a:off x="9744775" y="5088831"/>
              <a:ext cx="829267" cy="346033"/>
            </a:xfrm>
            <a:prstGeom prst="rect">
              <a:avLst/>
            </a:prstGeom>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7F7F7F"/>
                      </a:gs>
                      <a:gs pos="100000">
                        <a:srgbClr val="7F7F7F"/>
                      </a:gs>
                    </a:gsLst>
                    <a:lin ang="5400000" scaled="0"/>
                  </a:gradFill>
                  <a:effectLst/>
                  <a:uLnTx/>
                  <a:uFillTx/>
                  <a:latin typeface="Segoe UI" panose="020B0502040204020203" pitchFamily="34" charset="0"/>
                  <a:ea typeface="+mn-ea"/>
                  <a:cs typeface="Segoe UI" panose="020B0502040204020203" pitchFamily="34" charset="0"/>
                </a:rPr>
                <a:t>Load balancer</a:t>
              </a:r>
            </a:p>
          </p:txBody>
        </p:sp>
        <p:pic>
          <p:nvPicPr>
            <p:cNvPr id="58" name="Picture 57">
              <a:extLst>
                <a:ext uri="{FF2B5EF4-FFF2-40B4-BE49-F238E27FC236}">
                  <a16:creationId xmlns:a16="http://schemas.microsoft.com/office/drawing/2014/main" id="{B6F80CA4-79D2-4360-BE6F-7E883BC9065B}"/>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766153" y="5028696"/>
              <a:ext cx="466302" cy="466302"/>
            </a:xfrm>
            <a:prstGeom prst="rect">
              <a:avLst/>
            </a:prstGeom>
            <a:noFill/>
          </p:spPr>
        </p:pic>
        <p:pic>
          <p:nvPicPr>
            <p:cNvPr id="59" name="Picture 58">
              <a:extLst>
                <a:ext uri="{FF2B5EF4-FFF2-40B4-BE49-F238E27FC236}">
                  <a16:creationId xmlns:a16="http://schemas.microsoft.com/office/drawing/2014/main" id="{65D2872F-3F39-4000-99B3-5FCE3933F583}"/>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78718" y="5028696"/>
              <a:ext cx="466302" cy="466302"/>
            </a:xfrm>
            <a:prstGeom prst="rect">
              <a:avLst/>
            </a:prstGeom>
            <a:noFill/>
          </p:spPr>
        </p:pic>
        <p:pic>
          <p:nvPicPr>
            <p:cNvPr id="60" name="Picture 59">
              <a:extLst>
                <a:ext uri="{FF2B5EF4-FFF2-40B4-BE49-F238E27FC236}">
                  <a16:creationId xmlns:a16="http://schemas.microsoft.com/office/drawing/2014/main" id="{DC4E1364-6637-406A-A492-E171D5B24AD8}"/>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9284525" y="5028696"/>
              <a:ext cx="466302" cy="466302"/>
            </a:xfrm>
            <a:prstGeom prst="rect">
              <a:avLst/>
            </a:prstGeom>
            <a:noFill/>
          </p:spPr>
        </p:pic>
      </p:grpSp>
      <p:grpSp>
        <p:nvGrpSpPr>
          <p:cNvPr id="18" name="Group 17">
            <a:extLst>
              <a:ext uri="{FF2B5EF4-FFF2-40B4-BE49-F238E27FC236}">
                <a16:creationId xmlns:a16="http://schemas.microsoft.com/office/drawing/2014/main" id="{9D04139E-9A0A-47A3-A3E1-ACB7386F258F}"/>
              </a:ext>
            </a:extLst>
          </p:cNvPr>
          <p:cNvGrpSpPr/>
          <p:nvPr/>
        </p:nvGrpSpPr>
        <p:grpSpPr>
          <a:xfrm>
            <a:off x="6475028" y="2235174"/>
            <a:ext cx="5504247" cy="789058"/>
            <a:chOff x="6475028" y="2235174"/>
            <a:chExt cx="5504247" cy="789058"/>
          </a:xfrm>
        </p:grpSpPr>
        <p:sp>
          <p:nvSpPr>
            <p:cNvPr id="48" name="Rectangle 47">
              <a:extLst>
                <a:ext uri="{FF2B5EF4-FFF2-40B4-BE49-F238E27FC236}">
                  <a16:creationId xmlns:a16="http://schemas.microsoft.com/office/drawing/2014/main" id="{0808FFF9-93CB-4B36-8FEE-09DE17C09DEE}"/>
                </a:ext>
              </a:extLst>
            </p:cNvPr>
            <p:cNvSpPr/>
            <p:nvPr/>
          </p:nvSpPr>
          <p:spPr bwMode="auto">
            <a:xfrm>
              <a:off x="6475028" y="2235174"/>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Backend</a:t>
              </a:r>
            </a:p>
          </p:txBody>
        </p:sp>
        <p:pic>
          <p:nvPicPr>
            <p:cNvPr id="77" name="Picture 76" descr="Automatically generated description: nintendo">
              <a:extLst>
                <a:ext uri="{FF2B5EF4-FFF2-40B4-BE49-F238E27FC236}">
                  <a16:creationId xmlns:a16="http://schemas.microsoft.com/office/drawing/2014/main" id="{0F0B8950-C949-453E-9CA1-67888A6F9206}"/>
                </a:ext>
              </a:extLst>
            </p:cNvPr>
            <p:cNvPicPr>
              <a:picLocks noChangeAspect="1"/>
            </p:cNvPicPr>
            <p:nvPr/>
          </p:nvPicPr>
          <p:blipFill>
            <a:blip r:embed="rId7">
              <a:clrChange>
                <a:clrFrom>
                  <a:srgbClr val="FFFFFF"/>
                </a:clrFrom>
                <a:clrTo>
                  <a:srgbClr val="FFFFFF">
                    <a:alpha val="0"/>
                  </a:srgbClr>
                </a:clrTo>
              </a:clrChange>
              <a:grayscl/>
            </a:blip>
            <a:stretch>
              <a:fillRect/>
            </a:stretch>
          </p:blipFill>
          <p:spPr>
            <a:xfrm>
              <a:off x="7683852" y="2360055"/>
              <a:ext cx="541157" cy="539296"/>
            </a:xfrm>
            <a:prstGeom prst="rect">
              <a:avLst/>
            </a:prstGeom>
          </p:spPr>
        </p:pic>
      </p:grpSp>
      <p:grpSp>
        <p:nvGrpSpPr>
          <p:cNvPr id="15" name="Group 14">
            <a:extLst>
              <a:ext uri="{FF2B5EF4-FFF2-40B4-BE49-F238E27FC236}">
                <a16:creationId xmlns:a16="http://schemas.microsoft.com/office/drawing/2014/main" id="{9617658E-2878-4D76-9A77-A99EA9154CBC}"/>
              </a:ext>
            </a:extLst>
          </p:cNvPr>
          <p:cNvGrpSpPr/>
          <p:nvPr/>
        </p:nvGrpSpPr>
        <p:grpSpPr>
          <a:xfrm>
            <a:off x="6475028" y="480412"/>
            <a:ext cx="5504247" cy="789058"/>
            <a:chOff x="6475028" y="480412"/>
            <a:chExt cx="5504247" cy="789058"/>
          </a:xfrm>
        </p:grpSpPr>
        <p:sp>
          <p:nvSpPr>
            <p:cNvPr id="51" name="Rectangle 50">
              <a:extLst>
                <a:ext uri="{FF2B5EF4-FFF2-40B4-BE49-F238E27FC236}">
                  <a16:creationId xmlns:a16="http://schemas.microsoft.com/office/drawing/2014/main" id="{DEC82224-A495-4AEE-9BF8-57DB2138E96F}"/>
                </a:ext>
              </a:extLst>
            </p:cNvPr>
            <p:cNvSpPr/>
            <p:nvPr/>
          </p:nvSpPr>
          <p:spPr bwMode="auto">
            <a:xfrm>
              <a:off x="6475028" y="480412"/>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App</a:t>
              </a:r>
            </a:p>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frontend</a:t>
              </a:r>
            </a:p>
          </p:txBody>
        </p:sp>
        <p:pic>
          <p:nvPicPr>
            <p:cNvPr id="84" name="Picture 83" descr="Automatically generated description: nintendo">
              <a:extLst>
                <a:ext uri="{FF2B5EF4-FFF2-40B4-BE49-F238E27FC236}">
                  <a16:creationId xmlns:a16="http://schemas.microsoft.com/office/drawing/2014/main" id="{0D0C117F-76DA-4A40-8BBC-E40DF3F74ECA}"/>
                </a:ext>
              </a:extLst>
            </p:cNvPr>
            <p:cNvPicPr>
              <a:picLocks noChangeAspect="1"/>
            </p:cNvPicPr>
            <p:nvPr/>
          </p:nvPicPr>
          <p:blipFill>
            <a:blip r:embed="rId8">
              <a:clrChange>
                <a:clrFrom>
                  <a:srgbClr val="FFFFFF"/>
                </a:clrFrom>
                <a:clrTo>
                  <a:srgbClr val="FFFFFF">
                    <a:alpha val="0"/>
                  </a:srgbClr>
                </a:clrTo>
              </a:clrChange>
              <a:grayscl/>
            </a:blip>
            <a:stretch>
              <a:fillRect/>
            </a:stretch>
          </p:blipFill>
          <p:spPr>
            <a:xfrm>
              <a:off x="7683090" y="641790"/>
              <a:ext cx="555486" cy="466302"/>
            </a:xfrm>
            <a:prstGeom prst="rect">
              <a:avLst/>
            </a:prstGeom>
          </p:spPr>
        </p:pic>
      </p:grpSp>
      <p:grpSp>
        <p:nvGrpSpPr>
          <p:cNvPr id="16" name="Group 15">
            <a:extLst>
              <a:ext uri="{FF2B5EF4-FFF2-40B4-BE49-F238E27FC236}">
                <a16:creationId xmlns:a16="http://schemas.microsoft.com/office/drawing/2014/main" id="{9DA64A1A-0DD6-476F-A197-82947B44C89F}"/>
              </a:ext>
            </a:extLst>
          </p:cNvPr>
          <p:cNvGrpSpPr/>
          <p:nvPr/>
        </p:nvGrpSpPr>
        <p:grpSpPr>
          <a:xfrm>
            <a:off x="6475028" y="1357793"/>
            <a:ext cx="5504247" cy="789058"/>
            <a:chOff x="6475028" y="1357793"/>
            <a:chExt cx="5504247" cy="789058"/>
          </a:xfrm>
        </p:grpSpPr>
        <p:sp>
          <p:nvSpPr>
            <p:cNvPr id="50" name="Rectangle 49">
              <a:extLst>
                <a:ext uri="{FF2B5EF4-FFF2-40B4-BE49-F238E27FC236}">
                  <a16:creationId xmlns:a16="http://schemas.microsoft.com/office/drawing/2014/main" id="{D0D4E1DD-3541-45D6-AB03-EE8023CD41DC}"/>
                </a:ext>
              </a:extLst>
            </p:cNvPr>
            <p:cNvSpPr/>
            <p:nvPr/>
          </p:nvSpPr>
          <p:spPr bwMode="auto">
            <a:xfrm>
              <a:off x="6475028" y="1357793"/>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Middleware</a:t>
              </a:r>
            </a:p>
          </p:txBody>
        </p:sp>
        <p:pic>
          <p:nvPicPr>
            <p:cNvPr id="85" name="Picture 84" descr="Automatically generated description: nintendo, abstract">
              <a:extLst>
                <a:ext uri="{FF2B5EF4-FFF2-40B4-BE49-F238E27FC236}">
                  <a16:creationId xmlns:a16="http://schemas.microsoft.com/office/drawing/2014/main" id="{1CCFC2CE-DD52-4619-A5FD-92871349116F}"/>
                </a:ext>
              </a:extLst>
            </p:cNvPr>
            <p:cNvPicPr>
              <a:picLocks noChangeAspect="1"/>
            </p:cNvPicPr>
            <p:nvPr/>
          </p:nvPicPr>
          <p:blipFill>
            <a:blip r:embed="rId9">
              <a:clrChange>
                <a:clrFrom>
                  <a:srgbClr val="FFFFFF"/>
                </a:clrFrom>
                <a:clrTo>
                  <a:srgbClr val="FFFFFF">
                    <a:alpha val="0"/>
                  </a:srgbClr>
                </a:clrTo>
              </a:clrChange>
              <a:grayscl/>
            </a:blip>
            <a:stretch>
              <a:fillRect/>
            </a:stretch>
          </p:blipFill>
          <p:spPr>
            <a:xfrm>
              <a:off x="7713570" y="1519171"/>
              <a:ext cx="528727" cy="466302"/>
            </a:xfrm>
            <a:prstGeom prst="rect">
              <a:avLst/>
            </a:prstGeom>
          </p:spPr>
        </p:pic>
      </p:grpSp>
      <p:sp>
        <p:nvSpPr>
          <p:cNvPr id="70" name="Rectangle 69">
            <a:extLst>
              <a:ext uri="{FF2B5EF4-FFF2-40B4-BE49-F238E27FC236}">
                <a16:creationId xmlns:a16="http://schemas.microsoft.com/office/drawing/2014/main" id="{2FAF3D87-1090-42A5-82AF-6280252A589C}"/>
              </a:ext>
            </a:extLst>
          </p:cNvPr>
          <p:cNvSpPr/>
          <p:nvPr/>
        </p:nvSpPr>
        <p:spPr bwMode="auto">
          <a:xfrm>
            <a:off x="0" y="0"/>
            <a:ext cx="4133614" cy="69945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400"/>
              </a:spcAft>
              <a:buClrTx/>
              <a:buSzTx/>
              <a:buFontTx/>
              <a:buNone/>
              <a:tabLst/>
              <a:defRPr/>
            </a:pPr>
            <a:endParaRPr kumimoji="0" lang="en-US" sz="4400" b="0" i="0" u="none" strike="noStrike" kern="1200" cap="none" spc="0" normalizeH="0" baseline="0" noProof="0">
              <a:ln>
                <a:noFill/>
              </a:ln>
              <a:gradFill>
                <a:gsLst>
                  <a:gs pos="2917">
                    <a:srgbClr val="00B294"/>
                  </a:gs>
                  <a:gs pos="100000">
                    <a:srgbClr val="00B29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9" name="Rectangle 48">
            <a:extLst>
              <a:ext uri="{FF2B5EF4-FFF2-40B4-BE49-F238E27FC236}">
                <a16:creationId xmlns:a16="http://schemas.microsoft.com/office/drawing/2014/main" id="{411362FB-7A9E-47E6-A9A2-3C7DAE10B0B1}"/>
              </a:ext>
            </a:extLst>
          </p:cNvPr>
          <p:cNvSpPr/>
          <p:nvPr/>
        </p:nvSpPr>
        <p:spPr>
          <a:xfrm>
            <a:off x="2197138" y="2735476"/>
            <a:ext cx="1829270" cy="5909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Built-in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operational</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visibility</a:t>
            </a:r>
          </a:p>
        </p:txBody>
      </p:sp>
      <p:sp>
        <p:nvSpPr>
          <p:cNvPr id="52" name="Rectangle 51">
            <a:extLst>
              <a:ext uri="{FF2B5EF4-FFF2-40B4-BE49-F238E27FC236}">
                <a16:creationId xmlns:a16="http://schemas.microsoft.com/office/drawing/2014/main" id="{D43C9D60-4BCC-45F3-B66A-FB4552DF4DCD}"/>
              </a:ext>
            </a:extLst>
          </p:cNvPr>
          <p:cNvSpPr/>
          <p:nvPr/>
        </p:nvSpPr>
        <p:spPr>
          <a:xfrm>
            <a:off x="2214694" y="5718151"/>
            <a:ext cx="1794158" cy="5909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Actionable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app-aware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insights</a:t>
            </a:r>
          </a:p>
        </p:txBody>
      </p:sp>
      <p:sp>
        <p:nvSpPr>
          <p:cNvPr id="54" name="Rectangle 53">
            <a:extLst>
              <a:ext uri="{FF2B5EF4-FFF2-40B4-BE49-F238E27FC236}">
                <a16:creationId xmlns:a16="http://schemas.microsoft.com/office/drawing/2014/main" id="{4DE84370-AFF7-4503-84BA-E00F13DCB671}"/>
              </a:ext>
            </a:extLst>
          </p:cNvPr>
          <p:cNvSpPr/>
          <p:nvPr/>
        </p:nvSpPr>
        <p:spPr>
          <a:xfrm>
            <a:off x="2451554" y="1376537"/>
            <a:ext cx="1320439" cy="5909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Real-time correlation </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and analytics</a:t>
            </a:r>
          </a:p>
        </p:txBody>
      </p:sp>
      <p:sp>
        <p:nvSpPr>
          <p:cNvPr id="66" name="Rectangle 65">
            <a:extLst>
              <a:ext uri="{FF2B5EF4-FFF2-40B4-BE49-F238E27FC236}">
                <a16:creationId xmlns:a16="http://schemas.microsoft.com/office/drawing/2014/main" id="{9C01C476-5958-4A36-98C8-5AB75178ED24}"/>
              </a:ext>
            </a:extLst>
          </p:cNvPr>
          <p:cNvSpPr/>
          <p:nvPr/>
        </p:nvSpPr>
        <p:spPr>
          <a:xfrm>
            <a:off x="2362926" y="4226813"/>
            <a:ext cx="1497694" cy="5909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turn-key integrations</a:t>
            </a:r>
          </a:p>
        </p:txBody>
      </p:sp>
      <p:sp>
        <p:nvSpPr>
          <p:cNvPr id="74" name="Warning_E7BA">
            <a:extLst>
              <a:ext uri="{FF2B5EF4-FFF2-40B4-BE49-F238E27FC236}">
                <a16:creationId xmlns:a16="http://schemas.microsoft.com/office/drawing/2014/main" id="{D9FD081E-BF1C-4B5D-8520-AE5A76A75634}"/>
              </a:ext>
            </a:extLst>
          </p:cNvPr>
          <p:cNvSpPr>
            <a:spLocks noChangeAspect="1" noEditPoints="1"/>
          </p:cNvSpPr>
          <p:nvPr/>
        </p:nvSpPr>
        <p:spPr bwMode="auto">
          <a:xfrm>
            <a:off x="2928986" y="5085067"/>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arrow_20">
            <a:extLst>
              <a:ext uri="{FF2B5EF4-FFF2-40B4-BE49-F238E27FC236}">
                <a16:creationId xmlns:a16="http://schemas.microsoft.com/office/drawing/2014/main" id="{FE426F2F-C6E4-4E99-B0F2-2750DDB80711}"/>
              </a:ext>
            </a:extLst>
          </p:cNvPr>
          <p:cNvSpPr>
            <a:spLocks noChangeAspect="1" noEditPoints="1"/>
          </p:cNvSpPr>
          <p:nvPr/>
        </p:nvSpPr>
        <p:spPr bwMode="auto">
          <a:xfrm>
            <a:off x="2905187" y="3593730"/>
            <a:ext cx="413173" cy="365760"/>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8" name="graph_9">
            <a:extLst>
              <a:ext uri="{FF2B5EF4-FFF2-40B4-BE49-F238E27FC236}">
                <a16:creationId xmlns:a16="http://schemas.microsoft.com/office/drawing/2014/main" id="{77B4E6DB-1F37-4942-B8B8-2C1815881709}"/>
              </a:ext>
            </a:extLst>
          </p:cNvPr>
          <p:cNvSpPr>
            <a:spLocks noChangeAspect="1" noEditPoints="1"/>
          </p:cNvSpPr>
          <p:nvPr/>
        </p:nvSpPr>
        <p:spPr bwMode="auto">
          <a:xfrm>
            <a:off x="2908573" y="742501"/>
            <a:ext cx="406400" cy="36671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chain">
            <a:extLst>
              <a:ext uri="{FF2B5EF4-FFF2-40B4-BE49-F238E27FC236}">
                <a16:creationId xmlns:a16="http://schemas.microsoft.com/office/drawing/2014/main" id="{C5E66464-956A-4D76-8B4D-1D32FE5226C2}"/>
              </a:ext>
            </a:extLst>
          </p:cNvPr>
          <p:cNvSpPr>
            <a:spLocks noChangeAspect="1" noEditPoints="1"/>
          </p:cNvSpPr>
          <p:nvPr/>
        </p:nvSpPr>
        <p:spPr bwMode="auto">
          <a:xfrm>
            <a:off x="2919686" y="2234791"/>
            <a:ext cx="384175" cy="233362"/>
          </a:xfrm>
          <a:custGeom>
            <a:avLst/>
            <a:gdLst>
              <a:gd name="T0" fmla="*/ 199 w 334"/>
              <a:gd name="T1" fmla="*/ 100 h 201"/>
              <a:gd name="T2" fmla="*/ 199 w 334"/>
              <a:gd name="T3" fmla="*/ 103 h 201"/>
              <a:gd name="T4" fmla="*/ 171 w 334"/>
              <a:gd name="T5" fmla="*/ 132 h 201"/>
              <a:gd name="T6" fmla="*/ 29 w 334"/>
              <a:gd name="T7" fmla="*/ 132 h 201"/>
              <a:gd name="T8" fmla="*/ 0 w 334"/>
              <a:gd name="T9" fmla="*/ 103 h 201"/>
              <a:gd name="T10" fmla="*/ 0 w 334"/>
              <a:gd name="T11" fmla="*/ 29 h 201"/>
              <a:gd name="T12" fmla="*/ 29 w 334"/>
              <a:gd name="T13" fmla="*/ 0 h 201"/>
              <a:gd name="T14" fmla="*/ 171 w 334"/>
              <a:gd name="T15" fmla="*/ 0 h 201"/>
              <a:gd name="T16" fmla="*/ 199 w 334"/>
              <a:gd name="T17" fmla="*/ 29 h 201"/>
              <a:gd name="T18" fmla="*/ 199 w 334"/>
              <a:gd name="T19" fmla="*/ 33 h 201"/>
              <a:gd name="T20" fmla="*/ 135 w 334"/>
              <a:gd name="T21" fmla="*/ 166 h 201"/>
              <a:gd name="T22" fmla="*/ 135 w 334"/>
              <a:gd name="T23" fmla="*/ 172 h 201"/>
              <a:gd name="T24" fmla="*/ 164 w 334"/>
              <a:gd name="T25" fmla="*/ 201 h 201"/>
              <a:gd name="T26" fmla="*/ 306 w 334"/>
              <a:gd name="T27" fmla="*/ 201 h 201"/>
              <a:gd name="T28" fmla="*/ 334 w 334"/>
              <a:gd name="T29" fmla="*/ 172 h 201"/>
              <a:gd name="T30" fmla="*/ 334 w 334"/>
              <a:gd name="T31" fmla="*/ 98 h 201"/>
              <a:gd name="T32" fmla="*/ 306 w 334"/>
              <a:gd name="T33" fmla="*/ 69 h 201"/>
              <a:gd name="T34" fmla="*/ 164 w 334"/>
              <a:gd name="T35" fmla="*/ 69 h 201"/>
              <a:gd name="T36" fmla="*/ 135 w 334"/>
              <a:gd name="T37" fmla="*/ 98 h 201"/>
              <a:gd name="T38" fmla="*/ 135 w 334"/>
              <a:gd name="T39"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201">
                <a:moveTo>
                  <a:pt x="199" y="100"/>
                </a:moveTo>
                <a:cubicBezTo>
                  <a:pt x="199" y="103"/>
                  <a:pt x="199" y="103"/>
                  <a:pt x="199" y="103"/>
                </a:cubicBezTo>
                <a:cubicBezTo>
                  <a:pt x="199" y="119"/>
                  <a:pt x="187" y="132"/>
                  <a:pt x="171" y="132"/>
                </a:cubicBezTo>
                <a:cubicBezTo>
                  <a:pt x="29" y="132"/>
                  <a:pt x="29" y="132"/>
                  <a:pt x="29" y="132"/>
                </a:cubicBezTo>
                <a:cubicBezTo>
                  <a:pt x="13" y="132"/>
                  <a:pt x="0" y="119"/>
                  <a:pt x="0" y="103"/>
                </a:cubicBezTo>
                <a:cubicBezTo>
                  <a:pt x="0" y="29"/>
                  <a:pt x="0" y="29"/>
                  <a:pt x="0" y="29"/>
                </a:cubicBezTo>
                <a:cubicBezTo>
                  <a:pt x="0" y="13"/>
                  <a:pt x="13" y="0"/>
                  <a:pt x="29" y="0"/>
                </a:cubicBezTo>
                <a:cubicBezTo>
                  <a:pt x="171" y="0"/>
                  <a:pt x="171" y="0"/>
                  <a:pt x="171" y="0"/>
                </a:cubicBezTo>
                <a:cubicBezTo>
                  <a:pt x="187" y="0"/>
                  <a:pt x="199" y="13"/>
                  <a:pt x="199" y="29"/>
                </a:cubicBezTo>
                <a:cubicBezTo>
                  <a:pt x="199" y="33"/>
                  <a:pt x="199" y="33"/>
                  <a:pt x="199" y="33"/>
                </a:cubicBezTo>
                <a:moveTo>
                  <a:pt x="135" y="166"/>
                </a:moveTo>
                <a:cubicBezTo>
                  <a:pt x="135" y="172"/>
                  <a:pt x="135" y="172"/>
                  <a:pt x="135" y="172"/>
                </a:cubicBezTo>
                <a:cubicBezTo>
                  <a:pt x="135" y="188"/>
                  <a:pt x="148" y="201"/>
                  <a:pt x="164" y="201"/>
                </a:cubicBezTo>
                <a:cubicBezTo>
                  <a:pt x="306" y="201"/>
                  <a:pt x="306" y="201"/>
                  <a:pt x="306" y="201"/>
                </a:cubicBezTo>
                <a:cubicBezTo>
                  <a:pt x="322" y="201"/>
                  <a:pt x="334" y="188"/>
                  <a:pt x="334" y="172"/>
                </a:cubicBezTo>
                <a:cubicBezTo>
                  <a:pt x="334" y="98"/>
                  <a:pt x="334" y="98"/>
                  <a:pt x="334" y="98"/>
                </a:cubicBezTo>
                <a:cubicBezTo>
                  <a:pt x="334" y="82"/>
                  <a:pt x="322" y="69"/>
                  <a:pt x="306" y="69"/>
                </a:cubicBezTo>
                <a:cubicBezTo>
                  <a:pt x="164" y="69"/>
                  <a:pt x="164" y="69"/>
                  <a:pt x="164" y="69"/>
                </a:cubicBezTo>
                <a:cubicBezTo>
                  <a:pt x="148" y="69"/>
                  <a:pt x="135" y="82"/>
                  <a:pt x="135" y="98"/>
                </a:cubicBezTo>
                <a:cubicBezTo>
                  <a:pt x="135" y="100"/>
                  <a:pt x="135" y="100"/>
                  <a:pt x="135" y="10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Rectangle 80">
            <a:extLst>
              <a:ext uri="{FF2B5EF4-FFF2-40B4-BE49-F238E27FC236}">
                <a16:creationId xmlns:a16="http://schemas.microsoft.com/office/drawing/2014/main" id="{FC41334F-E87B-4623-AF7C-06C00CE1DCDD}"/>
              </a:ext>
            </a:extLst>
          </p:cNvPr>
          <p:cNvSpPr/>
          <p:nvPr/>
        </p:nvSpPr>
        <p:spPr>
          <a:xfrm>
            <a:off x="4224240" y="2029660"/>
            <a:ext cx="1252850" cy="5909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insights</a:t>
            </a:r>
            <a:b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82" name="Rectangle 81">
            <a:extLst>
              <a:ext uri="{FF2B5EF4-FFF2-40B4-BE49-F238E27FC236}">
                <a16:creationId xmlns:a16="http://schemas.microsoft.com/office/drawing/2014/main" id="{8E949C15-8741-405C-B24D-78F12387276B}"/>
              </a:ext>
            </a:extLst>
          </p:cNvPr>
          <p:cNvSpPr/>
          <p:nvPr/>
        </p:nvSpPr>
        <p:spPr>
          <a:xfrm>
            <a:off x="4236264" y="5158664"/>
            <a:ext cx="1228802" cy="2585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Monitor</a:t>
            </a:r>
          </a:p>
        </p:txBody>
      </p:sp>
      <p:sp>
        <p:nvSpPr>
          <p:cNvPr id="83" name="Rectangle 82">
            <a:extLst>
              <a:ext uri="{FF2B5EF4-FFF2-40B4-BE49-F238E27FC236}">
                <a16:creationId xmlns:a16="http://schemas.microsoft.com/office/drawing/2014/main" id="{1FBC1B2D-6425-46E9-A379-A8BDF115B593}"/>
              </a:ext>
            </a:extLst>
          </p:cNvPr>
          <p:cNvSpPr/>
          <p:nvPr/>
        </p:nvSpPr>
        <p:spPr>
          <a:xfrm>
            <a:off x="4337787" y="3677261"/>
            <a:ext cx="1025756" cy="4247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sp>
        <p:nvSpPr>
          <p:cNvPr id="87" name="light">
            <a:extLst>
              <a:ext uri="{FF2B5EF4-FFF2-40B4-BE49-F238E27FC236}">
                <a16:creationId xmlns:a16="http://schemas.microsoft.com/office/drawing/2014/main" id="{CEB0159B-4C41-4538-B22E-1D425B52E7E2}"/>
              </a:ext>
            </a:extLst>
          </p:cNvPr>
          <p:cNvSpPr>
            <a:spLocks noChangeAspect="1" noEditPoints="1"/>
          </p:cNvSpPr>
          <p:nvPr/>
        </p:nvSpPr>
        <p:spPr bwMode="auto">
          <a:xfrm>
            <a:off x="4727486" y="1440365"/>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8" name="speedometer_2">
            <a:extLst>
              <a:ext uri="{FF2B5EF4-FFF2-40B4-BE49-F238E27FC236}">
                <a16:creationId xmlns:a16="http://schemas.microsoft.com/office/drawing/2014/main" id="{56641E49-69D9-42C9-9A98-E60A4F5C8011}"/>
              </a:ext>
            </a:extLst>
          </p:cNvPr>
          <p:cNvSpPr>
            <a:spLocks noChangeAspect="1" noEditPoints="1"/>
          </p:cNvSpPr>
          <p:nvPr/>
        </p:nvSpPr>
        <p:spPr bwMode="auto">
          <a:xfrm>
            <a:off x="4667785" y="456936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9" name="Group 18">
            <a:extLst>
              <a:ext uri="{FF2B5EF4-FFF2-40B4-BE49-F238E27FC236}">
                <a16:creationId xmlns:a16="http://schemas.microsoft.com/office/drawing/2014/main" id="{19972035-A17C-4863-824E-F6C0BF2D53BA}"/>
              </a:ext>
            </a:extLst>
          </p:cNvPr>
          <p:cNvGrpSpPr/>
          <p:nvPr/>
        </p:nvGrpSpPr>
        <p:grpSpPr>
          <a:xfrm>
            <a:off x="6475028" y="3112555"/>
            <a:ext cx="5504247" cy="789058"/>
            <a:chOff x="6475028" y="3112555"/>
            <a:chExt cx="5504247" cy="789058"/>
          </a:xfrm>
        </p:grpSpPr>
        <p:sp>
          <p:nvSpPr>
            <p:cNvPr id="39" name="Rectangle 38">
              <a:extLst>
                <a:ext uri="{FF2B5EF4-FFF2-40B4-BE49-F238E27FC236}">
                  <a16:creationId xmlns:a16="http://schemas.microsoft.com/office/drawing/2014/main" id="{EE1F31D9-15A9-40FC-8A6E-F09ED68B5399}"/>
                </a:ext>
              </a:extLst>
            </p:cNvPr>
            <p:cNvSpPr/>
            <p:nvPr/>
          </p:nvSpPr>
          <p:spPr bwMode="auto">
            <a:xfrm>
              <a:off x="6475028" y="3112555"/>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80" tIns="146304" rIns="1828800" bIns="146304"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Operating </a:t>
              </a:r>
            </a:p>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system</a:t>
              </a:r>
            </a:p>
          </p:txBody>
        </p:sp>
        <p:sp>
          <p:nvSpPr>
            <p:cNvPr id="68" name="Rectangle 67">
              <a:extLst>
                <a:ext uri="{FF2B5EF4-FFF2-40B4-BE49-F238E27FC236}">
                  <a16:creationId xmlns:a16="http://schemas.microsoft.com/office/drawing/2014/main" id="{F33A8C97-B4A6-433F-B5A3-5D66ECEA4667}"/>
                </a:ext>
              </a:extLst>
            </p:cNvPr>
            <p:cNvSpPr/>
            <p:nvPr/>
          </p:nvSpPr>
          <p:spPr bwMode="auto">
            <a:xfrm>
              <a:off x="10251701" y="3366825"/>
              <a:ext cx="1483496" cy="18989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45700" rIns="0" bIns="143367" numCol="1" spcCol="0" rtlCol="0" fromWordArt="0" anchor="t" anchorCtr="0" forceAA="0" compatLnSpc="1">
              <a:prstTxWarp prst="textNoShape">
                <a:avLst/>
              </a:prstTxWarp>
              <a:noAutofit/>
            </a:bodyPr>
            <a:lstStyle/>
            <a:p>
              <a:pPr marL="0" marR="0" lvl="0" indent="0" algn="l" defTabSz="913401" rtl="0" eaLnBrk="1" fontAlgn="base"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7F7F7F"/>
                      </a:gs>
                      <a:gs pos="100000">
                        <a:srgbClr val="7F7F7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a:t>
              </a:r>
            </a:p>
          </p:txBody>
        </p:sp>
        <p:sp>
          <p:nvSpPr>
            <p:cNvPr id="89" name="Freeform 9">
              <a:extLst>
                <a:ext uri="{FF2B5EF4-FFF2-40B4-BE49-F238E27FC236}">
                  <a16:creationId xmlns:a16="http://schemas.microsoft.com/office/drawing/2014/main" id="{FA77D152-87E5-4018-B645-5C7798E38B09}"/>
                </a:ext>
              </a:extLst>
            </p:cNvPr>
            <p:cNvSpPr>
              <a:spLocks noChangeAspect="1" noEditPoints="1"/>
            </p:cNvSpPr>
            <p:nvPr/>
          </p:nvSpPr>
          <p:spPr bwMode="black">
            <a:xfrm>
              <a:off x="7822894" y="3385422"/>
              <a:ext cx="1906656" cy="278274"/>
            </a:xfrm>
            <a:custGeom>
              <a:avLst/>
              <a:gdLst>
                <a:gd name="T0" fmla="*/ 69 w 1073"/>
                <a:gd name="T1" fmla="*/ 12 h 154"/>
                <a:gd name="T2" fmla="*/ 65 w 1073"/>
                <a:gd name="T3" fmla="*/ 75 h 154"/>
                <a:gd name="T4" fmla="*/ 65 w 1073"/>
                <a:gd name="T5" fmla="*/ 79 h 154"/>
                <a:gd name="T6" fmla="*/ 69 w 1073"/>
                <a:gd name="T7" fmla="*/ 79 h 154"/>
                <a:gd name="T8" fmla="*/ 749 w 1073"/>
                <a:gd name="T9" fmla="*/ 53 h 154"/>
                <a:gd name="T10" fmla="*/ 767 w 1073"/>
                <a:gd name="T11" fmla="*/ 29 h 154"/>
                <a:gd name="T12" fmla="*/ 774 w 1073"/>
                <a:gd name="T13" fmla="*/ 91 h 154"/>
                <a:gd name="T14" fmla="*/ 737 w 1073"/>
                <a:gd name="T15" fmla="*/ 119 h 154"/>
                <a:gd name="T16" fmla="*/ 784 w 1073"/>
                <a:gd name="T17" fmla="*/ 86 h 154"/>
                <a:gd name="T18" fmla="*/ 801 w 1073"/>
                <a:gd name="T19" fmla="*/ 73 h 154"/>
                <a:gd name="T20" fmla="*/ 850 w 1073"/>
                <a:gd name="T21" fmla="*/ 108 h 154"/>
                <a:gd name="T22" fmla="*/ 855 w 1073"/>
                <a:gd name="T23" fmla="*/ 87 h 154"/>
                <a:gd name="T24" fmla="*/ 844 w 1073"/>
                <a:gd name="T25" fmla="*/ 84 h 154"/>
                <a:gd name="T26" fmla="*/ 877 w 1073"/>
                <a:gd name="T27" fmla="*/ 71 h 154"/>
                <a:gd name="T28" fmla="*/ 877 w 1073"/>
                <a:gd name="T29" fmla="*/ 123 h 154"/>
                <a:gd name="T30" fmla="*/ 901 w 1073"/>
                <a:gd name="T31" fmla="*/ 57 h 154"/>
                <a:gd name="T32" fmla="*/ 934 w 1073"/>
                <a:gd name="T33" fmla="*/ 105 h 154"/>
                <a:gd name="T34" fmla="*/ 967 w 1073"/>
                <a:gd name="T35" fmla="*/ 57 h 154"/>
                <a:gd name="T36" fmla="*/ 984 w 1073"/>
                <a:gd name="T37" fmla="*/ 60 h 154"/>
                <a:gd name="T38" fmla="*/ 1022 w 1073"/>
                <a:gd name="T39" fmla="*/ 118 h 154"/>
                <a:gd name="T40" fmla="*/ 1027 w 1073"/>
                <a:gd name="T41" fmla="*/ 93 h 154"/>
                <a:gd name="T42" fmla="*/ 1011 w 1073"/>
                <a:gd name="T43" fmla="*/ 70 h 154"/>
                <a:gd name="T44" fmla="*/ 1056 w 1073"/>
                <a:gd name="T45" fmla="*/ 60 h 154"/>
                <a:gd name="T46" fmla="*/ 1039 w 1073"/>
                <a:gd name="T47" fmla="*/ 123 h 154"/>
                <a:gd name="T48" fmla="*/ 1073 w 1073"/>
                <a:gd name="T49" fmla="*/ 68 h 154"/>
                <a:gd name="T50" fmla="*/ 287 w 1073"/>
                <a:gd name="T51" fmla="*/ 111 h 154"/>
                <a:gd name="T52" fmla="*/ 234 w 1073"/>
                <a:gd name="T53" fmla="*/ 111 h 154"/>
                <a:gd name="T54" fmla="*/ 227 w 1073"/>
                <a:gd name="T55" fmla="*/ 123 h 154"/>
                <a:gd name="T56" fmla="*/ 262 w 1073"/>
                <a:gd name="T57" fmla="*/ 56 h 154"/>
                <a:gd name="T58" fmla="*/ 339 w 1073"/>
                <a:gd name="T59" fmla="*/ 31 h 154"/>
                <a:gd name="T60" fmla="*/ 334 w 1073"/>
                <a:gd name="T61" fmla="*/ 42 h 154"/>
                <a:gd name="T62" fmla="*/ 329 w 1073"/>
                <a:gd name="T63" fmla="*/ 57 h 154"/>
                <a:gd name="T64" fmla="*/ 404 w 1073"/>
                <a:gd name="T65" fmla="*/ 63 h 154"/>
                <a:gd name="T66" fmla="*/ 355 w 1073"/>
                <a:gd name="T67" fmla="*/ 57 h 154"/>
                <a:gd name="T68" fmla="*/ 384 w 1073"/>
                <a:gd name="T69" fmla="*/ 65 h 154"/>
                <a:gd name="T70" fmla="*/ 483 w 1073"/>
                <a:gd name="T71" fmla="*/ 25 h 154"/>
                <a:gd name="T72" fmla="*/ 430 w 1073"/>
                <a:gd name="T73" fmla="*/ 65 h 154"/>
                <a:gd name="T74" fmla="*/ 472 w 1073"/>
                <a:gd name="T75" fmla="*/ 112 h 154"/>
                <a:gd name="T76" fmla="*/ 453 w 1073"/>
                <a:gd name="T77" fmla="*/ 116 h 154"/>
                <a:gd name="T78" fmla="*/ 467 w 1073"/>
                <a:gd name="T79" fmla="*/ 70 h 154"/>
                <a:gd name="T80" fmla="*/ 530 w 1073"/>
                <a:gd name="T81" fmla="*/ 56 h 154"/>
                <a:gd name="T82" fmla="*/ 552 w 1073"/>
                <a:gd name="T83" fmla="*/ 115 h 154"/>
                <a:gd name="T84" fmla="*/ 513 w 1073"/>
                <a:gd name="T85" fmla="*/ 109 h 154"/>
                <a:gd name="T86" fmla="*/ 550 w 1073"/>
                <a:gd name="T87" fmla="*/ 90 h 154"/>
                <a:gd name="T88" fmla="*/ 631 w 1073"/>
                <a:gd name="T89" fmla="*/ 113 h 154"/>
                <a:gd name="T90" fmla="*/ 591 w 1073"/>
                <a:gd name="T91" fmla="*/ 113 h 154"/>
                <a:gd name="T92" fmla="*/ 585 w 1073"/>
                <a:gd name="T93" fmla="*/ 123 h 154"/>
                <a:gd name="T94" fmla="*/ 613 w 1073"/>
                <a:gd name="T95" fmla="*/ 76 h 154"/>
                <a:gd name="T96" fmla="*/ 698 w 1073"/>
                <a:gd name="T97" fmla="*/ 94 h 154"/>
                <a:gd name="T98" fmla="*/ 684 w 1073"/>
                <a:gd name="T99" fmla="*/ 65 h 154"/>
                <a:gd name="T100" fmla="*/ 661 w 1073"/>
                <a:gd name="T101" fmla="*/ 75 h 154"/>
                <a:gd name="T102" fmla="*/ 678 w 1073"/>
                <a:gd name="T103" fmla="*/ 116 h 154"/>
                <a:gd name="T104" fmla="*/ 702 w 1073"/>
                <a:gd name="T105" fmla="*/ 10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3" h="154">
                  <a:moveTo>
                    <a:pt x="69" y="12"/>
                  </a:moveTo>
                  <a:cubicBezTo>
                    <a:pt x="154" y="0"/>
                    <a:pt x="154" y="0"/>
                    <a:pt x="154" y="0"/>
                  </a:cubicBezTo>
                  <a:cubicBezTo>
                    <a:pt x="154" y="75"/>
                    <a:pt x="154" y="75"/>
                    <a:pt x="154" y="75"/>
                  </a:cubicBezTo>
                  <a:cubicBezTo>
                    <a:pt x="69" y="75"/>
                    <a:pt x="69" y="75"/>
                    <a:pt x="69" y="75"/>
                  </a:cubicBezTo>
                  <a:lnTo>
                    <a:pt x="69" y="12"/>
                  </a:lnTo>
                  <a:close/>
                  <a:moveTo>
                    <a:pt x="65" y="75"/>
                  </a:moveTo>
                  <a:cubicBezTo>
                    <a:pt x="65" y="12"/>
                    <a:pt x="65" y="12"/>
                    <a:pt x="65" y="12"/>
                  </a:cubicBezTo>
                  <a:cubicBezTo>
                    <a:pt x="0" y="21"/>
                    <a:pt x="0" y="21"/>
                    <a:pt x="0" y="21"/>
                  </a:cubicBezTo>
                  <a:cubicBezTo>
                    <a:pt x="0" y="75"/>
                    <a:pt x="0" y="75"/>
                    <a:pt x="0" y="75"/>
                  </a:cubicBezTo>
                  <a:lnTo>
                    <a:pt x="65" y="75"/>
                  </a:lnTo>
                  <a:close/>
                  <a:moveTo>
                    <a:pt x="65" y="79"/>
                  </a:moveTo>
                  <a:cubicBezTo>
                    <a:pt x="0" y="79"/>
                    <a:pt x="0" y="79"/>
                    <a:pt x="0" y="79"/>
                  </a:cubicBezTo>
                  <a:cubicBezTo>
                    <a:pt x="0" y="132"/>
                    <a:pt x="0" y="132"/>
                    <a:pt x="0" y="132"/>
                  </a:cubicBezTo>
                  <a:cubicBezTo>
                    <a:pt x="65" y="141"/>
                    <a:pt x="65" y="141"/>
                    <a:pt x="65" y="141"/>
                  </a:cubicBezTo>
                  <a:lnTo>
                    <a:pt x="65" y="79"/>
                  </a:lnTo>
                  <a:close/>
                  <a:moveTo>
                    <a:pt x="69" y="79"/>
                  </a:moveTo>
                  <a:cubicBezTo>
                    <a:pt x="69" y="142"/>
                    <a:pt x="69" y="142"/>
                    <a:pt x="69" y="142"/>
                  </a:cubicBezTo>
                  <a:cubicBezTo>
                    <a:pt x="154" y="154"/>
                    <a:pt x="154" y="154"/>
                    <a:pt x="154" y="154"/>
                  </a:cubicBezTo>
                  <a:cubicBezTo>
                    <a:pt x="154" y="79"/>
                    <a:pt x="154" y="79"/>
                    <a:pt x="154" y="79"/>
                  </a:cubicBezTo>
                  <a:lnTo>
                    <a:pt x="69" y="79"/>
                  </a:lnTo>
                  <a:close/>
                  <a:moveTo>
                    <a:pt x="784" y="86"/>
                  </a:moveTo>
                  <a:cubicBezTo>
                    <a:pt x="781" y="82"/>
                    <a:pt x="775" y="78"/>
                    <a:pt x="767" y="73"/>
                  </a:cubicBezTo>
                  <a:cubicBezTo>
                    <a:pt x="761" y="70"/>
                    <a:pt x="757" y="68"/>
                    <a:pt x="755" y="66"/>
                  </a:cubicBezTo>
                  <a:cubicBezTo>
                    <a:pt x="753" y="64"/>
                    <a:pt x="751" y="62"/>
                    <a:pt x="750" y="60"/>
                  </a:cubicBezTo>
                  <a:cubicBezTo>
                    <a:pt x="749" y="58"/>
                    <a:pt x="749" y="56"/>
                    <a:pt x="749" y="53"/>
                  </a:cubicBezTo>
                  <a:cubicBezTo>
                    <a:pt x="749" y="49"/>
                    <a:pt x="750" y="45"/>
                    <a:pt x="754" y="43"/>
                  </a:cubicBezTo>
                  <a:cubicBezTo>
                    <a:pt x="757" y="40"/>
                    <a:pt x="761" y="39"/>
                    <a:pt x="766" y="39"/>
                  </a:cubicBezTo>
                  <a:cubicBezTo>
                    <a:pt x="774" y="39"/>
                    <a:pt x="780" y="41"/>
                    <a:pt x="785" y="45"/>
                  </a:cubicBezTo>
                  <a:cubicBezTo>
                    <a:pt x="785" y="33"/>
                    <a:pt x="785" y="33"/>
                    <a:pt x="785" y="33"/>
                  </a:cubicBezTo>
                  <a:cubicBezTo>
                    <a:pt x="781" y="30"/>
                    <a:pt x="775" y="29"/>
                    <a:pt x="767" y="29"/>
                  </a:cubicBezTo>
                  <a:cubicBezTo>
                    <a:pt x="758" y="29"/>
                    <a:pt x="751" y="32"/>
                    <a:pt x="746" y="36"/>
                  </a:cubicBezTo>
                  <a:cubicBezTo>
                    <a:pt x="740" y="41"/>
                    <a:pt x="737" y="47"/>
                    <a:pt x="737" y="54"/>
                  </a:cubicBezTo>
                  <a:cubicBezTo>
                    <a:pt x="737" y="59"/>
                    <a:pt x="739" y="64"/>
                    <a:pt x="742" y="68"/>
                  </a:cubicBezTo>
                  <a:cubicBezTo>
                    <a:pt x="745" y="72"/>
                    <a:pt x="750" y="76"/>
                    <a:pt x="758" y="80"/>
                  </a:cubicBezTo>
                  <a:cubicBezTo>
                    <a:pt x="766" y="85"/>
                    <a:pt x="771" y="88"/>
                    <a:pt x="774" y="91"/>
                  </a:cubicBezTo>
                  <a:cubicBezTo>
                    <a:pt x="776" y="94"/>
                    <a:pt x="777" y="97"/>
                    <a:pt x="777" y="101"/>
                  </a:cubicBezTo>
                  <a:cubicBezTo>
                    <a:pt x="777" y="110"/>
                    <a:pt x="771" y="115"/>
                    <a:pt x="760" y="115"/>
                  </a:cubicBezTo>
                  <a:cubicBezTo>
                    <a:pt x="756" y="115"/>
                    <a:pt x="752" y="114"/>
                    <a:pt x="748" y="112"/>
                  </a:cubicBezTo>
                  <a:cubicBezTo>
                    <a:pt x="743" y="111"/>
                    <a:pt x="740" y="109"/>
                    <a:pt x="737" y="107"/>
                  </a:cubicBezTo>
                  <a:cubicBezTo>
                    <a:pt x="737" y="119"/>
                    <a:pt x="737" y="119"/>
                    <a:pt x="737" y="119"/>
                  </a:cubicBezTo>
                  <a:cubicBezTo>
                    <a:pt x="739" y="121"/>
                    <a:pt x="742" y="122"/>
                    <a:pt x="746" y="123"/>
                  </a:cubicBezTo>
                  <a:cubicBezTo>
                    <a:pt x="751" y="124"/>
                    <a:pt x="755" y="125"/>
                    <a:pt x="758" y="125"/>
                  </a:cubicBezTo>
                  <a:cubicBezTo>
                    <a:pt x="768" y="125"/>
                    <a:pt x="775" y="122"/>
                    <a:pt x="780" y="118"/>
                  </a:cubicBezTo>
                  <a:cubicBezTo>
                    <a:pt x="786" y="114"/>
                    <a:pt x="789" y="108"/>
                    <a:pt x="789" y="100"/>
                  </a:cubicBezTo>
                  <a:cubicBezTo>
                    <a:pt x="789" y="95"/>
                    <a:pt x="787" y="90"/>
                    <a:pt x="784" y="86"/>
                  </a:cubicBezTo>
                  <a:close/>
                  <a:moveTo>
                    <a:pt x="855" y="87"/>
                  </a:moveTo>
                  <a:cubicBezTo>
                    <a:pt x="855" y="77"/>
                    <a:pt x="852" y="69"/>
                    <a:pt x="847" y="64"/>
                  </a:cubicBezTo>
                  <a:cubicBezTo>
                    <a:pt x="843" y="58"/>
                    <a:pt x="836" y="56"/>
                    <a:pt x="827" y="56"/>
                  </a:cubicBezTo>
                  <a:cubicBezTo>
                    <a:pt x="822" y="56"/>
                    <a:pt x="817" y="57"/>
                    <a:pt x="812" y="60"/>
                  </a:cubicBezTo>
                  <a:cubicBezTo>
                    <a:pt x="807" y="63"/>
                    <a:pt x="804" y="67"/>
                    <a:pt x="801" y="73"/>
                  </a:cubicBezTo>
                  <a:cubicBezTo>
                    <a:pt x="798" y="78"/>
                    <a:pt x="797" y="84"/>
                    <a:pt x="797" y="90"/>
                  </a:cubicBezTo>
                  <a:cubicBezTo>
                    <a:pt x="797" y="101"/>
                    <a:pt x="800" y="109"/>
                    <a:pt x="805" y="116"/>
                  </a:cubicBezTo>
                  <a:cubicBezTo>
                    <a:pt x="810" y="122"/>
                    <a:pt x="818" y="125"/>
                    <a:pt x="827" y="125"/>
                  </a:cubicBezTo>
                  <a:cubicBezTo>
                    <a:pt x="837" y="125"/>
                    <a:pt x="844" y="123"/>
                    <a:pt x="850" y="118"/>
                  </a:cubicBezTo>
                  <a:cubicBezTo>
                    <a:pt x="850" y="108"/>
                    <a:pt x="850" y="108"/>
                    <a:pt x="850" y="108"/>
                  </a:cubicBezTo>
                  <a:cubicBezTo>
                    <a:pt x="844" y="113"/>
                    <a:pt x="837" y="116"/>
                    <a:pt x="830" y="116"/>
                  </a:cubicBezTo>
                  <a:cubicBezTo>
                    <a:pt x="823" y="116"/>
                    <a:pt x="818" y="114"/>
                    <a:pt x="814" y="110"/>
                  </a:cubicBezTo>
                  <a:cubicBezTo>
                    <a:pt x="810" y="106"/>
                    <a:pt x="808" y="100"/>
                    <a:pt x="808" y="93"/>
                  </a:cubicBezTo>
                  <a:cubicBezTo>
                    <a:pt x="855" y="93"/>
                    <a:pt x="855" y="93"/>
                    <a:pt x="855" y="93"/>
                  </a:cubicBezTo>
                  <a:lnTo>
                    <a:pt x="855" y="87"/>
                  </a:lnTo>
                  <a:close/>
                  <a:moveTo>
                    <a:pt x="808" y="84"/>
                  </a:moveTo>
                  <a:cubicBezTo>
                    <a:pt x="809" y="78"/>
                    <a:pt x="811" y="73"/>
                    <a:pt x="815" y="70"/>
                  </a:cubicBezTo>
                  <a:cubicBezTo>
                    <a:pt x="818" y="66"/>
                    <a:pt x="822" y="65"/>
                    <a:pt x="827" y="65"/>
                  </a:cubicBezTo>
                  <a:cubicBezTo>
                    <a:pt x="832" y="65"/>
                    <a:pt x="836" y="66"/>
                    <a:pt x="839" y="70"/>
                  </a:cubicBezTo>
                  <a:cubicBezTo>
                    <a:pt x="842" y="73"/>
                    <a:pt x="844" y="78"/>
                    <a:pt x="844" y="84"/>
                  </a:cubicBezTo>
                  <a:lnTo>
                    <a:pt x="808" y="84"/>
                  </a:lnTo>
                  <a:close/>
                  <a:moveTo>
                    <a:pt x="901" y="57"/>
                  </a:moveTo>
                  <a:cubicBezTo>
                    <a:pt x="899" y="56"/>
                    <a:pt x="897" y="56"/>
                    <a:pt x="894" y="56"/>
                  </a:cubicBezTo>
                  <a:cubicBezTo>
                    <a:pt x="891" y="56"/>
                    <a:pt x="887" y="57"/>
                    <a:pt x="884" y="60"/>
                  </a:cubicBezTo>
                  <a:cubicBezTo>
                    <a:pt x="881" y="63"/>
                    <a:pt x="879" y="66"/>
                    <a:pt x="877" y="71"/>
                  </a:cubicBezTo>
                  <a:cubicBezTo>
                    <a:pt x="877" y="71"/>
                    <a:pt x="877" y="71"/>
                    <a:pt x="877" y="71"/>
                  </a:cubicBezTo>
                  <a:cubicBezTo>
                    <a:pt x="877" y="57"/>
                    <a:pt x="877" y="57"/>
                    <a:pt x="877" y="57"/>
                  </a:cubicBezTo>
                  <a:cubicBezTo>
                    <a:pt x="866" y="57"/>
                    <a:pt x="866" y="57"/>
                    <a:pt x="866" y="57"/>
                  </a:cubicBezTo>
                  <a:cubicBezTo>
                    <a:pt x="866" y="123"/>
                    <a:pt x="866" y="123"/>
                    <a:pt x="866" y="123"/>
                  </a:cubicBezTo>
                  <a:cubicBezTo>
                    <a:pt x="877" y="123"/>
                    <a:pt x="877" y="123"/>
                    <a:pt x="877" y="123"/>
                  </a:cubicBezTo>
                  <a:cubicBezTo>
                    <a:pt x="877" y="89"/>
                    <a:pt x="877" y="89"/>
                    <a:pt x="877" y="89"/>
                  </a:cubicBezTo>
                  <a:cubicBezTo>
                    <a:pt x="877" y="82"/>
                    <a:pt x="878" y="77"/>
                    <a:pt x="881" y="72"/>
                  </a:cubicBezTo>
                  <a:cubicBezTo>
                    <a:pt x="884" y="68"/>
                    <a:pt x="888" y="66"/>
                    <a:pt x="893" y="66"/>
                  </a:cubicBezTo>
                  <a:cubicBezTo>
                    <a:pt x="896" y="66"/>
                    <a:pt x="899" y="66"/>
                    <a:pt x="901" y="68"/>
                  </a:cubicBezTo>
                  <a:lnTo>
                    <a:pt x="901" y="57"/>
                  </a:lnTo>
                  <a:close/>
                  <a:moveTo>
                    <a:pt x="956" y="57"/>
                  </a:moveTo>
                  <a:cubicBezTo>
                    <a:pt x="938" y="105"/>
                    <a:pt x="938" y="105"/>
                    <a:pt x="938" y="105"/>
                  </a:cubicBezTo>
                  <a:cubicBezTo>
                    <a:pt x="938" y="108"/>
                    <a:pt x="937" y="111"/>
                    <a:pt x="936" y="114"/>
                  </a:cubicBezTo>
                  <a:cubicBezTo>
                    <a:pt x="936" y="114"/>
                    <a:pt x="936" y="114"/>
                    <a:pt x="936" y="114"/>
                  </a:cubicBezTo>
                  <a:cubicBezTo>
                    <a:pt x="936" y="111"/>
                    <a:pt x="935" y="107"/>
                    <a:pt x="934" y="105"/>
                  </a:cubicBezTo>
                  <a:cubicBezTo>
                    <a:pt x="917" y="57"/>
                    <a:pt x="917" y="57"/>
                    <a:pt x="917" y="57"/>
                  </a:cubicBezTo>
                  <a:cubicBezTo>
                    <a:pt x="906" y="57"/>
                    <a:pt x="906" y="57"/>
                    <a:pt x="906" y="57"/>
                  </a:cubicBezTo>
                  <a:cubicBezTo>
                    <a:pt x="930" y="123"/>
                    <a:pt x="930" y="123"/>
                    <a:pt x="930" y="123"/>
                  </a:cubicBezTo>
                  <a:cubicBezTo>
                    <a:pt x="941" y="123"/>
                    <a:pt x="941" y="123"/>
                    <a:pt x="941" y="123"/>
                  </a:cubicBezTo>
                  <a:cubicBezTo>
                    <a:pt x="967" y="57"/>
                    <a:pt x="967" y="57"/>
                    <a:pt x="967" y="57"/>
                  </a:cubicBezTo>
                  <a:lnTo>
                    <a:pt x="956" y="57"/>
                  </a:lnTo>
                  <a:close/>
                  <a:moveTo>
                    <a:pt x="1027" y="87"/>
                  </a:moveTo>
                  <a:cubicBezTo>
                    <a:pt x="1027" y="77"/>
                    <a:pt x="1024" y="69"/>
                    <a:pt x="1019" y="64"/>
                  </a:cubicBezTo>
                  <a:cubicBezTo>
                    <a:pt x="1015" y="58"/>
                    <a:pt x="1008" y="56"/>
                    <a:pt x="1000" y="56"/>
                  </a:cubicBezTo>
                  <a:cubicBezTo>
                    <a:pt x="994" y="56"/>
                    <a:pt x="989" y="57"/>
                    <a:pt x="984" y="60"/>
                  </a:cubicBezTo>
                  <a:cubicBezTo>
                    <a:pt x="979" y="63"/>
                    <a:pt x="976" y="67"/>
                    <a:pt x="973" y="73"/>
                  </a:cubicBezTo>
                  <a:cubicBezTo>
                    <a:pt x="971" y="78"/>
                    <a:pt x="969" y="84"/>
                    <a:pt x="969" y="90"/>
                  </a:cubicBezTo>
                  <a:cubicBezTo>
                    <a:pt x="969" y="101"/>
                    <a:pt x="972" y="109"/>
                    <a:pt x="977" y="116"/>
                  </a:cubicBezTo>
                  <a:cubicBezTo>
                    <a:pt x="982" y="122"/>
                    <a:pt x="990" y="125"/>
                    <a:pt x="999" y="125"/>
                  </a:cubicBezTo>
                  <a:cubicBezTo>
                    <a:pt x="1009" y="125"/>
                    <a:pt x="1016" y="123"/>
                    <a:pt x="1022" y="118"/>
                  </a:cubicBezTo>
                  <a:cubicBezTo>
                    <a:pt x="1022" y="108"/>
                    <a:pt x="1022" y="108"/>
                    <a:pt x="1022" y="108"/>
                  </a:cubicBezTo>
                  <a:cubicBezTo>
                    <a:pt x="1016" y="113"/>
                    <a:pt x="1009" y="116"/>
                    <a:pt x="1002" y="116"/>
                  </a:cubicBezTo>
                  <a:cubicBezTo>
                    <a:pt x="995" y="116"/>
                    <a:pt x="990" y="114"/>
                    <a:pt x="986" y="110"/>
                  </a:cubicBezTo>
                  <a:cubicBezTo>
                    <a:pt x="982" y="106"/>
                    <a:pt x="980" y="100"/>
                    <a:pt x="980" y="93"/>
                  </a:cubicBezTo>
                  <a:cubicBezTo>
                    <a:pt x="1027" y="93"/>
                    <a:pt x="1027" y="93"/>
                    <a:pt x="1027" y="93"/>
                  </a:cubicBezTo>
                  <a:lnTo>
                    <a:pt x="1027" y="87"/>
                  </a:lnTo>
                  <a:close/>
                  <a:moveTo>
                    <a:pt x="980" y="84"/>
                  </a:moveTo>
                  <a:cubicBezTo>
                    <a:pt x="981" y="78"/>
                    <a:pt x="983" y="73"/>
                    <a:pt x="987" y="70"/>
                  </a:cubicBezTo>
                  <a:cubicBezTo>
                    <a:pt x="990" y="66"/>
                    <a:pt x="994" y="65"/>
                    <a:pt x="999" y="65"/>
                  </a:cubicBezTo>
                  <a:cubicBezTo>
                    <a:pt x="1005" y="65"/>
                    <a:pt x="1009" y="66"/>
                    <a:pt x="1011" y="70"/>
                  </a:cubicBezTo>
                  <a:cubicBezTo>
                    <a:pt x="1014" y="73"/>
                    <a:pt x="1016" y="78"/>
                    <a:pt x="1016" y="84"/>
                  </a:cubicBezTo>
                  <a:lnTo>
                    <a:pt x="980" y="84"/>
                  </a:lnTo>
                  <a:close/>
                  <a:moveTo>
                    <a:pt x="1073" y="57"/>
                  </a:moveTo>
                  <a:cubicBezTo>
                    <a:pt x="1071" y="56"/>
                    <a:pt x="1069" y="56"/>
                    <a:pt x="1067" y="56"/>
                  </a:cubicBezTo>
                  <a:cubicBezTo>
                    <a:pt x="1063" y="56"/>
                    <a:pt x="1059" y="57"/>
                    <a:pt x="1056" y="60"/>
                  </a:cubicBezTo>
                  <a:cubicBezTo>
                    <a:pt x="1053" y="63"/>
                    <a:pt x="1051" y="66"/>
                    <a:pt x="1049" y="71"/>
                  </a:cubicBezTo>
                  <a:cubicBezTo>
                    <a:pt x="1049" y="71"/>
                    <a:pt x="1049" y="71"/>
                    <a:pt x="1049" y="71"/>
                  </a:cubicBezTo>
                  <a:cubicBezTo>
                    <a:pt x="1049" y="57"/>
                    <a:pt x="1049" y="57"/>
                    <a:pt x="1049" y="57"/>
                  </a:cubicBezTo>
                  <a:cubicBezTo>
                    <a:pt x="1039" y="57"/>
                    <a:pt x="1039" y="57"/>
                    <a:pt x="1039" y="57"/>
                  </a:cubicBezTo>
                  <a:cubicBezTo>
                    <a:pt x="1039" y="123"/>
                    <a:pt x="1039" y="123"/>
                    <a:pt x="1039" y="123"/>
                  </a:cubicBezTo>
                  <a:cubicBezTo>
                    <a:pt x="1049" y="123"/>
                    <a:pt x="1049" y="123"/>
                    <a:pt x="1049" y="123"/>
                  </a:cubicBezTo>
                  <a:cubicBezTo>
                    <a:pt x="1049" y="89"/>
                    <a:pt x="1049" y="89"/>
                    <a:pt x="1049" y="89"/>
                  </a:cubicBezTo>
                  <a:cubicBezTo>
                    <a:pt x="1049" y="82"/>
                    <a:pt x="1051" y="77"/>
                    <a:pt x="1053" y="72"/>
                  </a:cubicBezTo>
                  <a:cubicBezTo>
                    <a:pt x="1056" y="68"/>
                    <a:pt x="1060" y="66"/>
                    <a:pt x="1065" y="66"/>
                  </a:cubicBezTo>
                  <a:cubicBezTo>
                    <a:pt x="1068" y="66"/>
                    <a:pt x="1071" y="66"/>
                    <a:pt x="1073" y="68"/>
                  </a:cubicBezTo>
                  <a:lnTo>
                    <a:pt x="1073" y="57"/>
                  </a:lnTo>
                  <a:close/>
                  <a:moveTo>
                    <a:pt x="308" y="31"/>
                  </a:moveTo>
                  <a:cubicBezTo>
                    <a:pt x="289" y="102"/>
                    <a:pt x="289" y="102"/>
                    <a:pt x="289" y="102"/>
                  </a:cubicBezTo>
                  <a:cubicBezTo>
                    <a:pt x="289" y="105"/>
                    <a:pt x="288" y="108"/>
                    <a:pt x="288" y="111"/>
                  </a:cubicBezTo>
                  <a:cubicBezTo>
                    <a:pt x="287" y="111"/>
                    <a:pt x="287" y="111"/>
                    <a:pt x="287" y="111"/>
                  </a:cubicBezTo>
                  <a:cubicBezTo>
                    <a:pt x="287" y="108"/>
                    <a:pt x="287" y="105"/>
                    <a:pt x="286" y="102"/>
                  </a:cubicBezTo>
                  <a:cubicBezTo>
                    <a:pt x="266" y="31"/>
                    <a:pt x="266" y="31"/>
                    <a:pt x="266" y="31"/>
                  </a:cubicBezTo>
                  <a:cubicBezTo>
                    <a:pt x="256" y="31"/>
                    <a:pt x="256" y="31"/>
                    <a:pt x="256" y="31"/>
                  </a:cubicBezTo>
                  <a:cubicBezTo>
                    <a:pt x="236" y="102"/>
                    <a:pt x="236" y="102"/>
                    <a:pt x="236" y="102"/>
                  </a:cubicBezTo>
                  <a:cubicBezTo>
                    <a:pt x="234" y="105"/>
                    <a:pt x="234" y="108"/>
                    <a:pt x="234" y="111"/>
                  </a:cubicBezTo>
                  <a:cubicBezTo>
                    <a:pt x="233" y="111"/>
                    <a:pt x="233" y="111"/>
                    <a:pt x="233" y="111"/>
                  </a:cubicBezTo>
                  <a:cubicBezTo>
                    <a:pt x="233" y="108"/>
                    <a:pt x="233" y="105"/>
                    <a:pt x="232" y="102"/>
                  </a:cubicBezTo>
                  <a:cubicBezTo>
                    <a:pt x="212" y="31"/>
                    <a:pt x="212" y="31"/>
                    <a:pt x="212" y="31"/>
                  </a:cubicBezTo>
                  <a:cubicBezTo>
                    <a:pt x="200" y="31"/>
                    <a:pt x="200" y="31"/>
                    <a:pt x="200" y="31"/>
                  </a:cubicBezTo>
                  <a:cubicBezTo>
                    <a:pt x="227" y="123"/>
                    <a:pt x="227" y="123"/>
                    <a:pt x="227" y="123"/>
                  </a:cubicBezTo>
                  <a:cubicBezTo>
                    <a:pt x="240" y="123"/>
                    <a:pt x="240" y="123"/>
                    <a:pt x="240" y="123"/>
                  </a:cubicBezTo>
                  <a:cubicBezTo>
                    <a:pt x="259" y="55"/>
                    <a:pt x="259" y="55"/>
                    <a:pt x="259" y="55"/>
                  </a:cubicBezTo>
                  <a:cubicBezTo>
                    <a:pt x="260" y="52"/>
                    <a:pt x="260" y="49"/>
                    <a:pt x="261" y="46"/>
                  </a:cubicBezTo>
                  <a:cubicBezTo>
                    <a:pt x="261" y="46"/>
                    <a:pt x="261" y="46"/>
                    <a:pt x="261" y="46"/>
                  </a:cubicBezTo>
                  <a:cubicBezTo>
                    <a:pt x="261" y="50"/>
                    <a:pt x="262" y="53"/>
                    <a:pt x="262" y="56"/>
                  </a:cubicBezTo>
                  <a:cubicBezTo>
                    <a:pt x="281" y="123"/>
                    <a:pt x="281" y="123"/>
                    <a:pt x="281" y="123"/>
                  </a:cubicBezTo>
                  <a:cubicBezTo>
                    <a:pt x="294" y="123"/>
                    <a:pt x="294" y="123"/>
                    <a:pt x="294" y="123"/>
                  </a:cubicBezTo>
                  <a:cubicBezTo>
                    <a:pt x="320" y="31"/>
                    <a:pt x="320" y="31"/>
                    <a:pt x="320" y="31"/>
                  </a:cubicBezTo>
                  <a:lnTo>
                    <a:pt x="308" y="31"/>
                  </a:lnTo>
                  <a:close/>
                  <a:moveTo>
                    <a:pt x="339" y="31"/>
                  </a:moveTo>
                  <a:cubicBezTo>
                    <a:pt x="338" y="29"/>
                    <a:pt x="336" y="29"/>
                    <a:pt x="334" y="29"/>
                  </a:cubicBezTo>
                  <a:cubicBezTo>
                    <a:pt x="332" y="29"/>
                    <a:pt x="330" y="29"/>
                    <a:pt x="329" y="31"/>
                  </a:cubicBezTo>
                  <a:cubicBezTo>
                    <a:pt x="328" y="32"/>
                    <a:pt x="327" y="34"/>
                    <a:pt x="327" y="35"/>
                  </a:cubicBezTo>
                  <a:cubicBezTo>
                    <a:pt x="327" y="38"/>
                    <a:pt x="328" y="39"/>
                    <a:pt x="329" y="40"/>
                  </a:cubicBezTo>
                  <a:cubicBezTo>
                    <a:pt x="330" y="42"/>
                    <a:pt x="332" y="42"/>
                    <a:pt x="334" y="42"/>
                  </a:cubicBezTo>
                  <a:cubicBezTo>
                    <a:pt x="336" y="42"/>
                    <a:pt x="338" y="42"/>
                    <a:pt x="339" y="40"/>
                  </a:cubicBezTo>
                  <a:cubicBezTo>
                    <a:pt x="340" y="39"/>
                    <a:pt x="341" y="37"/>
                    <a:pt x="341" y="35"/>
                  </a:cubicBezTo>
                  <a:cubicBezTo>
                    <a:pt x="341" y="34"/>
                    <a:pt x="340" y="32"/>
                    <a:pt x="339" y="31"/>
                  </a:cubicBezTo>
                  <a:close/>
                  <a:moveTo>
                    <a:pt x="339" y="57"/>
                  </a:moveTo>
                  <a:cubicBezTo>
                    <a:pt x="329" y="57"/>
                    <a:pt x="329" y="57"/>
                    <a:pt x="329" y="57"/>
                  </a:cubicBezTo>
                  <a:cubicBezTo>
                    <a:pt x="329" y="123"/>
                    <a:pt x="329" y="123"/>
                    <a:pt x="329" y="123"/>
                  </a:cubicBezTo>
                  <a:cubicBezTo>
                    <a:pt x="339" y="123"/>
                    <a:pt x="339" y="123"/>
                    <a:pt x="339" y="123"/>
                  </a:cubicBezTo>
                  <a:lnTo>
                    <a:pt x="339" y="57"/>
                  </a:lnTo>
                  <a:close/>
                  <a:moveTo>
                    <a:pt x="410" y="83"/>
                  </a:moveTo>
                  <a:cubicBezTo>
                    <a:pt x="410" y="74"/>
                    <a:pt x="408" y="67"/>
                    <a:pt x="404" y="63"/>
                  </a:cubicBezTo>
                  <a:cubicBezTo>
                    <a:pt x="400" y="58"/>
                    <a:pt x="395" y="56"/>
                    <a:pt x="388" y="56"/>
                  </a:cubicBezTo>
                  <a:cubicBezTo>
                    <a:pt x="378" y="56"/>
                    <a:pt x="371" y="60"/>
                    <a:pt x="366" y="68"/>
                  </a:cubicBezTo>
                  <a:cubicBezTo>
                    <a:pt x="366" y="68"/>
                    <a:pt x="366" y="68"/>
                    <a:pt x="366" y="68"/>
                  </a:cubicBezTo>
                  <a:cubicBezTo>
                    <a:pt x="366" y="57"/>
                    <a:pt x="366" y="57"/>
                    <a:pt x="366" y="57"/>
                  </a:cubicBezTo>
                  <a:cubicBezTo>
                    <a:pt x="355" y="57"/>
                    <a:pt x="355" y="57"/>
                    <a:pt x="355" y="57"/>
                  </a:cubicBezTo>
                  <a:cubicBezTo>
                    <a:pt x="355" y="123"/>
                    <a:pt x="355" y="123"/>
                    <a:pt x="355" y="123"/>
                  </a:cubicBezTo>
                  <a:cubicBezTo>
                    <a:pt x="366" y="123"/>
                    <a:pt x="366" y="123"/>
                    <a:pt x="366" y="123"/>
                  </a:cubicBezTo>
                  <a:cubicBezTo>
                    <a:pt x="366" y="85"/>
                    <a:pt x="366" y="85"/>
                    <a:pt x="366" y="85"/>
                  </a:cubicBezTo>
                  <a:cubicBezTo>
                    <a:pt x="366" y="79"/>
                    <a:pt x="367" y="74"/>
                    <a:pt x="371" y="70"/>
                  </a:cubicBezTo>
                  <a:cubicBezTo>
                    <a:pt x="374" y="66"/>
                    <a:pt x="379" y="65"/>
                    <a:pt x="384" y="65"/>
                  </a:cubicBezTo>
                  <a:cubicBezTo>
                    <a:pt x="394" y="65"/>
                    <a:pt x="399" y="71"/>
                    <a:pt x="399" y="85"/>
                  </a:cubicBezTo>
                  <a:cubicBezTo>
                    <a:pt x="399" y="123"/>
                    <a:pt x="399" y="123"/>
                    <a:pt x="399" y="123"/>
                  </a:cubicBezTo>
                  <a:cubicBezTo>
                    <a:pt x="410" y="123"/>
                    <a:pt x="410" y="123"/>
                    <a:pt x="410" y="123"/>
                  </a:cubicBezTo>
                  <a:lnTo>
                    <a:pt x="410" y="83"/>
                  </a:lnTo>
                  <a:close/>
                  <a:moveTo>
                    <a:pt x="483" y="25"/>
                  </a:moveTo>
                  <a:cubicBezTo>
                    <a:pt x="472" y="25"/>
                    <a:pt x="472" y="25"/>
                    <a:pt x="472" y="25"/>
                  </a:cubicBezTo>
                  <a:cubicBezTo>
                    <a:pt x="472" y="66"/>
                    <a:pt x="472" y="66"/>
                    <a:pt x="472" y="66"/>
                  </a:cubicBezTo>
                  <a:cubicBezTo>
                    <a:pt x="472" y="66"/>
                    <a:pt x="472" y="66"/>
                    <a:pt x="472" y="66"/>
                  </a:cubicBezTo>
                  <a:cubicBezTo>
                    <a:pt x="468" y="59"/>
                    <a:pt x="461" y="56"/>
                    <a:pt x="452" y="56"/>
                  </a:cubicBezTo>
                  <a:cubicBezTo>
                    <a:pt x="443" y="56"/>
                    <a:pt x="436" y="59"/>
                    <a:pt x="430" y="65"/>
                  </a:cubicBezTo>
                  <a:cubicBezTo>
                    <a:pt x="425" y="72"/>
                    <a:pt x="422" y="81"/>
                    <a:pt x="422" y="92"/>
                  </a:cubicBezTo>
                  <a:cubicBezTo>
                    <a:pt x="422" y="102"/>
                    <a:pt x="425" y="110"/>
                    <a:pt x="430" y="116"/>
                  </a:cubicBezTo>
                  <a:cubicBezTo>
                    <a:pt x="435" y="122"/>
                    <a:pt x="441" y="125"/>
                    <a:pt x="450" y="125"/>
                  </a:cubicBezTo>
                  <a:cubicBezTo>
                    <a:pt x="460" y="125"/>
                    <a:pt x="467" y="120"/>
                    <a:pt x="472" y="112"/>
                  </a:cubicBezTo>
                  <a:cubicBezTo>
                    <a:pt x="472" y="112"/>
                    <a:pt x="472" y="112"/>
                    <a:pt x="472" y="112"/>
                  </a:cubicBezTo>
                  <a:cubicBezTo>
                    <a:pt x="472" y="123"/>
                    <a:pt x="472" y="123"/>
                    <a:pt x="472" y="123"/>
                  </a:cubicBezTo>
                  <a:cubicBezTo>
                    <a:pt x="483" y="123"/>
                    <a:pt x="483" y="123"/>
                    <a:pt x="483" y="123"/>
                  </a:cubicBezTo>
                  <a:lnTo>
                    <a:pt x="483" y="25"/>
                  </a:lnTo>
                  <a:close/>
                  <a:moveTo>
                    <a:pt x="467" y="109"/>
                  </a:moveTo>
                  <a:cubicBezTo>
                    <a:pt x="463" y="113"/>
                    <a:pt x="458" y="116"/>
                    <a:pt x="453" y="116"/>
                  </a:cubicBezTo>
                  <a:cubicBezTo>
                    <a:pt x="447" y="116"/>
                    <a:pt x="442" y="113"/>
                    <a:pt x="438" y="109"/>
                  </a:cubicBezTo>
                  <a:cubicBezTo>
                    <a:pt x="435" y="105"/>
                    <a:pt x="433" y="99"/>
                    <a:pt x="433" y="91"/>
                  </a:cubicBezTo>
                  <a:cubicBezTo>
                    <a:pt x="433" y="83"/>
                    <a:pt x="435" y="76"/>
                    <a:pt x="439" y="72"/>
                  </a:cubicBezTo>
                  <a:cubicBezTo>
                    <a:pt x="442" y="67"/>
                    <a:pt x="447" y="65"/>
                    <a:pt x="454" y="65"/>
                  </a:cubicBezTo>
                  <a:cubicBezTo>
                    <a:pt x="459" y="65"/>
                    <a:pt x="463" y="66"/>
                    <a:pt x="467" y="70"/>
                  </a:cubicBezTo>
                  <a:cubicBezTo>
                    <a:pt x="471" y="74"/>
                    <a:pt x="472" y="78"/>
                    <a:pt x="472" y="83"/>
                  </a:cubicBezTo>
                  <a:cubicBezTo>
                    <a:pt x="472" y="93"/>
                    <a:pt x="472" y="93"/>
                    <a:pt x="472" y="93"/>
                  </a:cubicBezTo>
                  <a:cubicBezTo>
                    <a:pt x="472" y="100"/>
                    <a:pt x="471" y="105"/>
                    <a:pt x="467" y="109"/>
                  </a:cubicBezTo>
                  <a:close/>
                  <a:moveTo>
                    <a:pt x="553" y="65"/>
                  </a:moveTo>
                  <a:cubicBezTo>
                    <a:pt x="547" y="59"/>
                    <a:pt x="539" y="56"/>
                    <a:pt x="530" y="56"/>
                  </a:cubicBezTo>
                  <a:cubicBezTo>
                    <a:pt x="519" y="56"/>
                    <a:pt x="511" y="59"/>
                    <a:pt x="505" y="65"/>
                  </a:cubicBezTo>
                  <a:cubicBezTo>
                    <a:pt x="499" y="71"/>
                    <a:pt x="496" y="80"/>
                    <a:pt x="496" y="91"/>
                  </a:cubicBezTo>
                  <a:cubicBezTo>
                    <a:pt x="496" y="101"/>
                    <a:pt x="499" y="109"/>
                    <a:pt x="505" y="115"/>
                  </a:cubicBezTo>
                  <a:cubicBezTo>
                    <a:pt x="511" y="122"/>
                    <a:pt x="518" y="125"/>
                    <a:pt x="528" y="125"/>
                  </a:cubicBezTo>
                  <a:cubicBezTo>
                    <a:pt x="538" y="125"/>
                    <a:pt x="546" y="121"/>
                    <a:pt x="552" y="115"/>
                  </a:cubicBezTo>
                  <a:cubicBezTo>
                    <a:pt x="558" y="109"/>
                    <a:pt x="561" y="100"/>
                    <a:pt x="561" y="90"/>
                  </a:cubicBezTo>
                  <a:cubicBezTo>
                    <a:pt x="561" y="79"/>
                    <a:pt x="558" y="71"/>
                    <a:pt x="553" y="65"/>
                  </a:cubicBezTo>
                  <a:close/>
                  <a:moveTo>
                    <a:pt x="545" y="109"/>
                  </a:moveTo>
                  <a:cubicBezTo>
                    <a:pt x="541" y="113"/>
                    <a:pt x="536" y="116"/>
                    <a:pt x="529" y="116"/>
                  </a:cubicBezTo>
                  <a:cubicBezTo>
                    <a:pt x="522" y="116"/>
                    <a:pt x="517" y="113"/>
                    <a:pt x="513" y="109"/>
                  </a:cubicBezTo>
                  <a:cubicBezTo>
                    <a:pt x="509" y="104"/>
                    <a:pt x="507" y="98"/>
                    <a:pt x="507" y="90"/>
                  </a:cubicBezTo>
                  <a:cubicBezTo>
                    <a:pt x="507" y="82"/>
                    <a:pt x="509" y="76"/>
                    <a:pt x="513" y="71"/>
                  </a:cubicBezTo>
                  <a:cubicBezTo>
                    <a:pt x="517" y="67"/>
                    <a:pt x="522" y="65"/>
                    <a:pt x="529" y="65"/>
                  </a:cubicBezTo>
                  <a:cubicBezTo>
                    <a:pt x="536" y="65"/>
                    <a:pt x="541" y="67"/>
                    <a:pt x="545" y="71"/>
                  </a:cubicBezTo>
                  <a:cubicBezTo>
                    <a:pt x="548" y="76"/>
                    <a:pt x="550" y="82"/>
                    <a:pt x="550" y="90"/>
                  </a:cubicBezTo>
                  <a:cubicBezTo>
                    <a:pt x="550" y="98"/>
                    <a:pt x="548" y="105"/>
                    <a:pt x="545" y="109"/>
                  </a:cubicBezTo>
                  <a:close/>
                  <a:moveTo>
                    <a:pt x="646" y="57"/>
                  </a:moveTo>
                  <a:cubicBezTo>
                    <a:pt x="633" y="107"/>
                    <a:pt x="633" y="107"/>
                    <a:pt x="633" y="107"/>
                  </a:cubicBezTo>
                  <a:cubicBezTo>
                    <a:pt x="632" y="109"/>
                    <a:pt x="632" y="111"/>
                    <a:pt x="632" y="113"/>
                  </a:cubicBezTo>
                  <a:cubicBezTo>
                    <a:pt x="631" y="113"/>
                    <a:pt x="631" y="113"/>
                    <a:pt x="631" y="113"/>
                  </a:cubicBezTo>
                  <a:cubicBezTo>
                    <a:pt x="631" y="110"/>
                    <a:pt x="631" y="108"/>
                    <a:pt x="631" y="107"/>
                  </a:cubicBezTo>
                  <a:cubicBezTo>
                    <a:pt x="617" y="57"/>
                    <a:pt x="617" y="57"/>
                    <a:pt x="617" y="57"/>
                  </a:cubicBezTo>
                  <a:cubicBezTo>
                    <a:pt x="607" y="57"/>
                    <a:pt x="607" y="57"/>
                    <a:pt x="607" y="57"/>
                  </a:cubicBezTo>
                  <a:cubicBezTo>
                    <a:pt x="592" y="107"/>
                    <a:pt x="592" y="107"/>
                    <a:pt x="592" y="107"/>
                  </a:cubicBezTo>
                  <a:cubicBezTo>
                    <a:pt x="591" y="109"/>
                    <a:pt x="591" y="111"/>
                    <a:pt x="591" y="113"/>
                  </a:cubicBezTo>
                  <a:cubicBezTo>
                    <a:pt x="590" y="113"/>
                    <a:pt x="590" y="113"/>
                    <a:pt x="590" y="113"/>
                  </a:cubicBezTo>
                  <a:cubicBezTo>
                    <a:pt x="590" y="110"/>
                    <a:pt x="590" y="108"/>
                    <a:pt x="589" y="107"/>
                  </a:cubicBezTo>
                  <a:cubicBezTo>
                    <a:pt x="576" y="57"/>
                    <a:pt x="576" y="57"/>
                    <a:pt x="576" y="57"/>
                  </a:cubicBezTo>
                  <a:cubicBezTo>
                    <a:pt x="565" y="57"/>
                    <a:pt x="565" y="57"/>
                    <a:pt x="565" y="57"/>
                  </a:cubicBezTo>
                  <a:cubicBezTo>
                    <a:pt x="585" y="123"/>
                    <a:pt x="585" y="123"/>
                    <a:pt x="585" y="123"/>
                  </a:cubicBezTo>
                  <a:cubicBezTo>
                    <a:pt x="595" y="123"/>
                    <a:pt x="595" y="123"/>
                    <a:pt x="595" y="123"/>
                  </a:cubicBezTo>
                  <a:cubicBezTo>
                    <a:pt x="610" y="76"/>
                    <a:pt x="610" y="76"/>
                    <a:pt x="610" y="76"/>
                  </a:cubicBezTo>
                  <a:cubicBezTo>
                    <a:pt x="611" y="73"/>
                    <a:pt x="611" y="71"/>
                    <a:pt x="611" y="70"/>
                  </a:cubicBezTo>
                  <a:cubicBezTo>
                    <a:pt x="612" y="70"/>
                    <a:pt x="612" y="70"/>
                    <a:pt x="612" y="70"/>
                  </a:cubicBezTo>
                  <a:cubicBezTo>
                    <a:pt x="612" y="72"/>
                    <a:pt x="612" y="74"/>
                    <a:pt x="613" y="76"/>
                  </a:cubicBezTo>
                  <a:cubicBezTo>
                    <a:pt x="626" y="123"/>
                    <a:pt x="626" y="123"/>
                    <a:pt x="626" y="123"/>
                  </a:cubicBezTo>
                  <a:cubicBezTo>
                    <a:pt x="637" y="123"/>
                    <a:pt x="637" y="123"/>
                    <a:pt x="637" y="123"/>
                  </a:cubicBezTo>
                  <a:cubicBezTo>
                    <a:pt x="657" y="57"/>
                    <a:pt x="657" y="57"/>
                    <a:pt x="657" y="57"/>
                  </a:cubicBezTo>
                  <a:lnTo>
                    <a:pt x="646" y="57"/>
                  </a:lnTo>
                  <a:close/>
                  <a:moveTo>
                    <a:pt x="698" y="94"/>
                  </a:moveTo>
                  <a:cubicBezTo>
                    <a:pt x="695" y="91"/>
                    <a:pt x="691" y="89"/>
                    <a:pt x="685" y="86"/>
                  </a:cubicBezTo>
                  <a:cubicBezTo>
                    <a:pt x="680" y="84"/>
                    <a:pt x="676" y="82"/>
                    <a:pt x="675" y="80"/>
                  </a:cubicBezTo>
                  <a:cubicBezTo>
                    <a:pt x="673" y="79"/>
                    <a:pt x="672" y="77"/>
                    <a:pt x="672" y="74"/>
                  </a:cubicBezTo>
                  <a:cubicBezTo>
                    <a:pt x="672" y="71"/>
                    <a:pt x="673" y="69"/>
                    <a:pt x="675" y="67"/>
                  </a:cubicBezTo>
                  <a:cubicBezTo>
                    <a:pt x="678" y="65"/>
                    <a:pt x="680" y="65"/>
                    <a:pt x="684" y="65"/>
                  </a:cubicBezTo>
                  <a:cubicBezTo>
                    <a:pt x="690" y="65"/>
                    <a:pt x="695" y="66"/>
                    <a:pt x="699" y="69"/>
                  </a:cubicBezTo>
                  <a:cubicBezTo>
                    <a:pt x="699" y="59"/>
                    <a:pt x="699" y="59"/>
                    <a:pt x="699" y="59"/>
                  </a:cubicBezTo>
                  <a:cubicBezTo>
                    <a:pt x="695" y="57"/>
                    <a:pt x="690" y="56"/>
                    <a:pt x="685" y="56"/>
                  </a:cubicBezTo>
                  <a:cubicBezTo>
                    <a:pt x="678" y="56"/>
                    <a:pt x="672" y="57"/>
                    <a:pt x="668" y="61"/>
                  </a:cubicBezTo>
                  <a:cubicBezTo>
                    <a:pt x="664" y="65"/>
                    <a:pt x="661" y="69"/>
                    <a:pt x="661" y="75"/>
                  </a:cubicBezTo>
                  <a:cubicBezTo>
                    <a:pt x="661" y="79"/>
                    <a:pt x="663" y="83"/>
                    <a:pt x="665" y="86"/>
                  </a:cubicBezTo>
                  <a:cubicBezTo>
                    <a:pt x="667" y="89"/>
                    <a:pt x="672" y="91"/>
                    <a:pt x="677" y="94"/>
                  </a:cubicBezTo>
                  <a:cubicBezTo>
                    <a:pt x="683" y="97"/>
                    <a:pt x="687" y="99"/>
                    <a:pt x="689" y="100"/>
                  </a:cubicBezTo>
                  <a:cubicBezTo>
                    <a:pt x="690" y="102"/>
                    <a:pt x="691" y="104"/>
                    <a:pt x="691" y="106"/>
                  </a:cubicBezTo>
                  <a:cubicBezTo>
                    <a:pt x="691" y="113"/>
                    <a:pt x="687" y="116"/>
                    <a:pt x="678" y="116"/>
                  </a:cubicBezTo>
                  <a:cubicBezTo>
                    <a:pt x="672" y="116"/>
                    <a:pt x="667" y="113"/>
                    <a:pt x="661" y="109"/>
                  </a:cubicBezTo>
                  <a:cubicBezTo>
                    <a:pt x="661" y="121"/>
                    <a:pt x="661" y="121"/>
                    <a:pt x="661" y="121"/>
                  </a:cubicBezTo>
                  <a:cubicBezTo>
                    <a:pt x="666" y="123"/>
                    <a:pt x="671" y="125"/>
                    <a:pt x="678" y="125"/>
                  </a:cubicBezTo>
                  <a:cubicBezTo>
                    <a:pt x="685" y="125"/>
                    <a:pt x="691" y="123"/>
                    <a:pt x="695" y="119"/>
                  </a:cubicBezTo>
                  <a:cubicBezTo>
                    <a:pt x="700" y="116"/>
                    <a:pt x="702" y="111"/>
                    <a:pt x="702" y="105"/>
                  </a:cubicBezTo>
                  <a:cubicBezTo>
                    <a:pt x="702" y="101"/>
                    <a:pt x="701" y="97"/>
                    <a:pt x="698" y="9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 name="Picture 9">
              <a:extLst>
                <a:ext uri="{FF2B5EF4-FFF2-40B4-BE49-F238E27FC236}">
                  <a16:creationId xmlns:a16="http://schemas.microsoft.com/office/drawing/2014/main" id="{7EC71D0F-EB40-4DB5-B8F8-4C58845630C6}"/>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9989661" y="3307081"/>
              <a:ext cx="338464" cy="397326"/>
            </a:xfrm>
            <a:prstGeom prst="rect">
              <a:avLst/>
            </a:prstGeom>
          </p:spPr>
        </p:pic>
      </p:grpSp>
      <p:grpSp>
        <p:nvGrpSpPr>
          <p:cNvPr id="108" name="Group 107">
            <a:extLst>
              <a:ext uri="{FF2B5EF4-FFF2-40B4-BE49-F238E27FC236}">
                <a16:creationId xmlns:a16="http://schemas.microsoft.com/office/drawing/2014/main" id="{D89D7998-5646-4DDE-8AE1-D0C12606848B}"/>
              </a:ext>
            </a:extLst>
          </p:cNvPr>
          <p:cNvGrpSpPr/>
          <p:nvPr/>
        </p:nvGrpSpPr>
        <p:grpSpPr>
          <a:xfrm>
            <a:off x="4678022" y="3040380"/>
            <a:ext cx="338466" cy="418782"/>
            <a:chOff x="7678153" y="2036763"/>
            <a:chExt cx="849897" cy="1051573"/>
          </a:xfrm>
        </p:grpSpPr>
        <p:grpSp>
          <p:nvGrpSpPr>
            <p:cNvPr id="109" name="Group 4">
              <a:extLst>
                <a:ext uri="{FF2B5EF4-FFF2-40B4-BE49-F238E27FC236}">
                  <a16:creationId xmlns:a16="http://schemas.microsoft.com/office/drawing/2014/main" id="{ACCC7626-DD66-4C4A-828C-342EF644BFB6}"/>
                </a:ext>
              </a:extLst>
            </p:cNvPr>
            <p:cNvGrpSpPr>
              <a:grpSpLocks noChangeAspect="1"/>
            </p:cNvGrpSpPr>
            <p:nvPr/>
          </p:nvGrpSpPr>
          <p:grpSpPr bwMode="auto">
            <a:xfrm>
              <a:off x="7875588" y="2036763"/>
              <a:ext cx="652462" cy="906462"/>
              <a:chOff x="4961" y="1283"/>
              <a:chExt cx="411" cy="571"/>
            </a:xfrm>
          </p:grpSpPr>
          <p:sp>
            <p:nvSpPr>
              <p:cNvPr id="115" name="Freeform 5">
                <a:extLst>
                  <a:ext uri="{FF2B5EF4-FFF2-40B4-BE49-F238E27FC236}">
                    <a16:creationId xmlns:a16="http://schemas.microsoft.com/office/drawing/2014/main" id="{BEE40BD4-A5B6-460A-B075-4C8FAD16F3ED}"/>
                  </a:ext>
                </a:extLst>
              </p:cNvPr>
              <p:cNvSpPr>
                <a:spLocks/>
              </p:cNvSpPr>
              <p:nvPr/>
            </p:nvSpPr>
            <p:spPr bwMode="auto">
              <a:xfrm>
                <a:off x="5033" y="1283"/>
                <a:ext cx="339" cy="490"/>
              </a:xfrm>
              <a:custGeom>
                <a:avLst/>
                <a:gdLst>
                  <a:gd name="T0" fmla="*/ 339 w 339"/>
                  <a:gd name="T1" fmla="*/ 112 h 490"/>
                  <a:gd name="T2" fmla="*/ 339 w 339"/>
                  <a:gd name="T3" fmla="*/ 490 h 490"/>
                  <a:gd name="T4" fmla="*/ 0 w 339"/>
                  <a:gd name="T5" fmla="*/ 490 h 490"/>
                  <a:gd name="T6" fmla="*/ 0 w 339"/>
                  <a:gd name="T7" fmla="*/ 0 h 490"/>
                  <a:gd name="T8" fmla="*/ 228 w 339"/>
                  <a:gd name="T9" fmla="*/ 0 h 490"/>
                  <a:gd name="T10" fmla="*/ 339 w 339"/>
                  <a:gd name="T11" fmla="*/ 112 h 490"/>
                </a:gdLst>
                <a:ahLst/>
                <a:cxnLst>
                  <a:cxn ang="0">
                    <a:pos x="T0" y="T1"/>
                  </a:cxn>
                  <a:cxn ang="0">
                    <a:pos x="T2" y="T3"/>
                  </a:cxn>
                  <a:cxn ang="0">
                    <a:pos x="T4" y="T5"/>
                  </a:cxn>
                  <a:cxn ang="0">
                    <a:pos x="T6" y="T7"/>
                  </a:cxn>
                  <a:cxn ang="0">
                    <a:pos x="T8" y="T9"/>
                  </a:cxn>
                  <a:cxn ang="0">
                    <a:pos x="T10" y="T11"/>
                  </a:cxn>
                </a:cxnLst>
                <a:rect l="0" t="0" r="r" b="b"/>
                <a:pathLst>
                  <a:path w="339" h="490">
                    <a:moveTo>
                      <a:pt x="339" y="112"/>
                    </a:moveTo>
                    <a:lnTo>
                      <a:pt x="339" y="490"/>
                    </a:lnTo>
                    <a:lnTo>
                      <a:pt x="0" y="490"/>
                    </a:lnTo>
                    <a:lnTo>
                      <a:pt x="0" y="0"/>
                    </a:lnTo>
                    <a:lnTo>
                      <a:pt x="228" y="0"/>
                    </a:lnTo>
                    <a:lnTo>
                      <a:pt x="339" y="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6" name="Freeform 6">
                <a:extLst>
                  <a:ext uri="{FF2B5EF4-FFF2-40B4-BE49-F238E27FC236}">
                    <a16:creationId xmlns:a16="http://schemas.microsoft.com/office/drawing/2014/main" id="{23698E24-528C-4DCF-BA51-3D1C193B5088}"/>
                  </a:ext>
                </a:extLst>
              </p:cNvPr>
              <p:cNvSpPr>
                <a:spLocks/>
              </p:cNvSpPr>
              <p:nvPr/>
            </p:nvSpPr>
            <p:spPr bwMode="auto">
              <a:xfrm>
                <a:off x="5261" y="1283"/>
                <a:ext cx="111" cy="122"/>
              </a:xfrm>
              <a:custGeom>
                <a:avLst/>
                <a:gdLst>
                  <a:gd name="T0" fmla="*/ 0 w 111"/>
                  <a:gd name="T1" fmla="*/ 0 h 122"/>
                  <a:gd name="T2" fmla="*/ 0 w 111"/>
                  <a:gd name="T3" fmla="*/ 122 h 122"/>
                  <a:gd name="T4" fmla="*/ 111 w 111"/>
                  <a:gd name="T5" fmla="*/ 122 h 122"/>
                </a:gdLst>
                <a:ahLst/>
                <a:cxnLst>
                  <a:cxn ang="0">
                    <a:pos x="T0" y="T1"/>
                  </a:cxn>
                  <a:cxn ang="0">
                    <a:pos x="T2" y="T3"/>
                  </a:cxn>
                  <a:cxn ang="0">
                    <a:pos x="T4" y="T5"/>
                  </a:cxn>
                </a:cxnLst>
                <a:rect l="0" t="0" r="r" b="b"/>
                <a:pathLst>
                  <a:path w="111" h="122">
                    <a:moveTo>
                      <a:pt x="0" y="0"/>
                    </a:moveTo>
                    <a:lnTo>
                      <a:pt x="0" y="122"/>
                    </a:lnTo>
                    <a:lnTo>
                      <a:pt x="111" y="12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7" name="Freeform 7">
                <a:extLst>
                  <a:ext uri="{FF2B5EF4-FFF2-40B4-BE49-F238E27FC236}">
                    <a16:creationId xmlns:a16="http://schemas.microsoft.com/office/drawing/2014/main" id="{FD6DCF2D-569B-4944-9C73-60B75D557CC1}"/>
                  </a:ext>
                </a:extLst>
              </p:cNvPr>
              <p:cNvSpPr>
                <a:spLocks/>
              </p:cNvSpPr>
              <p:nvPr/>
            </p:nvSpPr>
            <p:spPr bwMode="auto">
              <a:xfrm>
                <a:off x="4961" y="1367"/>
                <a:ext cx="339" cy="487"/>
              </a:xfrm>
              <a:custGeom>
                <a:avLst/>
                <a:gdLst>
                  <a:gd name="T0" fmla="*/ 339 w 339"/>
                  <a:gd name="T1" fmla="*/ 406 h 487"/>
                  <a:gd name="T2" fmla="*/ 339 w 339"/>
                  <a:gd name="T3" fmla="*/ 487 h 487"/>
                  <a:gd name="T4" fmla="*/ 0 w 339"/>
                  <a:gd name="T5" fmla="*/ 487 h 487"/>
                  <a:gd name="T6" fmla="*/ 0 w 339"/>
                  <a:gd name="T7" fmla="*/ 0 h 487"/>
                  <a:gd name="T8" fmla="*/ 72 w 339"/>
                  <a:gd name="T9" fmla="*/ 0 h 487"/>
                </a:gdLst>
                <a:ahLst/>
                <a:cxnLst>
                  <a:cxn ang="0">
                    <a:pos x="T0" y="T1"/>
                  </a:cxn>
                  <a:cxn ang="0">
                    <a:pos x="T2" y="T3"/>
                  </a:cxn>
                  <a:cxn ang="0">
                    <a:pos x="T4" y="T5"/>
                  </a:cxn>
                  <a:cxn ang="0">
                    <a:pos x="T6" y="T7"/>
                  </a:cxn>
                  <a:cxn ang="0">
                    <a:pos x="T8" y="T9"/>
                  </a:cxn>
                </a:cxnLst>
                <a:rect l="0" t="0" r="r" b="b"/>
                <a:pathLst>
                  <a:path w="339" h="487">
                    <a:moveTo>
                      <a:pt x="339" y="406"/>
                    </a:moveTo>
                    <a:lnTo>
                      <a:pt x="339" y="487"/>
                    </a:lnTo>
                    <a:lnTo>
                      <a:pt x="0" y="487"/>
                    </a:lnTo>
                    <a:lnTo>
                      <a:pt x="0" y="0"/>
                    </a:lnTo>
                    <a:lnTo>
                      <a:pt x="7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0" name="Group 109">
              <a:extLst>
                <a:ext uri="{FF2B5EF4-FFF2-40B4-BE49-F238E27FC236}">
                  <a16:creationId xmlns:a16="http://schemas.microsoft.com/office/drawing/2014/main" id="{27ACA23F-A7B6-4C76-8B55-E22753BA1114}"/>
                </a:ext>
              </a:extLst>
            </p:cNvPr>
            <p:cNvGrpSpPr/>
            <p:nvPr/>
          </p:nvGrpSpPr>
          <p:grpSpPr>
            <a:xfrm>
              <a:off x="7678153" y="2462835"/>
              <a:ext cx="625795" cy="625501"/>
              <a:chOff x="7605724" y="2399411"/>
              <a:chExt cx="701306" cy="700977"/>
            </a:xfrm>
          </p:grpSpPr>
          <p:sp>
            <p:nvSpPr>
              <p:cNvPr id="111" name="Oval 110">
                <a:extLst>
                  <a:ext uri="{FF2B5EF4-FFF2-40B4-BE49-F238E27FC236}">
                    <a16:creationId xmlns:a16="http://schemas.microsoft.com/office/drawing/2014/main" id="{2B2FCD28-32C4-4216-99A1-3DB351096BF0}"/>
                  </a:ext>
                </a:extLst>
              </p:cNvPr>
              <p:cNvSpPr/>
              <p:nvPr/>
            </p:nvSpPr>
            <p:spPr bwMode="auto">
              <a:xfrm>
                <a:off x="7680980" y="2399411"/>
                <a:ext cx="626050" cy="626049"/>
              </a:xfrm>
              <a:prstGeom prst="ellipse">
                <a:avLst/>
              </a:prstGeom>
              <a:solidFill>
                <a:schemeClr val="accent1"/>
              </a:solidFill>
              <a:ln w="158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2" name="Group 10">
                <a:extLst>
                  <a:ext uri="{FF2B5EF4-FFF2-40B4-BE49-F238E27FC236}">
                    <a16:creationId xmlns:a16="http://schemas.microsoft.com/office/drawing/2014/main" id="{EB757D69-E90F-400E-910E-0558639FEF6C}"/>
                  </a:ext>
                </a:extLst>
              </p:cNvPr>
              <p:cNvGrpSpPr>
                <a:grpSpLocks noChangeAspect="1"/>
              </p:cNvGrpSpPr>
              <p:nvPr/>
            </p:nvGrpSpPr>
            <p:grpSpPr bwMode="auto">
              <a:xfrm>
                <a:off x="7605724" y="2470150"/>
                <a:ext cx="636588" cy="630238"/>
                <a:chOff x="4791" y="1556"/>
                <a:chExt cx="401" cy="397"/>
              </a:xfrm>
            </p:grpSpPr>
            <p:sp>
              <p:nvSpPr>
                <p:cNvPr id="113" name="Oval 11">
                  <a:extLst>
                    <a:ext uri="{FF2B5EF4-FFF2-40B4-BE49-F238E27FC236}">
                      <a16:creationId xmlns:a16="http://schemas.microsoft.com/office/drawing/2014/main" id="{A693994A-8B38-497E-9389-63E71B313FC8}"/>
                    </a:ext>
                  </a:extLst>
                </p:cNvPr>
                <p:cNvSpPr>
                  <a:spLocks noChangeArrowheads="1"/>
                </p:cNvSpPr>
                <p:nvPr/>
              </p:nvSpPr>
              <p:spPr bwMode="auto">
                <a:xfrm>
                  <a:off x="4887" y="1556"/>
                  <a:ext cx="305" cy="306"/>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Line 12">
                  <a:extLst>
                    <a:ext uri="{FF2B5EF4-FFF2-40B4-BE49-F238E27FC236}">
                      <a16:creationId xmlns:a16="http://schemas.microsoft.com/office/drawing/2014/main" id="{39583AE2-7B58-43BB-A6A2-8C087D487BDF}"/>
                    </a:ext>
                  </a:extLst>
                </p:cNvPr>
                <p:cNvSpPr>
                  <a:spLocks noChangeShapeType="1"/>
                </p:cNvSpPr>
                <p:nvPr/>
              </p:nvSpPr>
              <p:spPr bwMode="auto">
                <a:xfrm flipH="1">
                  <a:off x="4791" y="1817"/>
                  <a:ext cx="139" cy="13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grpSp>
        <p:nvGrpSpPr>
          <p:cNvPr id="24" name="Group 23">
            <a:extLst>
              <a:ext uri="{FF2B5EF4-FFF2-40B4-BE49-F238E27FC236}">
                <a16:creationId xmlns:a16="http://schemas.microsoft.com/office/drawing/2014/main" id="{53E2605A-A442-4310-BCB6-FE0FB5A35205}"/>
              </a:ext>
            </a:extLst>
          </p:cNvPr>
          <p:cNvGrpSpPr/>
          <p:nvPr/>
        </p:nvGrpSpPr>
        <p:grpSpPr>
          <a:xfrm>
            <a:off x="6475028" y="5737080"/>
            <a:ext cx="5504247" cy="772305"/>
            <a:chOff x="6475028" y="5737080"/>
            <a:chExt cx="5504247" cy="772305"/>
          </a:xfrm>
        </p:grpSpPr>
        <p:sp>
          <p:nvSpPr>
            <p:cNvPr id="69" name="server">
              <a:extLst>
                <a:ext uri="{FF2B5EF4-FFF2-40B4-BE49-F238E27FC236}">
                  <a16:creationId xmlns:a16="http://schemas.microsoft.com/office/drawing/2014/main" id="{43CC35A4-E4C2-448B-B0EC-1A7590214182}"/>
                </a:ext>
              </a:extLst>
            </p:cNvPr>
            <p:cNvSpPr>
              <a:spLocks noChangeAspect="1" noEditPoints="1"/>
            </p:cNvSpPr>
            <p:nvPr/>
          </p:nvSpPr>
          <p:spPr bwMode="auto">
            <a:xfrm>
              <a:off x="64750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0" name="server">
              <a:extLst>
                <a:ext uri="{FF2B5EF4-FFF2-40B4-BE49-F238E27FC236}">
                  <a16:creationId xmlns:a16="http://schemas.microsoft.com/office/drawing/2014/main" id="{FE9CE978-C7E4-4C70-82BA-CC6262D16AEC}"/>
                </a:ext>
              </a:extLst>
            </p:cNvPr>
            <p:cNvSpPr>
              <a:spLocks noChangeAspect="1" noEditPoints="1"/>
            </p:cNvSpPr>
            <p:nvPr/>
          </p:nvSpPr>
          <p:spPr bwMode="auto">
            <a:xfrm>
              <a:off x="69383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server">
              <a:extLst>
                <a:ext uri="{FF2B5EF4-FFF2-40B4-BE49-F238E27FC236}">
                  <a16:creationId xmlns:a16="http://schemas.microsoft.com/office/drawing/2014/main" id="{06A36AEC-75FC-47F5-AF90-4FE1F4ED6F46}"/>
                </a:ext>
              </a:extLst>
            </p:cNvPr>
            <p:cNvSpPr>
              <a:spLocks noChangeAspect="1" noEditPoints="1"/>
            </p:cNvSpPr>
            <p:nvPr/>
          </p:nvSpPr>
          <p:spPr bwMode="auto">
            <a:xfrm>
              <a:off x="74016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9" name="server">
              <a:extLst>
                <a:ext uri="{FF2B5EF4-FFF2-40B4-BE49-F238E27FC236}">
                  <a16:creationId xmlns:a16="http://schemas.microsoft.com/office/drawing/2014/main" id="{FD0C827F-F9E1-49B8-A1FE-9BEE87EBCCD5}"/>
                </a:ext>
              </a:extLst>
            </p:cNvPr>
            <p:cNvSpPr>
              <a:spLocks noChangeAspect="1" noEditPoints="1"/>
            </p:cNvSpPr>
            <p:nvPr/>
          </p:nvSpPr>
          <p:spPr bwMode="auto">
            <a:xfrm>
              <a:off x="78649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0" name="server">
              <a:extLst>
                <a:ext uri="{FF2B5EF4-FFF2-40B4-BE49-F238E27FC236}">
                  <a16:creationId xmlns:a16="http://schemas.microsoft.com/office/drawing/2014/main" id="{8C0E0894-EA9D-4C51-A4BC-C761B7FBDF5C}"/>
                </a:ext>
              </a:extLst>
            </p:cNvPr>
            <p:cNvSpPr>
              <a:spLocks noChangeAspect="1" noEditPoints="1"/>
            </p:cNvSpPr>
            <p:nvPr/>
          </p:nvSpPr>
          <p:spPr bwMode="auto">
            <a:xfrm>
              <a:off x="83282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server">
              <a:extLst>
                <a:ext uri="{FF2B5EF4-FFF2-40B4-BE49-F238E27FC236}">
                  <a16:creationId xmlns:a16="http://schemas.microsoft.com/office/drawing/2014/main" id="{344C9015-AE44-4E52-9225-0B989B7AA66E}"/>
                </a:ext>
              </a:extLst>
            </p:cNvPr>
            <p:cNvSpPr>
              <a:spLocks noChangeAspect="1" noEditPoints="1"/>
            </p:cNvSpPr>
            <p:nvPr/>
          </p:nvSpPr>
          <p:spPr bwMode="auto">
            <a:xfrm>
              <a:off x="87915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server">
              <a:extLst>
                <a:ext uri="{FF2B5EF4-FFF2-40B4-BE49-F238E27FC236}">
                  <a16:creationId xmlns:a16="http://schemas.microsoft.com/office/drawing/2014/main" id="{6A5D60FF-0DF9-46F6-8BD9-29BD78EB3E3F}"/>
                </a:ext>
              </a:extLst>
            </p:cNvPr>
            <p:cNvSpPr>
              <a:spLocks noChangeAspect="1" noEditPoints="1"/>
            </p:cNvSpPr>
            <p:nvPr/>
          </p:nvSpPr>
          <p:spPr bwMode="auto">
            <a:xfrm>
              <a:off x="92548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server">
              <a:extLst>
                <a:ext uri="{FF2B5EF4-FFF2-40B4-BE49-F238E27FC236}">
                  <a16:creationId xmlns:a16="http://schemas.microsoft.com/office/drawing/2014/main" id="{C96878DD-32A3-4EEB-827D-2ECBB4F6BD68}"/>
                </a:ext>
              </a:extLst>
            </p:cNvPr>
            <p:cNvSpPr>
              <a:spLocks noChangeAspect="1" noEditPoints="1"/>
            </p:cNvSpPr>
            <p:nvPr/>
          </p:nvSpPr>
          <p:spPr bwMode="auto">
            <a:xfrm>
              <a:off x="97181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4" name="server">
              <a:extLst>
                <a:ext uri="{FF2B5EF4-FFF2-40B4-BE49-F238E27FC236}">
                  <a16:creationId xmlns:a16="http://schemas.microsoft.com/office/drawing/2014/main" id="{658923E4-EC31-48C7-9DEA-07EC1BC5B174}"/>
                </a:ext>
              </a:extLst>
            </p:cNvPr>
            <p:cNvSpPr>
              <a:spLocks noChangeAspect="1" noEditPoints="1"/>
            </p:cNvSpPr>
            <p:nvPr/>
          </p:nvSpPr>
          <p:spPr bwMode="auto">
            <a:xfrm>
              <a:off x="101814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5" name="server">
              <a:extLst>
                <a:ext uri="{FF2B5EF4-FFF2-40B4-BE49-F238E27FC236}">
                  <a16:creationId xmlns:a16="http://schemas.microsoft.com/office/drawing/2014/main" id="{69354C61-EE60-4CA2-845A-4EBA5E245E99}"/>
                </a:ext>
              </a:extLst>
            </p:cNvPr>
            <p:cNvSpPr>
              <a:spLocks noChangeAspect="1" noEditPoints="1"/>
            </p:cNvSpPr>
            <p:nvPr/>
          </p:nvSpPr>
          <p:spPr bwMode="auto">
            <a:xfrm>
              <a:off x="106447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6" name="server">
              <a:extLst>
                <a:ext uri="{FF2B5EF4-FFF2-40B4-BE49-F238E27FC236}">
                  <a16:creationId xmlns:a16="http://schemas.microsoft.com/office/drawing/2014/main" id="{E6B7DB12-456A-420F-8B98-3577A92AAA6F}"/>
                </a:ext>
              </a:extLst>
            </p:cNvPr>
            <p:cNvSpPr>
              <a:spLocks noChangeAspect="1" noEditPoints="1"/>
            </p:cNvSpPr>
            <p:nvPr/>
          </p:nvSpPr>
          <p:spPr bwMode="auto">
            <a:xfrm>
              <a:off x="111080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8" name="server">
              <a:extLst>
                <a:ext uri="{FF2B5EF4-FFF2-40B4-BE49-F238E27FC236}">
                  <a16:creationId xmlns:a16="http://schemas.microsoft.com/office/drawing/2014/main" id="{8C6FE053-A8D8-4C86-A1A7-046CFE4CECAA}"/>
                </a:ext>
              </a:extLst>
            </p:cNvPr>
            <p:cNvSpPr>
              <a:spLocks noChangeAspect="1" noEditPoints="1"/>
            </p:cNvSpPr>
            <p:nvPr/>
          </p:nvSpPr>
          <p:spPr bwMode="auto">
            <a:xfrm>
              <a:off x="11571323"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3" name="Left Bracket 12">
            <a:extLst>
              <a:ext uri="{FF2B5EF4-FFF2-40B4-BE49-F238E27FC236}">
                <a16:creationId xmlns:a16="http://schemas.microsoft.com/office/drawing/2014/main" id="{1BCC8927-B1F5-441E-917C-CBE73FAD3E1E}"/>
              </a:ext>
            </a:extLst>
          </p:cNvPr>
          <p:cNvSpPr/>
          <p:nvPr/>
        </p:nvSpPr>
        <p:spPr>
          <a:xfrm>
            <a:off x="2474277" y="479424"/>
            <a:ext cx="365760" cy="6048697"/>
          </a:xfrm>
          <a:prstGeom prst="leftBracket">
            <a:avLst>
              <a:gd name="adj" fmla="val 0"/>
            </a:avLst>
          </a:prstGeom>
          <a:ln w="95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D14C4787-E7DC-45C8-82DF-F04087D3203B}"/>
              </a:ext>
            </a:extLst>
          </p:cNvPr>
          <p:cNvGrpSpPr/>
          <p:nvPr/>
        </p:nvGrpSpPr>
        <p:grpSpPr>
          <a:xfrm>
            <a:off x="467065" y="3055181"/>
            <a:ext cx="1625550" cy="897183"/>
            <a:chOff x="467065" y="2747937"/>
            <a:chExt cx="1625550" cy="897183"/>
          </a:xfrm>
        </p:grpSpPr>
        <p:sp>
          <p:nvSpPr>
            <p:cNvPr id="71" name="Freeform: Shape 70">
              <a:extLst>
                <a:ext uri="{FF2B5EF4-FFF2-40B4-BE49-F238E27FC236}">
                  <a16:creationId xmlns:a16="http://schemas.microsoft.com/office/drawing/2014/main" id="{360FC778-DB89-43A4-8385-C5C638228291}"/>
                </a:ext>
              </a:extLst>
            </p:cNvPr>
            <p:cNvSpPr/>
            <p:nvPr/>
          </p:nvSpPr>
          <p:spPr bwMode="auto">
            <a:xfrm>
              <a:off x="467065" y="2747937"/>
              <a:ext cx="1625550" cy="897183"/>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MS cloud text">
              <a:extLst>
                <a:ext uri="{FF2B5EF4-FFF2-40B4-BE49-F238E27FC236}">
                  <a16:creationId xmlns:a16="http://schemas.microsoft.com/office/drawing/2014/main" id="{167C23CE-44CD-4CCB-A809-997166F64326}"/>
                </a:ext>
              </a:extLst>
            </p:cNvPr>
            <p:cNvSpPr txBox="1">
              <a:spLocks/>
            </p:cNvSpPr>
            <p:nvPr/>
          </p:nvSpPr>
          <p:spPr>
            <a:xfrm>
              <a:off x="606556" y="3145667"/>
              <a:ext cx="1426745" cy="243268"/>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0" cap="none" spc="0" normalizeH="0" baseline="0" noProof="0">
                  <a:ln w="3175">
                    <a:noFill/>
                  </a:ln>
                  <a:gradFill>
                    <a:gsLst>
                      <a:gs pos="2917">
                        <a:srgbClr val="FFFFFF"/>
                      </a:gs>
                      <a:gs pos="100000">
                        <a:srgbClr val="FFFFFF"/>
                      </a:gs>
                    </a:gsLst>
                    <a:lin ang="5400000" scaled="0"/>
                  </a:gradFill>
                  <a:effectLst/>
                  <a:uLnTx/>
                  <a:uFillTx/>
                  <a:latin typeface="Segoe UI Semilight"/>
                  <a:ea typeface="+mn-ea"/>
                  <a:cs typeface="Segoe UI Semilight" panose="020B0402040204020203" pitchFamily="34" charset="0"/>
                </a:rPr>
                <a:t>Microsoft Azure</a:t>
              </a:r>
              <a:endParaRPr kumimoji="0" lang="en-US" sz="1200" b="0" i="0" u="none" strike="noStrike" kern="0" cap="none" spc="0" normalizeH="0" baseline="0" noProof="0">
                <a:ln w="3175">
                  <a:noFill/>
                </a:ln>
                <a:gradFill>
                  <a:gsLst>
                    <a:gs pos="2917">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grpSp>
    </p:spTree>
    <p:extLst>
      <p:ext uri="{BB962C8B-B14F-4D97-AF65-F5344CB8AC3E}">
        <p14:creationId xmlns:p14="http://schemas.microsoft.com/office/powerpoint/2010/main" val="3985710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35" presetClass="path" presetSubtype="0" decel="100000" fill="hold" grpId="1" nodeType="withEffect">
                                  <p:stCondLst>
                                    <p:cond delay="0"/>
                                  </p:stCondLst>
                                  <p:childTnLst>
                                    <p:animMotion origin="layout" path="M 4.76385E-6 -6.58193E-7 L -0.03358 -6.58193E-7 " pathEditMode="relative" rAng="0" ptsTypes="AA">
                                      <p:cBhvr>
                                        <p:cTn id="9" dur="500" spd="-100000" fill="hold"/>
                                        <p:tgtEl>
                                          <p:spTgt spid="70"/>
                                        </p:tgtEl>
                                        <p:attrNameLst>
                                          <p:attrName>ppt_x</p:attrName>
                                          <p:attrName>ppt_y</p:attrName>
                                        </p:attrNameLst>
                                      </p:cBhvr>
                                      <p:rCtr x="-1685" y="0"/>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35" presetClass="path" presetSubtype="0" decel="100000" fill="hold" nodeType="withEffect">
                                  <p:stCondLst>
                                    <p:cond delay="250"/>
                                  </p:stCondLst>
                                  <p:childTnLst>
                                    <p:animMotion origin="layout" path="M 4.76385E-6 -6.58193E-7 L -0.03358 -6.58193E-7 " pathEditMode="relative" rAng="0" ptsTypes="AA">
                                      <p:cBhvr>
                                        <p:cTn id="14" dur="750" spd="-100000" fill="hold"/>
                                        <p:tgtEl>
                                          <p:spTgt spid="14"/>
                                        </p:tgtEl>
                                        <p:attrNameLst>
                                          <p:attrName>ppt_x</p:attrName>
                                          <p:attrName>ppt_y</p:attrName>
                                        </p:attrNameLst>
                                      </p:cBhvr>
                                      <p:rCtr x="-1685" y="0"/>
                                    </p:animMotion>
                                  </p:childTnLst>
                                </p:cTn>
                              </p:par>
                              <p:par>
                                <p:cTn id="15" presetID="16" presetClass="entr" presetSubtype="4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barn(outHorizontal)">
                                      <p:cBhvr>
                                        <p:cTn id="17" dur="750"/>
                                        <p:tgtEl>
                                          <p:spTgt spid="1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par>
                                <p:cTn id="21" presetID="35" presetClass="path" presetSubtype="0" decel="100000" fill="hold" grpId="1" nodeType="withEffect">
                                  <p:stCondLst>
                                    <p:cond delay="500"/>
                                  </p:stCondLst>
                                  <p:childTnLst>
                                    <p:animMotion origin="layout" path="M 4.76385E-6 -6.58193E-7 L -0.03358 -6.58193E-7 " pathEditMode="relative" rAng="0" ptsTypes="AA">
                                      <p:cBhvr>
                                        <p:cTn id="22" dur="500" spd="-100000" fill="hold"/>
                                        <p:tgtEl>
                                          <p:spTgt spid="80"/>
                                        </p:tgtEl>
                                        <p:attrNameLst>
                                          <p:attrName>ppt_x</p:attrName>
                                          <p:attrName>ppt_y</p:attrName>
                                        </p:attrNameLst>
                                      </p:cBhvr>
                                      <p:rCtr x="-1685" y="0"/>
                                    </p:animMotion>
                                  </p:childTnLst>
                                </p:cTn>
                              </p:par>
                              <p:par>
                                <p:cTn id="23" presetID="10" presetClass="entr" presetSubtype="0"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42" presetClass="path" presetSubtype="0" decel="100000" fill="hold" grpId="1" nodeType="withEffect">
                                  <p:stCondLst>
                                    <p:cond delay="500"/>
                                  </p:stCondLst>
                                  <p:childTnLst>
                                    <p:animMotion origin="layout" path="M -4.20475E-6 1.23014E-6 L -4.20475E-6 0.05084 " pathEditMode="relative" rAng="0" ptsTypes="AA">
                                      <p:cBhvr>
                                        <p:cTn id="27" dur="750" spd="-100000" fill="hold"/>
                                        <p:tgtEl>
                                          <p:spTgt spid="78"/>
                                        </p:tgtEl>
                                        <p:attrNameLst>
                                          <p:attrName>ppt_x</p:attrName>
                                          <p:attrName>ppt_y</p:attrName>
                                        </p:attrNameLst>
                                      </p:cBhvr>
                                      <p:rCtr x="0" y="2542"/>
                                    </p:animMotion>
                                  </p:childTnLst>
                                </p:cTn>
                              </p:par>
                              <p:par>
                                <p:cTn id="28" presetID="10" presetClass="entr" presetSubtype="0" fill="hold" grpId="0" nodeType="withEffect">
                                  <p:stCondLst>
                                    <p:cond delay="50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42" presetClass="path" presetSubtype="0" decel="100000" fill="hold" grpId="1" nodeType="withEffect">
                                  <p:stCondLst>
                                    <p:cond delay="500"/>
                                  </p:stCondLst>
                                  <p:childTnLst>
                                    <p:animMotion origin="layout" path="M -4.20475E-6 1.23014E-6 L -4.20475E-6 0.05084 " pathEditMode="relative" rAng="0" ptsTypes="AA">
                                      <p:cBhvr>
                                        <p:cTn id="32" dur="750" spd="-100000" fill="hold"/>
                                        <p:tgtEl>
                                          <p:spTgt spid="54"/>
                                        </p:tgtEl>
                                        <p:attrNameLst>
                                          <p:attrName>ppt_x</p:attrName>
                                          <p:attrName>ppt_y</p:attrName>
                                        </p:attrNameLst>
                                      </p:cBhvr>
                                      <p:rCtr x="0" y="2542"/>
                                    </p:animMotion>
                                  </p:childTnLst>
                                </p:cTn>
                              </p:par>
                              <p:par>
                                <p:cTn id="33" presetID="10" presetClass="entr" presetSubtype="0" fill="hold" grpId="0" nodeType="withEffect">
                                  <p:stCondLst>
                                    <p:cond delay="50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500"/>
                                        <p:tgtEl>
                                          <p:spTgt spid="79"/>
                                        </p:tgtEl>
                                      </p:cBhvr>
                                    </p:animEffect>
                                  </p:childTnLst>
                                </p:cTn>
                              </p:par>
                              <p:par>
                                <p:cTn id="36" presetID="42" presetClass="path" presetSubtype="0" decel="100000" fill="hold" grpId="1" nodeType="withEffect">
                                  <p:stCondLst>
                                    <p:cond delay="500"/>
                                  </p:stCondLst>
                                  <p:childTnLst>
                                    <p:animMotion origin="layout" path="M -4.20475E-6 1.23014E-6 L -4.20475E-6 0.05084 " pathEditMode="relative" rAng="0" ptsTypes="AA">
                                      <p:cBhvr>
                                        <p:cTn id="37" dur="750" spd="-100000" fill="hold"/>
                                        <p:tgtEl>
                                          <p:spTgt spid="79"/>
                                        </p:tgtEl>
                                        <p:attrNameLst>
                                          <p:attrName>ppt_x</p:attrName>
                                          <p:attrName>ppt_y</p:attrName>
                                        </p:attrNameLst>
                                      </p:cBhvr>
                                      <p:rCtr x="0" y="2542"/>
                                    </p:animMotion>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42" presetClass="path" presetSubtype="0" decel="100000" fill="hold" grpId="1" nodeType="withEffect">
                                  <p:stCondLst>
                                    <p:cond delay="500"/>
                                  </p:stCondLst>
                                  <p:childTnLst>
                                    <p:animMotion origin="layout" path="M -4.20475E-6 1.23014E-6 L -4.20475E-6 0.05084 " pathEditMode="relative" rAng="0" ptsTypes="AA">
                                      <p:cBhvr>
                                        <p:cTn id="42" dur="750" spd="-100000" fill="hold"/>
                                        <p:tgtEl>
                                          <p:spTgt spid="49"/>
                                        </p:tgtEl>
                                        <p:attrNameLst>
                                          <p:attrName>ppt_x</p:attrName>
                                          <p:attrName>ppt_y</p:attrName>
                                        </p:attrNameLst>
                                      </p:cBhvr>
                                      <p:rCtr x="0" y="2542"/>
                                    </p:animMotion>
                                  </p:childTnLst>
                                </p:cTn>
                              </p:par>
                              <p:par>
                                <p:cTn id="43" presetID="10" presetClass="entr" presetSubtype="0" fill="hold" grpId="0" nodeType="withEffect">
                                  <p:stCondLst>
                                    <p:cond delay="50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par>
                                <p:cTn id="46" presetID="42" presetClass="path" presetSubtype="0" decel="100000" fill="hold" grpId="1" nodeType="withEffect">
                                  <p:stCondLst>
                                    <p:cond delay="500"/>
                                  </p:stCondLst>
                                  <p:childTnLst>
                                    <p:animMotion origin="layout" path="M -4.20475E-6 1.23014E-6 L -4.20475E-6 0.05084 " pathEditMode="relative" rAng="0" ptsTypes="AA">
                                      <p:cBhvr>
                                        <p:cTn id="47" dur="750" spd="-100000" fill="hold"/>
                                        <p:tgtEl>
                                          <p:spTgt spid="75"/>
                                        </p:tgtEl>
                                        <p:attrNameLst>
                                          <p:attrName>ppt_x</p:attrName>
                                          <p:attrName>ppt_y</p:attrName>
                                        </p:attrNameLst>
                                      </p:cBhvr>
                                      <p:rCtr x="0" y="2542"/>
                                    </p:animMotion>
                                  </p:childTnLst>
                                </p:cTn>
                              </p:par>
                              <p:par>
                                <p:cTn id="48" presetID="10" presetClass="entr" presetSubtype="0" fill="hold" grpId="0" nodeType="withEffect">
                                  <p:stCondLst>
                                    <p:cond delay="50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42" presetClass="path" presetSubtype="0" decel="100000" fill="hold" grpId="1" nodeType="withEffect">
                                  <p:stCondLst>
                                    <p:cond delay="500"/>
                                  </p:stCondLst>
                                  <p:childTnLst>
                                    <p:animMotion origin="layout" path="M -4.20475E-6 1.23014E-6 L -4.20475E-6 0.05084 " pathEditMode="relative" rAng="0" ptsTypes="AA">
                                      <p:cBhvr>
                                        <p:cTn id="52" dur="750" spd="-100000" fill="hold"/>
                                        <p:tgtEl>
                                          <p:spTgt spid="66"/>
                                        </p:tgtEl>
                                        <p:attrNameLst>
                                          <p:attrName>ppt_x</p:attrName>
                                          <p:attrName>ppt_y</p:attrName>
                                        </p:attrNameLst>
                                      </p:cBhvr>
                                      <p:rCtr x="0" y="2542"/>
                                    </p:animMotion>
                                  </p:childTnLst>
                                </p:cTn>
                              </p:par>
                              <p:par>
                                <p:cTn id="53" presetID="10" presetClass="entr" presetSubtype="0" fill="hold" grpId="0" nodeType="withEffect">
                                  <p:stCondLst>
                                    <p:cond delay="50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42" presetClass="path" presetSubtype="0" decel="100000" fill="hold" grpId="1" nodeType="withEffect">
                                  <p:stCondLst>
                                    <p:cond delay="500"/>
                                  </p:stCondLst>
                                  <p:childTnLst>
                                    <p:animMotion origin="layout" path="M -4.20475E-6 1.23014E-6 L -4.20475E-6 0.05084 " pathEditMode="relative" rAng="0" ptsTypes="AA">
                                      <p:cBhvr>
                                        <p:cTn id="57" dur="750" spd="-100000" fill="hold"/>
                                        <p:tgtEl>
                                          <p:spTgt spid="74"/>
                                        </p:tgtEl>
                                        <p:attrNameLst>
                                          <p:attrName>ppt_x</p:attrName>
                                          <p:attrName>ppt_y</p:attrName>
                                        </p:attrNameLst>
                                      </p:cBhvr>
                                      <p:rCtr x="0" y="2542"/>
                                    </p:animMotion>
                                  </p:childTnLst>
                                </p:cTn>
                              </p:par>
                              <p:par>
                                <p:cTn id="58" presetID="10" presetClass="entr" presetSubtype="0" fill="hold" grpId="0" nodeType="withEffect">
                                  <p:stCondLst>
                                    <p:cond delay="5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42" presetClass="path" presetSubtype="0" decel="100000" fill="hold" grpId="1" nodeType="withEffect">
                                  <p:stCondLst>
                                    <p:cond delay="500"/>
                                  </p:stCondLst>
                                  <p:childTnLst>
                                    <p:animMotion origin="layout" path="M -4.20475E-6 1.23014E-6 L -4.20475E-6 0.05084 " pathEditMode="relative" rAng="0" ptsTypes="AA">
                                      <p:cBhvr>
                                        <p:cTn id="62" dur="750" spd="-100000" fill="hold"/>
                                        <p:tgtEl>
                                          <p:spTgt spid="52"/>
                                        </p:tgtEl>
                                        <p:attrNameLst>
                                          <p:attrName>ppt_x</p:attrName>
                                          <p:attrName>ppt_y</p:attrName>
                                        </p:attrNameLst>
                                      </p:cBhvr>
                                      <p:rCtr x="0" y="2542"/>
                                    </p:animMotion>
                                  </p:childTnLst>
                                </p:cTn>
                              </p:par>
                              <p:par>
                                <p:cTn id="63" presetID="10" presetClass="entr" presetSubtype="0" fill="hold" grpId="0" nodeType="withEffect">
                                  <p:stCondLst>
                                    <p:cond delay="100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42" presetClass="path" presetSubtype="0" decel="100000" fill="hold" grpId="1" nodeType="withEffect">
                                  <p:stCondLst>
                                    <p:cond delay="1000"/>
                                  </p:stCondLst>
                                  <p:childTnLst>
                                    <p:animMotion origin="layout" path="M -4.20475E-6 1.23014E-6 L -4.20475E-6 0.05084 " pathEditMode="relative" rAng="0" ptsTypes="AA">
                                      <p:cBhvr>
                                        <p:cTn id="67" dur="750" spd="-100000" fill="hold"/>
                                        <p:tgtEl>
                                          <p:spTgt spid="87"/>
                                        </p:tgtEl>
                                        <p:attrNameLst>
                                          <p:attrName>ppt_x</p:attrName>
                                          <p:attrName>ppt_y</p:attrName>
                                        </p:attrNameLst>
                                      </p:cBhvr>
                                      <p:rCtr x="0" y="2542"/>
                                    </p:animMotion>
                                  </p:childTnLst>
                                </p:cTn>
                              </p:par>
                              <p:par>
                                <p:cTn id="68" presetID="10" presetClass="entr" presetSubtype="0" fill="hold" grpId="0" nodeType="withEffect">
                                  <p:stCondLst>
                                    <p:cond delay="100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42" presetClass="path" presetSubtype="0" decel="100000" fill="hold" grpId="1" nodeType="withEffect">
                                  <p:stCondLst>
                                    <p:cond delay="1000"/>
                                  </p:stCondLst>
                                  <p:childTnLst>
                                    <p:animMotion origin="layout" path="M -4.20475E-6 1.23014E-6 L -4.20475E-6 0.05084 " pathEditMode="relative" rAng="0" ptsTypes="AA">
                                      <p:cBhvr>
                                        <p:cTn id="72" dur="750" spd="-100000" fill="hold"/>
                                        <p:tgtEl>
                                          <p:spTgt spid="81"/>
                                        </p:tgtEl>
                                        <p:attrNameLst>
                                          <p:attrName>ppt_x</p:attrName>
                                          <p:attrName>ppt_y</p:attrName>
                                        </p:attrNameLst>
                                      </p:cBhvr>
                                      <p:rCtr x="0" y="2542"/>
                                    </p:animMotion>
                                  </p:childTnLst>
                                </p:cTn>
                              </p:par>
                              <p:par>
                                <p:cTn id="73" presetID="10" presetClass="entr" presetSubtype="0" fill="hold" nodeType="withEffect">
                                  <p:stCondLst>
                                    <p:cond delay="1000"/>
                                  </p:stCondLst>
                                  <p:childTnLst>
                                    <p:set>
                                      <p:cBhvr>
                                        <p:cTn id="74" dur="1" fill="hold">
                                          <p:stCondLst>
                                            <p:cond delay="0"/>
                                          </p:stCondLst>
                                        </p:cTn>
                                        <p:tgtEl>
                                          <p:spTgt spid="108"/>
                                        </p:tgtEl>
                                        <p:attrNameLst>
                                          <p:attrName>style.visibility</p:attrName>
                                        </p:attrNameLst>
                                      </p:cBhvr>
                                      <p:to>
                                        <p:strVal val="visible"/>
                                      </p:to>
                                    </p:set>
                                    <p:animEffect transition="in" filter="fade">
                                      <p:cBhvr>
                                        <p:cTn id="75" dur="500"/>
                                        <p:tgtEl>
                                          <p:spTgt spid="108"/>
                                        </p:tgtEl>
                                      </p:cBhvr>
                                    </p:animEffect>
                                  </p:childTnLst>
                                </p:cTn>
                              </p:par>
                              <p:par>
                                <p:cTn id="76" presetID="42" presetClass="path" presetSubtype="0" decel="100000" fill="hold" nodeType="withEffect">
                                  <p:stCondLst>
                                    <p:cond delay="1000"/>
                                  </p:stCondLst>
                                  <p:childTnLst>
                                    <p:animMotion origin="layout" path="M -4.20475E-6 1.23014E-6 L -4.20475E-6 0.05084 " pathEditMode="relative" rAng="0" ptsTypes="AA">
                                      <p:cBhvr>
                                        <p:cTn id="77" dur="750" spd="-100000" fill="hold"/>
                                        <p:tgtEl>
                                          <p:spTgt spid="108"/>
                                        </p:tgtEl>
                                        <p:attrNameLst>
                                          <p:attrName>ppt_x</p:attrName>
                                          <p:attrName>ppt_y</p:attrName>
                                        </p:attrNameLst>
                                      </p:cBhvr>
                                      <p:rCtr x="0" y="2542"/>
                                    </p:animMotion>
                                  </p:childTnLst>
                                </p:cTn>
                              </p:par>
                              <p:par>
                                <p:cTn id="78" presetID="10" presetClass="entr" presetSubtype="0" fill="hold" grpId="0" nodeType="withEffect">
                                  <p:stCondLst>
                                    <p:cond delay="100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500"/>
                                        <p:tgtEl>
                                          <p:spTgt spid="83"/>
                                        </p:tgtEl>
                                      </p:cBhvr>
                                    </p:animEffect>
                                  </p:childTnLst>
                                </p:cTn>
                              </p:par>
                              <p:par>
                                <p:cTn id="81" presetID="42" presetClass="path" presetSubtype="0" decel="100000" fill="hold" grpId="1" nodeType="withEffect">
                                  <p:stCondLst>
                                    <p:cond delay="1000"/>
                                  </p:stCondLst>
                                  <p:childTnLst>
                                    <p:animMotion origin="layout" path="M -4.20475E-6 1.23014E-6 L -4.20475E-6 0.05084 " pathEditMode="relative" rAng="0" ptsTypes="AA">
                                      <p:cBhvr>
                                        <p:cTn id="82" dur="750" spd="-100000" fill="hold"/>
                                        <p:tgtEl>
                                          <p:spTgt spid="83"/>
                                        </p:tgtEl>
                                        <p:attrNameLst>
                                          <p:attrName>ppt_x</p:attrName>
                                          <p:attrName>ppt_y</p:attrName>
                                        </p:attrNameLst>
                                      </p:cBhvr>
                                      <p:rCtr x="0" y="2542"/>
                                    </p:animMotion>
                                  </p:childTnLst>
                                </p:cTn>
                              </p:par>
                              <p:par>
                                <p:cTn id="83" presetID="10" presetClass="entr" presetSubtype="0" fill="hold" grpId="0" nodeType="withEffect">
                                  <p:stCondLst>
                                    <p:cond delay="1000"/>
                                  </p:stCondLst>
                                  <p:childTnLst>
                                    <p:set>
                                      <p:cBhvr>
                                        <p:cTn id="84" dur="1" fill="hold">
                                          <p:stCondLst>
                                            <p:cond delay="0"/>
                                          </p:stCondLst>
                                        </p:cTn>
                                        <p:tgtEl>
                                          <p:spTgt spid="88"/>
                                        </p:tgtEl>
                                        <p:attrNameLst>
                                          <p:attrName>style.visibility</p:attrName>
                                        </p:attrNameLst>
                                      </p:cBhvr>
                                      <p:to>
                                        <p:strVal val="visible"/>
                                      </p:to>
                                    </p:set>
                                    <p:animEffect transition="in" filter="fade">
                                      <p:cBhvr>
                                        <p:cTn id="85" dur="500"/>
                                        <p:tgtEl>
                                          <p:spTgt spid="88"/>
                                        </p:tgtEl>
                                      </p:cBhvr>
                                    </p:animEffect>
                                  </p:childTnLst>
                                </p:cTn>
                              </p:par>
                              <p:par>
                                <p:cTn id="86" presetID="42" presetClass="path" presetSubtype="0" decel="100000" fill="hold" grpId="1" nodeType="withEffect">
                                  <p:stCondLst>
                                    <p:cond delay="1000"/>
                                  </p:stCondLst>
                                  <p:childTnLst>
                                    <p:animMotion origin="layout" path="M -4.20475E-6 1.23014E-6 L -4.20475E-6 0.05084 " pathEditMode="relative" rAng="0" ptsTypes="AA">
                                      <p:cBhvr>
                                        <p:cTn id="87" dur="750" spd="-100000" fill="hold"/>
                                        <p:tgtEl>
                                          <p:spTgt spid="88"/>
                                        </p:tgtEl>
                                        <p:attrNameLst>
                                          <p:attrName>ppt_x</p:attrName>
                                          <p:attrName>ppt_y</p:attrName>
                                        </p:attrNameLst>
                                      </p:cBhvr>
                                      <p:rCtr x="0" y="2542"/>
                                    </p:animMotion>
                                  </p:childTnLst>
                                </p:cTn>
                              </p:par>
                              <p:par>
                                <p:cTn id="88" presetID="10" presetClass="entr" presetSubtype="0" fill="hold" grpId="0" nodeType="withEffect">
                                  <p:stCondLst>
                                    <p:cond delay="1000"/>
                                  </p:stCondLst>
                                  <p:childTnLst>
                                    <p:set>
                                      <p:cBhvr>
                                        <p:cTn id="89" dur="1" fill="hold">
                                          <p:stCondLst>
                                            <p:cond delay="0"/>
                                          </p:stCondLst>
                                        </p:cTn>
                                        <p:tgtEl>
                                          <p:spTgt spid="82"/>
                                        </p:tgtEl>
                                        <p:attrNameLst>
                                          <p:attrName>style.visibility</p:attrName>
                                        </p:attrNameLst>
                                      </p:cBhvr>
                                      <p:to>
                                        <p:strVal val="visible"/>
                                      </p:to>
                                    </p:set>
                                    <p:animEffect transition="in" filter="fade">
                                      <p:cBhvr>
                                        <p:cTn id="90" dur="500"/>
                                        <p:tgtEl>
                                          <p:spTgt spid="82"/>
                                        </p:tgtEl>
                                      </p:cBhvr>
                                    </p:animEffect>
                                  </p:childTnLst>
                                </p:cTn>
                              </p:par>
                              <p:par>
                                <p:cTn id="91" presetID="42" presetClass="path" presetSubtype="0" decel="100000" fill="hold" grpId="1" nodeType="withEffect">
                                  <p:stCondLst>
                                    <p:cond delay="1000"/>
                                  </p:stCondLst>
                                  <p:childTnLst>
                                    <p:animMotion origin="layout" path="M -4.20475E-6 1.23014E-6 L -4.20475E-6 0.05084 " pathEditMode="relative" rAng="0" ptsTypes="AA">
                                      <p:cBhvr>
                                        <p:cTn id="92" dur="750" spd="-100000" fill="hold"/>
                                        <p:tgtEl>
                                          <p:spTgt spid="82"/>
                                        </p:tgtEl>
                                        <p:attrNameLst>
                                          <p:attrName>ppt_x</p:attrName>
                                          <p:attrName>ppt_y</p:attrName>
                                        </p:attrNameLst>
                                      </p:cBhvr>
                                      <p:rCtr x="0" y="2542"/>
                                    </p:animMotion>
                                  </p:childTnLst>
                                </p:cTn>
                              </p:par>
                              <p:par>
                                <p:cTn id="93" presetID="10" presetClass="entr" presetSubtype="0" fill="hold" grpId="0" nodeType="withEffect">
                                  <p:stCondLst>
                                    <p:cond delay="1000"/>
                                  </p:stCondLst>
                                  <p:childTnLst>
                                    <p:set>
                                      <p:cBhvr>
                                        <p:cTn id="94" dur="1" fill="hold">
                                          <p:stCondLst>
                                            <p:cond delay="0"/>
                                          </p:stCondLst>
                                        </p:cTn>
                                        <p:tgtEl>
                                          <p:spTgt spid="2"/>
                                        </p:tgtEl>
                                        <p:attrNameLst>
                                          <p:attrName>style.visibility</p:attrName>
                                        </p:attrNameLst>
                                      </p:cBhvr>
                                      <p:to>
                                        <p:strVal val="visible"/>
                                      </p:to>
                                    </p:set>
                                    <p:animEffect transition="in" filter="fade">
                                      <p:cBhvr>
                                        <p:cTn id="95" dur="500"/>
                                        <p:tgtEl>
                                          <p:spTgt spid="2"/>
                                        </p:tgtEl>
                                      </p:cBhvr>
                                    </p:animEffect>
                                  </p:childTnLst>
                                </p:cTn>
                              </p:par>
                              <p:par>
                                <p:cTn id="96" presetID="35" presetClass="path" presetSubtype="0" decel="100000" fill="hold" grpId="1" nodeType="withEffect">
                                  <p:stCondLst>
                                    <p:cond delay="1000"/>
                                  </p:stCondLst>
                                  <p:childTnLst>
                                    <p:animMotion origin="layout" path="M 4.76385E-6 -6.58193E-7 L -0.03358 -6.58193E-7 " pathEditMode="relative" rAng="0" ptsTypes="AA">
                                      <p:cBhvr>
                                        <p:cTn id="97" dur="500" spd="-100000" fill="hold"/>
                                        <p:tgtEl>
                                          <p:spTgt spid="2"/>
                                        </p:tgtEl>
                                        <p:attrNameLst>
                                          <p:attrName>ppt_x</p:attrName>
                                          <p:attrName>ppt_y</p:attrName>
                                        </p:attrNameLst>
                                      </p:cBhvr>
                                      <p:rCtr x="-1685" y="0"/>
                                    </p:animMotion>
                                  </p:childTnLst>
                                </p:cTn>
                              </p:par>
                              <p:par>
                                <p:cTn id="98" presetID="10" presetClass="entr" presetSubtype="0" fill="hold" nodeType="withEffect">
                                  <p:stCondLst>
                                    <p:cond delay="150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par>
                                <p:cTn id="101" presetID="42" presetClass="path" presetSubtype="0" decel="100000" fill="hold" nodeType="withEffect">
                                  <p:stCondLst>
                                    <p:cond delay="1500"/>
                                  </p:stCondLst>
                                  <p:childTnLst>
                                    <p:animMotion origin="layout" path="M -4.20475E-6 1.23014E-6 L -4.20475E-6 0.05084 " pathEditMode="relative" rAng="0" ptsTypes="AA">
                                      <p:cBhvr>
                                        <p:cTn id="102" dur="750" spd="-100000" fill="hold"/>
                                        <p:tgtEl>
                                          <p:spTgt spid="15"/>
                                        </p:tgtEl>
                                        <p:attrNameLst>
                                          <p:attrName>ppt_x</p:attrName>
                                          <p:attrName>ppt_y</p:attrName>
                                        </p:attrNameLst>
                                      </p:cBhvr>
                                      <p:rCtr x="0" y="2542"/>
                                    </p:animMotion>
                                  </p:childTnLst>
                                </p:cTn>
                              </p:par>
                              <p:par>
                                <p:cTn id="103" presetID="10" presetClass="entr" presetSubtype="0" fill="hold" nodeType="withEffect">
                                  <p:stCondLst>
                                    <p:cond delay="150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par>
                                <p:cTn id="106" presetID="42" presetClass="path" presetSubtype="0" decel="100000" fill="hold" nodeType="withEffect">
                                  <p:stCondLst>
                                    <p:cond delay="1500"/>
                                  </p:stCondLst>
                                  <p:childTnLst>
                                    <p:animMotion origin="layout" path="M -4.20475E-6 1.23014E-6 L -4.20475E-6 0.05084 " pathEditMode="relative" rAng="0" ptsTypes="AA">
                                      <p:cBhvr>
                                        <p:cTn id="107" dur="750" spd="-100000" fill="hold"/>
                                        <p:tgtEl>
                                          <p:spTgt spid="16"/>
                                        </p:tgtEl>
                                        <p:attrNameLst>
                                          <p:attrName>ppt_x</p:attrName>
                                          <p:attrName>ppt_y</p:attrName>
                                        </p:attrNameLst>
                                      </p:cBhvr>
                                      <p:rCtr x="0" y="2542"/>
                                    </p:animMotion>
                                  </p:childTnLst>
                                </p:cTn>
                              </p:par>
                              <p:par>
                                <p:cTn id="108" presetID="10" presetClass="entr" presetSubtype="0" fill="hold" nodeType="withEffect">
                                  <p:stCondLst>
                                    <p:cond delay="150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par>
                                <p:cTn id="111" presetID="42" presetClass="path" presetSubtype="0" decel="100000" fill="hold" nodeType="withEffect">
                                  <p:stCondLst>
                                    <p:cond delay="1500"/>
                                  </p:stCondLst>
                                  <p:childTnLst>
                                    <p:animMotion origin="layout" path="M -4.20475E-6 1.23014E-6 L -4.20475E-6 0.05084 " pathEditMode="relative" rAng="0" ptsTypes="AA">
                                      <p:cBhvr>
                                        <p:cTn id="112" dur="750" spd="-100000" fill="hold"/>
                                        <p:tgtEl>
                                          <p:spTgt spid="18"/>
                                        </p:tgtEl>
                                        <p:attrNameLst>
                                          <p:attrName>ppt_x</p:attrName>
                                          <p:attrName>ppt_y</p:attrName>
                                        </p:attrNameLst>
                                      </p:cBhvr>
                                      <p:rCtr x="0" y="2542"/>
                                    </p:animMotion>
                                  </p:childTnLst>
                                </p:cTn>
                              </p:par>
                              <p:par>
                                <p:cTn id="113" presetID="10" presetClass="entr" presetSubtype="0" fill="hold" nodeType="withEffect">
                                  <p:stCondLst>
                                    <p:cond delay="150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500"/>
                                        <p:tgtEl>
                                          <p:spTgt spid="19"/>
                                        </p:tgtEl>
                                      </p:cBhvr>
                                    </p:animEffect>
                                  </p:childTnLst>
                                </p:cTn>
                              </p:par>
                              <p:par>
                                <p:cTn id="116" presetID="42" presetClass="path" presetSubtype="0" decel="100000" fill="hold" nodeType="withEffect">
                                  <p:stCondLst>
                                    <p:cond delay="1500"/>
                                  </p:stCondLst>
                                  <p:childTnLst>
                                    <p:animMotion origin="layout" path="M -4.20475E-6 1.23014E-6 L -4.20475E-6 0.05084 " pathEditMode="relative" rAng="0" ptsTypes="AA">
                                      <p:cBhvr>
                                        <p:cTn id="117" dur="750" spd="-100000" fill="hold"/>
                                        <p:tgtEl>
                                          <p:spTgt spid="19"/>
                                        </p:tgtEl>
                                        <p:attrNameLst>
                                          <p:attrName>ppt_x</p:attrName>
                                          <p:attrName>ppt_y</p:attrName>
                                        </p:attrNameLst>
                                      </p:cBhvr>
                                      <p:rCtr x="0" y="2542"/>
                                    </p:animMotion>
                                  </p:childTnLst>
                                </p:cTn>
                              </p:par>
                              <p:par>
                                <p:cTn id="118" presetID="10" presetClass="entr" presetSubtype="0" fill="hold" nodeType="withEffect">
                                  <p:stCondLst>
                                    <p:cond delay="150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42" presetClass="path" presetSubtype="0" decel="100000" fill="hold" nodeType="withEffect">
                                  <p:stCondLst>
                                    <p:cond delay="1500"/>
                                  </p:stCondLst>
                                  <p:childTnLst>
                                    <p:animMotion origin="layout" path="M -4.20475E-6 1.23014E-6 L -4.20475E-6 0.05084 " pathEditMode="relative" rAng="0" ptsTypes="AA">
                                      <p:cBhvr>
                                        <p:cTn id="122" dur="750" spd="-100000" fill="hold"/>
                                        <p:tgtEl>
                                          <p:spTgt spid="22"/>
                                        </p:tgtEl>
                                        <p:attrNameLst>
                                          <p:attrName>ppt_x</p:attrName>
                                          <p:attrName>ppt_y</p:attrName>
                                        </p:attrNameLst>
                                      </p:cBhvr>
                                      <p:rCtr x="0" y="2542"/>
                                    </p:animMotion>
                                  </p:childTnLst>
                                </p:cTn>
                              </p:par>
                              <p:par>
                                <p:cTn id="123" presetID="10" presetClass="entr" presetSubtype="0" fill="hold" nodeType="withEffect">
                                  <p:stCondLst>
                                    <p:cond delay="1500"/>
                                  </p:stCondLst>
                                  <p:childTnLst>
                                    <p:set>
                                      <p:cBhvr>
                                        <p:cTn id="124" dur="1" fill="hold">
                                          <p:stCondLst>
                                            <p:cond delay="0"/>
                                          </p:stCondLst>
                                        </p:cTn>
                                        <p:tgtEl>
                                          <p:spTgt spid="23"/>
                                        </p:tgtEl>
                                        <p:attrNameLst>
                                          <p:attrName>style.visibility</p:attrName>
                                        </p:attrNameLst>
                                      </p:cBhvr>
                                      <p:to>
                                        <p:strVal val="visible"/>
                                      </p:to>
                                    </p:set>
                                    <p:animEffect transition="in" filter="fade">
                                      <p:cBhvr>
                                        <p:cTn id="125" dur="500"/>
                                        <p:tgtEl>
                                          <p:spTgt spid="23"/>
                                        </p:tgtEl>
                                      </p:cBhvr>
                                    </p:animEffect>
                                  </p:childTnLst>
                                </p:cTn>
                              </p:par>
                              <p:par>
                                <p:cTn id="126" presetID="42" presetClass="path" presetSubtype="0" decel="100000" fill="hold" nodeType="withEffect">
                                  <p:stCondLst>
                                    <p:cond delay="1500"/>
                                  </p:stCondLst>
                                  <p:childTnLst>
                                    <p:animMotion origin="layout" path="M -4.20475E-6 1.23014E-6 L -4.20475E-6 0.05084 " pathEditMode="relative" rAng="0" ptsTypes="AA">
                                      <p:cBhvr>
                                        <p:cTn id="127" dur="750" spd="-100000" fill="hold"/>
                                        <p:tgtEl>
                                          <p:spTgt spid="23"/>
                                        </p:tgtEl>
                                        <p:attrNameLst>
                                          <p:attrName>ppt_x</p:attrName>
                                          <p:attrName>ppt_y</p:attrName>
                                        </p:attrNameLst>
                                      </p:cBhvr>
                                      <p:rCtr x="0" y="2542"/>
                                    </p:animMotion>
                                  </p:childTnLst>
                                </p:cTn>
                              </p:par>
                              <p:par>
                                <p:cTn id="128" presetID="10" presetClass="entr" presetSubtype="0" fill="hold" nodeType="withEffect">
                                  <p:stCondLst>
                                    <p:cond delay="150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par>
                                <p:cTn id="131" presetID="42" presetClass="path" presetSubtype="0" decel="100000" fill="hold" nodeType="withEffect">
                                  <p:stCondLst>
                                    <p:cond delay="1500"/>
                                  </p:stCondLst>
                                  <p:childTnLst>
                                    <p:animMotion origin="layout" path="M -4.20475E-6 1.23014E-6 L -4.20475E-6 0.05084 " pathEditMode="relative" rAng="0" ptsTypes="AA">
                                      <p:cBhvr>
                                        <p:cTn id="132" dur="750" spd="-100000" fill="hold"/>
                                        <p:tgtEl>
                                          <p:spTgt spid="24"/>
                                        </p:tgtEl>
                                        <p:attrNameLst>
                                          <p:attrName>ppt_x</p:attrName>
                                          <p:attrName>ppt_y</p:attrName>
                                        </p:attrNameLst>
                                      </p:cBhvr>
                                      <p:rCtr x="0" y="2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0" grpId="0" animBg="1"/>
      <p:bldP spid="80" grpId="1" animBg="1"/>
      <p:bldP spid="70" grpId="0" animBg="1"/>
      <p:bldP spid="70" grpId="1" animBg="1"/>
      <p:bldP spid="49" grpId="0"/>
      <p:bldP spid="49" grpId="1"/>
      <p:bldP spid="52" grpId="0"/>
      <p:bldP spid="52" grpId="1"/>
      <p:bldP spid="54" grpId="0"/>
      <p:bldP spid="54" grpId="1"/>
      <p:bldP spid="66" grpId="0"/>
      <p:bldP spid="66" grpId="1"/>
      <p:bldP spid="74" grpId="0" animBg="1"/>
      <p:bldP spid="74" grpId="1" animBg="1"/>
      <p:bldP spid="75" grpId="0" animBg="1"/>
      <p:bldP spid="75" grpId="1" animBg="1"/>
      <p:bldP spid="78" grpId="0" animBg="1"/>
      <p:bldP spid="78" grpId="1" animBg="1"/>
      <p:bldP spid="79" grpId="0" animBg="1"/>
      <p:bldP spid="79" grpId="1" animBg="1"/>
      <p:bldP spid="81" grpId="0"/>
      <p:bldP spid="81" grpId="1"/>
      <p:bldP spid="82" grpId="0"/>
      <p:bldP spid="82" grpId="1"/>
      <p:bldP spid="83" grpId="0"/>
      <p:bldP spid="83" grpId="1"/>
      <p:bldP spid="87" grpId="0" animBg="1"/>
      <p:bldP spid="87" grpId="1" animBg="1"/>
      <p:bldP spid="88" grpId="0" animBg="1"/>
      <p:bldP spid="88" grpId="1"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Microsoft Azure Security Center</a:t>
            </a:r>
          </a:p>
        </p:txBody>
      </p:sp>
      <p:pic>
        <p:nvPicPr>
          <p:cNvPr id="3" name="Picture 2">
            <a:extLst>
              <a:ext uri="{FF2B5EF4-FFF2-40B4-BE49-F238E27FC236}">
                <a16:creationId xmlns:a16="http://schemas.microsoft.com/office/drawing/2014/main" id="{C531F291-654B-4825-A49D-08A2E86E05DB}"/>
              </a:ext>
            </a:extLst>
          </p:cNvPr>
          <p:cNvPicPr>
            <a:picLocks noChangeAspect="1"/>
          </p:cNvPicPr>
          <p:nvPr/>
        </p:nvPicPr>
        <p:blipFill>
          <a:blip r:embed="rId3"/>
          <a:stretch>
            <a:fillRect/>
          </a:stretch>
        </p:blipFill>
        <p:spPr>
          <a:xfrm>
            <a:off x="1554561" y="2585152"/>
            <a:ext cx="1074834" cy="1463348"/>
          </a:xfrm>
          <a:prstGeom prst="rect">
            <a:avLst/>
          </a:prstGeom>
        </p:spPr>
      </p:pic>
    </p:spTree>
    <p:extLst>
      <p:ext uri="{BB962C8B-B14F-4D97-AF65-F5344CB8AC3E}">
        <p14:creationId xmlns:p14="http://schemas.microsoft.com/office/powerpoint/2010/main" val="390620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Security Center</a:t>
            </a:r>
          </a:p>
        </p:txBody>
      </p:sp>
      <p:sp>
        <p:nvSpPr>
          <p:cNvPr id="61" name="TextBox 60"/>
          <p:cNvSpPr txBox="1"/>
          <p:nvPr/>
        </p:nvSpPr>
        <p:spPr>
          <a:xfrm>
            <a:off x="274638" y="1001339"/>
            <a:ext cx="11434761"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Unify security management and enable advanced threat protection for hybrid cloud workloads</a:t>
            </a:r>
          </a:p>
        </p:txBody>
      </p:sp>
      <p:sp>
        <p:nvSpPr>
          <p:cNvPr id="63" name="Rectangle 62">
            <a:extLst/>
          </p:cNvPr>
          <p:cNvSpPr/>
          <p:nvPr/>
        </p:nvSpPr>
        <p:spPr bwMode="auto">
          <a:xfrm>
            <a:off x="0" y="1907919"/>
            <a:ext cx="12433831" cy="508660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1" y="4394383"/>
            <a:ext cx="4145492" cy="2600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4145491" y="4394383"/>
            <a:ext cx="4145492" cy="260014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8290982" y="4394383"/>
            <a:ext cx="4145492" cy="260014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8" name="Group 67"/>
          <p:cNvGrpSpPr/>
          <p:nvPr/>
        </p:nvGrpSpPr>
        <p:grpSpPr>
          <a:xfrm>
            <a:off x="1145065" y="2445600"/>
            <a:ext cx="1992943" cy="1345284"/>
            <a:chOff x="4845050" y="-3294063"/>
            <a:chExt cx="5065713" cy="3419476"/>
          </a:xfrm>
          <a:solidFill>
            <a:schemeClr val="tx1"/>
          </a:solidFill>
        </p:grpSpPr>
        <p:sp>
          <p:nvSpPr>
            <p:cNvPr id="69"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2"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5" name="Group 74"/>
          <p:cNvGrpSpPr/>
          <p:nvPr/>
        </p:nvGrpSpPr>
        <p:grpSpPr>
          <a:xfrm>
            <a:off x="5674178" y="2596413"/>
            <a:ext cx="1206900" cy="1194471"/>
            <a:chOff x="7145338" y="-1084263"/>
            <a:chExt cx="1541462" cy="1525588"/>
          </a:xfrm>
          <a:solidFill>
            <a:schemeClr val="tx1"/>
          </a:solidFill>
        </p:grpSpPr>
        <p:sp>
          <p:nvSpPr>
            <p:cNvPr id="76"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78" name="Rectangle 77">
            <a:extLst/>
          </p:cNvPr>
          <p:cNvSpPr/>
          <p:nvPr/>
        </p:nvSpPr>
        <p:spPr bwMode="auto">
          <a:xfrm>
            <a:off x="4466698" y="4719920"/>
            <a:ext cx="3657599" cy="909056"/>
          </a:xfrm>
          <a:prstGeom prst="rect">
            <a:avLst/>
          </a:prstGeom>
          <a:noFill/>
          <a:ln w="9525" cap="flat" cmpd="sng" algn="ctr">
            <a:noFill/>
            <a:prstDash val="solid"/>
            <a:headEnd type="none" w="med" len="med"/>
            <a:tailEnd type="none" w="med" len="med"/>
          </a:ln>
          <a:effectLst/>
        </p:spPr>
        <p:txBody>
          <a:bodyPr lIns="182828" tIns="146262" rIns="182828" bIns="146262" anchor="t"/>
          <a:lstStyle/>
          <a:p>
            <a:pPr marL="0" marR="0" lvl="1" indent="0" algn="ctr" defTabSz="932239" rtl="0" eaLnBrk="1" fontAlgn="auto" latinLnBrk="0" hangingPunct="1">
              <a:lnSpc>
                <a:spcPct val="90000"/>
              </a:lnSpc>
              <a:spcBef>
                <a:spcPts val="600"/>
              </a:spcBef>
              <a:spcAft>
                <a:spcPts val="600"/>
              </a:spcAft>
              <a:buClrTx/>
              <a:buSzPct val="90000"/>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Adaptive threat prevention</a:t>
            </a:r>
          </a:p>
        </p:txBody>
      </p:sp>
      <p:sp>
        <p:nvSpPr>
          <p:cNvPr id="79" name="Rectangle 78">
            <a:extLst/>
          </p:cNvPr>
          <p:cNvSpPr/>
          <p:nvPr/>
        </p:nvSpPr>
        <p:spPr bwMode="auto">
          <a:xfrm>
            <a:off x="327027" y="4719920"/>
            <a:ext cx="3429000" cy="909056"/>
          </a:xfrm>
          <a:prstGeom prst="rect">
            <a:avLst/>
          </a:prstGeom>
          <a:noFill/>
          <a:ln w="9525" cap="flat" cmpd="sng" algn="ctr">
            <a:noFill/>
            <a:prstDash val="solid"/>
            <a:headEnd type="none" w="med" len="med"/>
            <a:tailEnd type="none" w="med" len="med"/>
          </a:ln>
          <a:effectLst/>
        </p:spPr>
        <p:txBody>
          <a:bodyPr lIns="182828" tIns="146262" rIns="182828" bIns="146262"/>
          <a:lstStyle/>
          <a:p>
            <a:pPr marL="0" marR="0" lvl="1" indent="0" algn="ctr" defTabSz="932239" rtl="0" eaLnBrk="1" fontAlgn="auto" latinLnBrk="0" hangingPunct="1">
              <a:lnSpc>
                <a:spcPct val="90000"/>
              </a:lnSpc>
              <a:spcBef>
                <a:spcPts val="600"/>
              </a:spcBef>
              <a:spcAft>
                <a:spcPts val="600"/>
              </a:spcAft>
              <a:buClrTx/>
              <a:buSzPct val="90000"/>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Unified visibility </a:t>
            </a:r>
            <a:b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control</a:t>
            </a:r>
          </a:p>
        </p:txBody>
      </p:sp>
      <p:sp>
        <p:nvSpPr>
          <p:cNvPr id="80" name="Rectangle 79">
            <a:extLst/>
          </p:cNvPr>
          <p:cNvSpPr/>
          <p:nvPr/>
        </p:nvSpPr>
        <p:spPr bwMode="auto">
          <a:xfrm>
            <a:off x="8599487" y="4719920"/>
            <a:ext cx="3743769" cy="909056"/>
          </a:xfrm>
          <a:prstGeom prst="rect">
            <a:avLst/>
          </a:prstGeom>
          <a:noFill/>
          <a:ln w="9525" cap="flat" cmpd="sng" algn="ctr">
            <a:noFill/>
            <a:prstDash val="solid"/>
            <a:headEnd type="none" w="med" len="med"/>
            <a:tailEnd type="none" w="med" len="med"/>
          </a:ln>
          <a:effectLst/>
        </p:spPr>
        <p:txBody>
          <a:bodyPr lIns="182828" tIns="146262" rIns="182828" bIns="146262"/>
          <a:lstStyle/>
          <a:p>
            <a:pPr marL="0" marR="0" lvl="1" indent="0" algn="ctr" defTabSz="932239" rtl="0" eaLnBrk="1" fontAlgn="auto" latinLnBrk="0" hangingPunct="1">
              <a:lnSpc>
                <a:spcPct val="90000"/>
              </a:lnSpc>
              <a:spcBef>
                <a:spcPts val="600"/>
              </a:spcBef>
              <a:spcAft>
                <a:spcPts val="600"/>
              </a:spcAft>
              <a:buClrTx/>
              <a:buSzPct val="90000"/>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Intelligent detection </a:t>
            </a:r>
            <a:b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response</a:t>
            </a:r>
          </a:p>
        </p:txBody>
      </p:sp>
      <p:grpSp>
        <p:nvGrpSpPr>
          <p:cNvPr id="82" name="Group 81"/>
          <p:cNvGrpSpPr/>
          <p:nvPr/>
        </p:nvGrpSpPr>
        <p:grpSpPr>
          <a:xfrm>
            <a:off x="9688334" y="2466549"/>
            <a:ext cx="1397705" cy="1398989"/>
            <a:chOff x="9447213" y="631825"/>
            <a:chExt cx="1728787" cy="1730375"/>
          </a:xfrm>
          <a:solidFill>
            <a:schemeClr val="tx1"/>
          </a:solidFill>
        </p:grpSpPr>
        <p:sp>
          <p:nvSpPr>
            <p:cNvPr id="83" name="Freeform 14"/>
            <p:cNvSpPr>
              <a:spLocks/>
            </p:cNvSpPr>
            <p:nvPr/>
          </p:nvSpPr>
          <p:spPr bwMode="auto">
            <a:xfrm>
              <a:off x="10271125" y="631825"/>
              <a:ext cx="790575" cy="776288"/>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15"/>
            <p:cNvSpPr>
              <a:spLocks/>
            </p:cNvSpPr>
            <p:nvPr/>
          </p:nvSpPr>
          <p:spPr bwMode="auto">
            <a:xfrm>
              <a:off x="9561513" y="1590675"/>
              <a:ext cx="787400" cy="771525"/>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Freeform 16"/>
            <p:cNvSpPr>
              <a:spLocks/>
            </p:cNvSpPr>
            <p:nvPr/>
          </p:nvSpPr>
          <p:spPr bwMode="auto">
            <a:xfrm>
              <a:off x="10401300" y="1458913"/>
              <a:ext cx="774700" cy="7889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Freeform 17"/>
            <p:cNvSpPr>
              <a:spLocks/>
            </p:cNvSpPr>
            <p:nvPr/>
          </p:nvSpPr>
          <p:spPr bwMode="auto">
            <a:xfrm>
              <a:off x="9447213" y="746125"/>
              <a:ext cx="771525" cy="792163"/>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18"/>
            <p:cNvSpPr>
              <a:spLocks noEditPoints="1"/>
            </p:cNvSpPr>
            <p:nvPr/>
          </p:nvSpPr>
          <p:spPr bwMode="auto">
            <a:xfrm>
              <a:off x="9880600" y="1012825"/>
              <a:ext cx="895350" cy="534988"/>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Freeform 19"/>
            <p:cNvSpPr>
              <a:spLocks noEditPoints="1"/>
            </p:cNvSpPr>
            <p:nvPr/>
          </p:nvSpPr>
          <p:spPr bwMode="auto">
            <a:xfrm>
              <a:off x="10063163" y="1504950"/>
              <a:ext cx="452437" cy="473075"/>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86925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3545" y="1884394"/>
            <a:ext cx="12430286" cy="524887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4"/>
            <a:ext cx="10744198" cy="1416633"/>
          </a:xfrm>
        </p:spPr>
        <p:txBody>
          <a:bodyPr/>
          <a:lstStyle/>
          <a:p>
            <a:r>
              <a:rPr lang="en-US" dirty="0"/>
              <a:t>Security &amp; Compliance customers can now use Azure Security Center</a:t>
            </a:r>
            <a:endParaRPr lang="en-US" sz="4400" dirty="0"/>
          </a:p>
        </p:txBody>
      </p:sp>
      <p:grpSp>
        <p:nvGrpSpPr>
          <p:cNvPr id="53" name="Group 52"/>
          <p:cNvGrpSpPr/>
          <p:nvPr/>
        </p:nvGrpSpPr>
        <p:grpSpPr>
          <a:xfrm>
            <a:off x="882" y="4640262"/>
            <a:ext cx="12435593" cy="1988846"/>
            <a:chOff x="882" y="4300721"/>
            <a:chExt cx="12435593" cy="1988846"/>
          </a:xfrm>
          <a:solidFill>
            <a:schemeClr val="tx1">
              <a:lumMod val="65000"/>
            </a:schemeClr>
          </a:solidFill>
        </p:grpSpPr>
        <p:sp>
          <p:nvSpPr>
            <p:cNvPr id="27" name="TextBox 26">
              <a:extLst>
                <a:ext uri="{FF2B5EF4-FFF2-40B4-BE49-F238E27FC236}">
                  <a16:creationId xmlns:a16="http://schemas.microsoft.com/office/drawing/2014/main" id="{3F25BFBC-0CB7-4248-BE27-C10B46F7D0A2}"/>
                </a:ext>
              </a:extLst>
            </p:cNvPr>
            <p:cNvSpPr txBox="1"/>
            <p:nvPr/>
          </p:nvSpPr>
          <p:spPr>
            <a:xfrm>
              <a:off x="2639990" y="5267802"/>
              <a:ext cx="7390351" cy="446397"/>
            </a:xfrm>
            <a:prstGeom prst="rect">
              <a:avLst/>
            </a:prstGeom>
            <a:grp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a:ln>
                    <a:noFill/>
                  </a:ln>
                  <a:solidFill>
                    <a:srgbClr val="FFFFFF"/>
                  </a:solidFill>
                  <a:effectLst/>
                  <a:uLnTx/>
                  <a:uFillTx/>
                  <a:latin typeface="Segoe UI Light"/>
                  <a:ea typeface="Segoe UI" charset="0"/>
                  <a:cs typeface="Segoe UI" charset="0"/>
                </a:rPr>
                <a:t>BUILT ON CLOUD LOG ANALYTICS PLATFORM</a:t>
              </a:r>
            </a:p>
          </p:txBody>
        </p:sp>
        <p:sp>
          <p:nvSpPr>
            <p:cNvPr id="28" name="Rectangle 27">
              <a:extLst>
                <a:ext uri="{FF2B5EF4-FFF2-40B4-BE49-F238E27FC236}">
                  <a16:creationId xmlns:a16="http://schemas.microsoft.com/office/drawing/2014/main" id="{B5027987-0C9E-40C6-884D-9BB43C97B5E2}"/>
                </a:ext>
              </a:extLst>
            </p:cNvPr>
            <p:cNvSpPr/>
            <p:nvPr/>
          </p:nvSpPr>
          <p:spPr>
            <a:xfrm>
              <a:off x="882" y="4300721"/>
              <a:ext cx="12435593" cy="19888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Pro Display Light" panose="020B0302040504020203" pitchFamily="34" charset="0"/>
                <a:ea typeface="+mn-ea"/>
                <a:cs typeface="+mn-cs"/>
              </a:endParaRPr>
            </a:p>
          </p:txBody>
        </p:sp>
        <p:sp>
          <p:nvSpPr>
            <p:cNvPr id="30" name="Content Placeholder 2">
              <a:extLst>
                <a:ext uri="{FF2B5EF4-FFF2-40B4-BE49-F238E27FC236}">
                  <a16:creationId xmlns:a16="http://schemas.microsoft.com/office/drawing/2014/main" id="{FEC48D59-9D46-4096-A209-485D7F773EC4}"/>
                </a:ext>
              </a:extLst>
            </p:cNvPr>
            <p:cNvSpPr txBox="1">
              <a:spLocks/>
            </p:cNvSpPr>
            <p:nvPr/>
          </p:nvSpPr>
          <p:spPr>
            <a:xfrm>
              <a:off x="453930" y="4406490"/>
              <a:ext cx="5408987" cy="1883077"/>
            </a:xfrm>
            <a:prstGeom prst="rect">
              <a:avLst/>
            </a:prstGeom>
            <a:grpFill/>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2239" rtl="0" eaLnBrk="1" fontAlgn="base" latinLnBrk="0" hangingPunct="1">
                <a:lnSpc>
                  <a:spcPts val="4565"/>
                </a:lnSpc>
                <a:spcBef>
                  <a:spcPts val="600"/>
                </a:spcBef>
                <a:spcAft>
                  <a:spcPts val="600"/>
                </a:spcAft>
                <a:buClrTx/>
                <a:buSzPct val="90000"/>
                <a:buFont typeface="Arial" charset="0"/>
                <a:buNone/>
                <a:tabLst/>
                <a:defRPr/>
              </a:pPr>
              <a:r>
                <a:rPr kumimoji="0" lang="en-US" sz="2200" b="1" i="0" u="none" strike="noStrike" kern="0" cap="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Same Infrastructure</a:t>
              </a:r>
            </a:p>
            <a:p>
              <a:pPr marL="0" marR="0" lvl="1" indent="0" algn="l" defTabSz="932444" rtl="0" eaLnBrk="1" fontAlgn="base" latinLnBrk="0" hangingPunct="1">
                <a:lnSpc>
                  <a:spcPct val="90000"/>
                </a:lnSpc>
                <a:spcBef>
                  <a:spcPts val="600"/>
                </a:spcBef>
                <a:spcAft>
                  <a:spcPts val="600"/>
                </a:spcAft>
                <a:buClr>
                  <a:srgbClr val="0078D7"/>
                </a:buClr>
                <a:buSzPct val="85000"/>
                <a:buFont typeface="Arial" charset="0"/>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Security Center now leverages the Log Analytics agent and workspaces – providing a scalable log collection and analytics platform</a:t>
              </a:r>
            </a:p>
          </p:txBody>
        </p:sp>
        <p:sp>
          <p:nvSpPr>
            <p:cNvPr id="31" name="Content Placeholder 2">
              <a:extLst>
                <a:ext uri="{FF2B5EF4-FFF2-40B4-BE49-F238E27FC236}">
                  <a16:creationId xmlns:a16="http://schemas.microsoft.com/office/drawing/2014/main" id="{347CCF1C-3E03-445B-9F6C-2F62638F43F9}"/>
                </a:ext>
              </a:extLst>
            </p:cNvPr>
            <p:cNvSpPr txBox="1">
              <a:spLocks/>
            </p:cNvSpPr>
            <p:nvPr/>
          </p:nvSpPr>
          <p:spPr>
            <a:xfrm>
              <a:off x="6278815" y="4406490"/>
              <a:ext cx="5197222" cy="1752021"/>
            </a:xfrm>
            <a:prstGeom prst="rect">
              <a:avLst/>
            </a:prstGeom>
            <a:grpFill/>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2239" rtl="0" eaLnBrk="1" fontAlgn="base" latinLnBrk="0" hangingPunct="1">
                <a:lnSpc>
                  <a:spcPts val="4565"/>
                </a:lnSpc>
                <a:spcBef>
                  <a:spcPts val="600"/>
                </a:spcBef>
                <a:spcAft>
                  <a:spcPts val="600"/>
                </a:spcAft>
                <a:buClrTx/>
                <a:buSzPct val="90000"/>
                <a:buFont typeface="Arial" charset="0"/>
                <a:buNone/>
                <a:tabLst/>
                <a:defRPr/>
              </a:pPr>
              <a:r>
                <a:rPr kumimoji="0" lang="en-US" sz="2200" b="1" i="0" u="none" strike="noStrike" kern="0" cap="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Zero Effort</a:t>
              </a:r>
            </a:p>
            <a:p>
              <a:pPr marL="0" marR="0" lvl="1" indent="0" algn="l" defTabSz="932444" rtl="0" eaLnBrk="1" fontAlgn="base" latinLnBrk="0" hangingPunct="1">
                <a:lnSpc>
                  <a:spcPct val="90000"/>
                </a:lnSpc>
                <a:spcBef>
                  <a:spcPts val="600"/>
                </a:spcBef>
                <a:spcAft>
                  <a:spcPts val="600"/>
                </a:spcAft>
                <a:buClr>
                  <a:srgbClr val="0078D7"/>
                </a:buClr>
                <a:buSzPct val="85000"/>
                <a:buFont typeface="Arial" charset="0"/>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Automatically discovers existing workspaces with Security &amp; Compliance and any connected computers - no work is required to start using Azure Security Center</a:t>
              </a:r>
            </a:p>
          </p:txBody>
        </p:sp>
      </p:grpSp>
      <p:sp>
        <p:nvSpPr>
          <p:cNvPr id="6" name="Rectangle 5"/>
          <p:cNvSpPr/>
          <p:nvPr/>
        </p:nvSpPr>
        <p:spPr>
          <a:xfrm>
            <a:off x="365127" y="2131710"/>
            <a:ext cx="6799961" cy="2259593"/>
          </a:xfrm>
          <a:prstGeom prst="rect">
            <a:avLst/>
          </a:prstGeom>
        </p:spPr>
        <p:txBody>
          <a:bodyPr wrap="square">
            <a:spAutoFit/>
          </a:bodyPr>
          <a:lstStyle/>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Support Azure, on-premises, and other clouds</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Security data collection, search, and analysis </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Notable events</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Advanced threat detection</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Comprehensive security dashboards</a:t>
            </a:r>
          </a:p>
          <a:p>
            <a:pPr marL="0" marR="0" lvl="0" indent="0" algn="l" defTabSz="932742" rtl="0" eaLnBrk="1" fontAlgn="auto" latinLnBrk="0" hangingPunct="1">
              <a:lnSpc>
                <a:spcPct val="100000"/>
              </a:lnSpc>
              <a:spcBef>
                <a:spcPts val="500"/>
              </a:spcBef>
              <a:spcAft>
                <a:spcPts val="0"/>
              </a:spcAft>
              <a:buClrTx/>
              <a:buSzTx/>
              <a:buFontTx/>
              <a:buNone/>
              <a:tabLst/>
              <a:defRPr/>
            </a:pPr>
            <a:r>
              <a:rPr kumimoji="0" lang="en-US" sz="2000" b="0" i="0" u="none" strike="noStrike" kern="1200" cap="none" spc="0" normalizeH="0" baseline="0" noProof="0" dirty="0">
                <a:ln w="3175">
                  <a:noFill/>
                </a:ln>
                <a:effectLst/>
                <a:uLnTx/>
                <a:uFillTx/>
                <a:latin typeface="Segoe UI" panose="020B0502040204020203" pitchFamily="34" charset="0"/>
                <a:ea typeface="+mn-ea"/>
                <a:cs typeface="Segoe UI" pitchFamily="34" charset="0"/>
              </a:rPr>
              <a:t>Interactive threat intelligence map </a:t>
            </a:r>
          </a:p>
        </p:txBody>
      </p:sp>
      <p:sp>
        <p:nvSpPr>
          <p:cNvPr id="10" name="Title 1">
            <a:extLst>
              <a:ext uri="{FF2B5EF4-FFF2-40B4-BE49-F238E27FC236}">
                <a16:creationId xmlns:a16="http://schemas.microsoft.com/office/drawing/2014/main" id="{85AFB660-D93E-4C2A-9AF0-E9422BCD910C}"/>
              </a:ext>
            </a:extLst>
          </p:cNvPr>
          <p:cNvSpPr txBox="1">
            <a:spLocks/>
          </p:cNvSpPr>
          <p:nvPr/>
        </p:nvSpPr>
        <p:spPr>
          <a:xfrm>
            <a:off x="8007703" y="2877425"/>
            <a:ext cx="4382734" cy="671626"/>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w="3175">
                  <a:noFill/>
                </a:ln>
                <a:solidFill>
                  <a:schemeClr val="tx1"/>
                </a:solidFill>
                <a:effectLst/>
                <a:uLnTx/>
                <a:uFillTx/>
                <a:latin typeface="Segoe UI" panose="020B0502040204020203" pitchFamily="34" charset="0"/>
                <a:ea typeface="+mn-ea"/>
                <a:cs typeface="Segoe UI" pitchFamily="34" charset="0"/>
              </a:rPr>
              <a:t>AZURE SECURITY CENTER</a:t>
            </a:r>
          </a:p>
        </p:txBody>
      </p:sp>
      <p:cxnSp>
        <p:nvCxnSpPr>
          <p:cNvPr id="17" name="Straight Arrow Connector 16"/>
          <p:cNvCxnSpPr/>
          <p:nvPr/>
        </p:nvCxnSpPr>
        <p:spPr>
          <a:xfrm>
            <a:off x="6065837" y="3213238"/>
            <a:ext cx="1450446" cy="0"/>
          </a:xfrm>
          <a:prstGeom prst="straightConnector1">
            <a:avLst/>
          </a:prstGeom>
          <a:ln w="57150" cap="rnd">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FC218F2-5607-4B9D-AEE7-989E0C4CC6FE}"/>
              </a:ext>
            </a:extLst>
          </p:cNvPr>
          <p:cNvPicPr>
            <a:picLocks noChangeAspect="1"/>
          </p:cNvPicPr>
          <p:nvPr/>
        </p:nvPicPr>
        <p:blipFill>
          <a:blip r:embed="rId3"/>
          <a:stretch>
            <a:fillRect/>
          </a:stretch>
        </p:blipFill>
        <p:spPr>
          <a:xfrm>
            <a:off x="7750174" y="2871188"/>
            <a:ext cx="677863" cy="677863"/>
          </a:xfrm>
          <a:prstGeom prst="rect">
            <a:avLst/>
          </a:prstGeom>
        </p:spPr>
      </p:pic>
    </p:spTree>
    <p:extLst>
      <p:ext uri="{BB962C8B-B14F-4D97-AF65-F5344CB8AC3E}">
        <p14:creationId xmlns:p14="http://schemas.microsoft.com/office/powerpoint/2010/main" val="52416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532923"/>
            <a:ext cx="8393112" cy="2068259"/>
          </a:xfrm>
        </p:spPr>
        <p:txBody>
          <a:bodyPr/>
          <a:lstStyle/>
          <a:p>
            <a:pPr>
              <a:lnSpc>
                <a:spcPct val="85000"/>
              </a:lnSpc>
            </a:pPr>
            <a:r>
              <a:rPr lang="en-US" dirty="0">
                <a:latin typeface="+mn-lt"/>
              </a:rPr>
              <a:t>Unified visibility </a:t>
            </a:r>
            <a:br>
              <a:rPr lang="en-US" dirty="0">
                <a:latin typeface="+mn-lt"/>
              </a:rPr>
            </a:br>
            <a:r>
              <a:rPr lang="en-US" dirty="0">
                <a:latin typeface="+mn-lt"/>
              </a:rPr>
              <a:t>and control</a:t>
            </a:r>
          </a:p>
        </p:txBody>
      </p:sp>
      <p:grpSp>
        <p:nvGrpSpPr>
          <p:cNvPr id="4" name="Group 3"/>
          <p:cNvGrpSpPr/>
          <p:nvPr/>
        </p:nvGrpSpPr>
        <p:grpSpPr>
          <a:xfrm>
            <a:off x="478316" y="1105930"/>
            <a:ext cx="1643210" cy="1109206"/>
            <a:chOff x="4845050" y="-3294063"/>
            <a:chExt cx="5065713" cy="3419476"/>
          </a:xfrm>
          <a:solidFill>
            <a:schemeClr val="tx1"/>
          </a:solidFill>
        </p:grpSpPr>
        <p:sp>
          <p:nvSpPr>
            <p:cNvPr id="5"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Box 2"/>
          <p:cNvSpPr txBox="1"/>
          <p:nvPr/>
        </p:nvSpPr>
        <p:spPr>
          <a:xfrm>
            <a:off x="274638" y="4491876"/>
            <a:ext cx="4973637" cy="160351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Dynamically discover and manage the security of your hybrid cloud workloads in a single cloud-based console</a:t>
            </a: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nvGrpSpPr>
          <p:cNvPr id="11" name="Group 10"/>
          <p:cNvGrpSpPr/>
          <p:nvPr/>
        </p:nvGrpSpPr>
        <p:grpSpPr>
          <a:xfrm>
            <a:off x="6628541" y="845148"/>
            <a:ext cx="7011200" cy="4732728"/>
            <a:chOff x="4845050" y="-3294063"/>
            <a:chExt cx="5065713" cy="3419476"/>
          </a:xfrm>
          <a:solidFill>
            <a:schemeClr val="tx1">
              <a:alpha val="10000"/>
            </a:schemeClr>
          </a:solidFill>
        </p:grpSpPr>
        <p:sp>
          <p:nvSpPr>
            <p:cNvPr id="12" name="Freeform 23"/>
            <p:cNvSpPr>
              <a:spLocks noEditPoints="1"/>
            </p:cNvSpPr>
            <p:nvPr/>
          </p:nvSpPr>
          <p:spPr bwMode="auto">
            <a:xfrm>
              <a:off x="6661150" y="-2136775"/>
              <a:ext cx="1128713" cy="1430338"/>
            </a:xfrm>
            <a:custGeom>
              <a:avLst/>
              <a:gdLst>
                <a:gd name="T0" fmla="*/ 333 w 348"/>
                <a:gd name="T1" fmla="*/ 339 h 440"/>
                <a:gd name="T2" fmla="*/ 333 w 348"/>
                <a:gd name="T3" fmla="*/ 185 h 440"/>
                <a:gd name="T4" fmla="*/ 302 w 348"/>
                <a:gd name="T5" fmla="*/ 185 h 440"/>
                <a:gd name="T6" fmla="*/ 302 w 348"/>
                <a:gd name="T7" fmla="*/ 128 h 440"/>
                <a:gd name="T8" fmla="*/ 174 w 348"/>
                <a:gd name="T9" fmla="*/ 0 h 440"/>
                <a:gd name="T10" fmla="*/ 47 w 348"/>
                <a:gd name="T11" fmla="*/ 128 h 440"/>
                <a:gd name="T12" fmla="*/ 47 w 348"/>
                <a:gd name="T13" fmla="*/ 185 h 440"/>
                <a:gd name="T14" fmla="*/ 16 w 348"/>
                <a:gd name="T15" fmla="*/ 185 h 440"/>
                <a:gd name="T16" fmla="*/ 16 w 348"/>
                <a:gd name="T17" fmla="*/ 339 h 440"/>
                <a:gd name="T18" fmla="*/ 0 w 348"/>
                <a:gd name="T19" fmla="*/ 339 h 440"/>
                <a:gd name="T20" fmla="*/ 0 w 348"/>
                <a:gd name="T21" fmla="*/ 440 h 440"/>
                <a:gd name="T22" fmla="*/ 348 w 348"/>
                <a:gd name="T23" fmla="*/ 440 h 440"/>
                <a:gd name="T24" fmla="*/ 348 w 348"/>
                <a:gd name="T25" fmla="*/ 339 h 440"/>
                <a:gd name="T26" fmla="*/ 333 w 348"/>
                <a:gd name="T27" fmla="*/ 339 h 440"/>
                <a:gd name="T28" fmla="*/ 86 w 348"/>
                <a:gd name="T29" fmla="*/ 128 h 440"/>
                <a:gd name="T30" fmla="*/ 174 w 348"/>
                <a:gd name="T31" fmla="*/ 39 h 440"/>
                <a:gd name="T32" fmla="*/ 263 w 348"/>
                <a:gd name="T33" fmla="*/ 128 h 440"/>
                <a:gd name="T34" fmla="*/ 263 w 348"/>
                <a:gd name="T35" fmla="*/ 185 h 440"/>
                <a:gd name="T36" fmla="*/ 86 w 348"/>
                <a:gd name="T37" fmla="*/ 185 h 440"/>
                <a:gd name="T38" fmla="*/ 86 w 348"/>
                <a:gd name="T39" fmla="*/ 128 h 440"/>
                <a:gd name="T40" fmla="*/ 55 w 348"/>
                <a:gd name="T41" fmla="*/ 224 h 440"/>
                <a:gd name="T42" fmla="*/ 294 w 348"/>
                <a:gd name="T43" fmla="*/ 224 h 440"/>
                <a:gd name="T44" fmla="*/ 294 w 348"/>
                <a:gd name="T45" fmla="*/ 339 h 440"/>
                <a:gd name="T46" fmla="*/ 55 w 348"/>
                <a:gd name="T47" fmla="*/ 339 h 440"/>
                <a:gd name="T48" fmla="*/ 55 w 348"/>
                <a:gd name="T49" fmla="*/ 224 h 440"/>
                <a:gd name="T50" fmla="*/ 309 w 348"/>
                <a:gd name="T51" fmla="*/ 401 h 440"/>
                <a:gd name="T52" fmla="*/ 39 w 348"/>
                <a:gd name="T53" fmla="*/ 401 h 440"/>
                <a:gd name="T54" fmla="*/ 39 w 348"/>
                <a:gd name="T55" fmla="*/ 378 h 440"/>
                <a:gd name="T56" fmla="*/ 309 w 348"/>
                <a:gd name="T57" fmla="*/ 378 h 440"/>
                <a:gd name="T58" fmla="*/ 309 w 348"/>
                <a:gd name="T59" fmla="*/ 40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8" h="440">
                  <a:moveTo>
                    <a:pt x="333" y="339"/>
                  </a:moveTo>
                  <a:cubicBezTo>
                    <a:pt x="333" y="185"/>
                    <a:pt x="333" y="185"/>
                    <a:pt x="333" y="185"/>
                  </a:cubicBezTo>
                  <a:cubicBezTo>
                    <a:pt x="302" y="185"/>
                    <a:pt x="302" y="185"/>
                    <a:pt x="302" y="185"/>
                  </a:cubicBezTo>
                  <a:cubicBezTo>
                    <a:pt x="302" y="128"/>
                    <a:pt x="302" y="128"/>
                    <a:pt x="302" y="128"/>
                  </a:cubicBezTo>
                  <a:cubicBezTo>
                    <a:pt x="302" y="56"/>
                    <a:pt x="246" y="0"/>
                    <a:pt x="174" y="0"/>
                  </a:cubicBezTo>
                  <a:cubicBezTo>
                    <a:pt x="104" y="0"/>
                    <a:pt x="47" y="58"/>
                    <a:pt x="47" y="128"/>
                  </a:cubicBezTo>
                  <a:cubicBezTo>
                    <a:pt x="47" y="185"/>
                    <a:pt x="47" y="185"/>
                    <a:pt x="47" y="185"/>
                  </a:cubicBezTo>
                  <a:cubicBezTo>
                    <a:pt x="16" y="185"/>
                    <a:pt x="16" y="185"/>
                    <a:pt x="16" y="185"/>
                  </a:cubicBezTo>
                  <a:cubicBezTo>
                    <a:pt x="16" y="339"/>
                    <a:pt x="16" y="339"/>
                    <a:pt x="16" y="339"/>
                  </a:cubicBezTo>
                  <a:cubicBezTo>
                    <a:pt x="0" y="339"/>
                    <a:pt x="0" y="339"/>
                    <a:pt x="0" y="339"/>
                  </a:cubicBezTo>
                  <a:cubicBezTo>
                    <a:pt x="0" y="440"/>
                    <a:pt x="0" y="440"/>
                    <a:pt x="0" y="440"/>
                  </a:cubicBezTo>
                  <a:cubicBezTo>
                    <a:pt x="348" y="440"/>
                    <a:pt x="348" y="440"/>
                    <a:pt x="348" y="440"/>
                  </a:cubicBezTo>
                  <a:cubicBezTo>
                    <a:pt x="348" y="339"/>
                    <a:pt x="348" y="339"/>
                    <a:pt x="348" y="339"/>
                  </a:cubicBezTo>
                  <a:lnTo>
                    <a:pt x="333" y="339"/>
                  </a:lnTo>
                  <a:close/>
                  <a:moveTo>
                    <a:pt x="86" y="128"/>
                  </a:moveTo>
                  <a:cubicBezTo>
                    <a:pt x="86" y="78"/>
                    <a:pt x="124" y="39"/>
                    <a:pt x="174" y="39"/>
                  </a:cubicBezTo>
                  <a:cubicBezTo>
                    <a:pt x="226" y="39"/>
                    <a:pt x="263" y="76"/>
                    <a:pt x="263" y="128"/>
                  </a:cubicBezTo>
                  <a:cubicBezTo>
                    <a:pt x="263" y="185"/>
                    <a:pt x="263" y="185"/>
                    <a:pt x="263" y="185"/>
                  </a:cubicBezTo>
                  <a:cubicBezTo>
                    <a:pt x="86" y="185"/>
                    <a:pt x="86" y="185"/>
                    <a:pt x="86" y="185"/>
                  </a:cubicBezTo>
                  <a:lnTo>
                    <a:pt x="86" y="128"/>
                  </a:lnTo>
                  <a:close/>
                  <a:moveTo>
                    <a:pt x="55" y="224"/>
                  </a:moveTo>
                  <a:cubicBezTo>
                    <a:pt x="294" y="224"/>
                    <a:pt x="294" y="224"/>
                    <a:pt x="294" y="224"/>
                  </a:cubicBezTo>
                  <a:cubicBezTo>
                    <a:pt x="294" y="339"/>
                    <a:pt x="294" y="339"/>
                    <a:pt x="294" y="339"/>
                  </a:cubicBezTo>
                  <a:cubicBezTo>
                    <a:pt x="55" y="339"/>
                    <a:pt x="55" y="339"/>
                    <a:pt x="55" y="339"/>
                  </a:cubicBezTo>
                  <a:lnTo>
                    <a:pt x="55" y="224"/>
                  </a:lnTo>
                  <a:close/>
                  <a:moveTo>
                    <a:pt x="309" y="401"/>
                  </a:moveTo>
                  <a:cubicBezTo>
                    <a:pt x="39" y="401"/>
                    <a:pt x="39" y="401"/>
                    <a:pt x="39" y="401"/>
                  </a:cubicBezTo>
                  <a:cubicBezTo>
                    <a:pt x="39" y="378"/>
                    <a:pt x="39" y="378"/>
                    <a:pt x="39" y="378"/>
                  </a:cubicBezTo>
                  <a:cubicBezTo>
                    <a:pt x="309" y="378"/>
                    <a:pt x="309" y="378"/>
                    <a:pt x="309" y="378"/>
                  </a:cubicBezTo>
                  <a:lnTo>
                    <a:pt x="30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Freeform 24"/>
            <p:cNvSpPr>
              <a:spLocks noEditPoints="1"/>
            </p:cNvSpPr>
            <p:nvPr/>
          </p:nvSpPr>
          <p:spPr bwMode="auto">
            <a:xfrm>
              <a:off x="7839075" y="-3294063"/>
              <a:ext cx="2071688" cy="1436688"/>
            </a:xfrm>
            <a:custGeom>
              <a:avLst/>
              <a:gdLst>
                <a:gd name="T0" fmla="*/ 467 w 639"/>
                <a:gd name="T1" fmla="*/ 442 h 442"/>
                <a:gd name="T2" fmla="*/ 466 w 639"/>
                <a:gd name="T3" fmla="*/ 442 h 442"/>
                <a:gd name="T4" fmla="*/ 463 w 639"/>
                <a:gd name="T5" fmla="*/ 442 h 442"/>
                <a:gd name="T6" fmla="*/ 144 w 639"/>
                <a:gd name="T7" fmla="*/ 442 h 442"/>
                <a:gd name="T8" fmla="*/ 0 w 639"/>
                <a:gd name="T9" fmla="*/ 299 h 442"/>
                <a:gd name="T10" fmla="*/ 133 w 639"/>
                <a:gd name="T11" fmla="*/ 156 h 442"/>
                <a:gd name="T12" fmla="*/ 311 w 639"/>
                <a:gd name="T13" fmla="*/ 0 h 442"/>
                <a:gd name="T14" fmla="*/ 472 w 639"/>
                <a:gd name="T15" fmla="*/ 98 h 442"/>
                <a:gd name="T16" fmla="*/ 639 w 639"/>
                <a:gd name="T17" fmla="*/ 270 h 442"/>
                <a:gd name="T18" fmla="*/ 483 w 639"/>
                <a:gd name="T19" fmla="*/ 441 h 442"/>
                <a:gd name="T20" fmla="*/ 483 w 639"/>
                <a:gd name="T21" fmla="*/ 442 h 442"/>
                <a:gd name="T22" fmla="*/ 473 w 639"/>
                <a:gd name="T23" fmla="*/ 442 h 442"/>
                <a:gd name="T24" fmla="*/ 467 w 639"/>
                <a:gd name="T25" fmla="*/ 442 h 442"/>
                <a:gd name="T26" fmla="*/ 442 w 639"/>
                <a:gd name="T27" fmla="*/ 400 h 442"/>
                <a:gd name="T28" fmla="*/ 464 w 639"/>
                <a:gd name="T29" fmla="*/ 401 h 442"/>
                <a:gd name="T30" fmla="*/ 466 w 639"/>
                <a:gd name="T31" fmla="*/ 401 h 442"/>
                <a:gd name="T32" fmla="*/ 467 w 639"/>
                <a:gd name="T33" fmla="*/ 401 h 442"/>
                <a:gd name="T34" fmla="*/ 598 w 639"/>
                <a:gd name="T35" fmla="*/ 270 h 442"/>
                <a:gd name="T36" fmla="*/ 467 w 639"/>
                <a:gd name="T37" fmla="*/ 139 h 442"/>
                <a:gd name="T38" fmla="*/ 463 w 639"/>
                <a:gd name="T39" fmla="*/ 139 h 442"/>
                <a:gd name="T40" fmla="*/ 446 w 639"/>
                <a:gd name="T41" fmla="*/ 140 h 442"/>
                <a:gd name="T42" fmla="*/ 440 w 639"/>
                <a:gd name="T43" fmla="*/ 127 h 442"/>
                <a:gd name="T44" fmla="*/ 311 w 639"/>
                <a:gd name="T45" fmla="*/ 41 h 442"/>
                <a:gd name="T46" fmla="*/ 172 w 639"/>
                <a:gd name="T47" fmla="*/ 177 h 442"/>
                <a:gd name="T48" fmla="*/ 172 w 639"/>
                <a:gd name="T49" fmla="*/ 196 h 442"/>
                <a:gd name="T50" fmla="*/ 144 w 639"/>
                <a:gd name="T51" fmla="*/ 196 h 442"/>
                <a:gd name="T52" fmla="*/ 41 w 639"/>
                <a:gd name="T53" fmla="*/ 299 h 442"/>
                <a:gd name="T54" fmla="*/ 144 w 639"/>
                <a:gd name="T55" fmla="*/ 401 h 442"/>
                <a:gd name="T56" fmla="*/ 442 w 639"/>
                <a:gd name="T57" fmla="*/ 401 h 442"/>
                <a:gd name="T58" fmla="*/ 442 w 639"/>
                <a:gd name="T59" fmla="*/ 40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9" h="442">
                  <a:moveTo>
                    <a:pt x="467" y="442"/>
                  </a:moveTo>
                  <a:cubicBezTo>
                    <a:pt x="467" y="442"/>
                    <a:pt x="466" y="442"/>
                    <a:pt x="466" y="442"/>
                  </a:cubicBezTo>
                  <a:cubicBezTo>
                    <a:pt x="463" y="442"/>
                    <a:pt x="463" y="442"/>
                    <a:pt x="463" y="442"/>
                  </a:cubicBezTo>
                  <a:cubicBezTo>
                    <a:pt x="144" y="442"/>
                    <a:pt x="144" y="442"/>
                    <a:pt x="144" y="442"/>
                  </a:cubicBezTo>
                  <a:cubicBezTo>
                    <a:pt x="65" y="442"/>
                    <a:pt x="0" y="378"/>
                    <a:pt x="0" y="299"/>
                  </a:cubicBezTo>
                  <a:cubicBezTo>
                    <a:pt x="0" y="223"/>
                    <a:pt x="59" y="161"/>
                    <a:pt x="133" y="156"/>
                  </a:cubicBezTo>
                  <a:cubicBezTo>
                    <a:pt x="145" y="68"/>
                    <a:pt x="222" y="0"/>
                    <a:pt x="311" y="0"/>
                  </a:cubicBezTo>
                  <a:cubicBezTo>
                    <a:pt x="380" y="0"/>
                    <a:pt x="441" y="38"/>
                    <a:pt x="472" y="98"/>
                  </a:cubicBezTo>
                  <a:cubicBezTo>
                    <a:pt x="565" y="101"/>
                    <a:pt x="639" y="177"/>
                    <a:pt x="639" y="270"/>
                  </a:cubicBezTo>
                  <a:cubicBezTo>
                    <a:pt x="639" y="359"/>
                    <a:pt x="571" y="433"/>
                    <a:pt x="483" y="441"/>
                  </a:cubicBezTo>
                  <a:cubicBezTo>
                    <a:pt x="483" y="442"/>
                    <a:pt x="483" y="442"/>
                    <a:pt x="483" y="442"/>
                  </a:cubicBezTo>
                  <a:cubicBezTo>
                    <a:pt x="473" y="442"/>
                    <a:pt x="473" y="442"/>
                    <a:pt x="473" y="442"/>
                  </a:cubicBezTo>
                  <a:cubicBezTo>
                    <a:pt x="471" y="442"/>
                    <a:pt x="469" y="442"/>
                    <a:pt x="467" y="442"/>
                  </a:cubicBezTo>
                  <a:close/>
                  <a:moveTo>
                    <a:pt x="442" y="400"/>
                  </a:moveTo>
                  <a:cubicBezTo>
                    <a:pt x="464" y="401"/>
                    <a:pt x="464" y="401"/>
                    <a:pt x="464" y="401"/>
                  </a:cubicBezTo>
                  <a:cubicBezTo>
                    <a:pt x="464" y="401"/>
                    <a:pt x="465" y="401"/>
                    <a:pt x="466" y="401"/>
                  </a:cubicBezTo>
                  <a:cubicBezTo>
                    <a:pt x="467" y="401"/>
                    <a:pt x="467" y="401"/>
                    <a:pt x="467" y="401"/>
                  </a:cubicBezTo>
                  <a:cubicBezTo>
                    <a:pt x="539" y="401"/>
                    <a:pt x="598" y="342"/>
                    <a:pt x="598" y="270"/>
                  </a:cubicBezTo>
                  <a:cubicBezTo>
                    <a:pt x="598" y="198"/>
                    <a:pt x="539" y="139"/>
                    <a:pt x="467" y="139"/>
                  </a:cubicBezTo>
                  <a:cubicBezTo>
                    <a:pt x="466" y="139"/>
                    <a:pt x="464" y="139"/>
                    <a:pt x="463" y="139"/>
                  </a:cubicBezTo>
                  <a:cubicBezTo>
                    <a:pt x="446" y="140"/>
                    <a:pt x="446" y="140"/>
                    <a:pt x="446" y="140"/>
                  </a:cubicBezTo>
                  <a:cubicBezTo>
                    <a:pt x="440" y="127"/>
                    <a:pt x="440" y="127"/>
                    <a:pt x="440" y="127"/>
                  </a:cubicBezTo>
                  <a:cubicBezTo>
                    <a:pt x="418" y="75"/>
                    <a:pt x="368" y="41"/>
                    <a:pt x="311" y="41"/>
                  </a:cubicBezTo>
                  <a:cubicBezTo>
                    <a:pt x="237" y="41"/>
                    <a:pt x="175" y="102"/>
                    <a:pt x="172" y="177"/>
                  </a:cubicBezTo>
                  <a:cubicBezTo>
                    <a:pt x="172" y="196"/>
                    <a:pt x="172" y="196"/>
                    <a:pt x="172" y="196"/>
                  </a:cubicBezTo>
                  <a:cubicBezTo>
                    <a:pt x="144" y="196"/>
                    <a:pt x="144" y="196"/>
                    <a:pt x="144" y="196"/>
                  </a:cubicBezTo>
                  <a:cubicBezTo>
                    <a:pt x="87" y="196"/>
                    <a:pt x="41" y="242"/>
                    <a:pt x="41" y="299"/>
                  </a:cubicBezTo>
                  <a:cubicBezTo>
                    <a:pt x="41" y="355"/>
                    <a:pt x="87" y="401"/>
                    <a:pt x="144" y="401"/>
                  </a:cubicBezTo>
                  <a:cubicBezTo>
                    <a:pt x="442" y="401"/>
                    <a:pt x="442" y="401"/>
                    <a:pt x="442" y="401"/>
                  </a:cubicBezTo>
                  <a:lnTo>
                    <a:pt x="442"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Freeform 25"/>
            <p:cNvSpPr>
              <a:spLocks noEditPoints="1"/>
            </p:cNvSpPr>
            <p:nvPr/>
          </p:nvSpPr>
          <p:spPr bwMode="auto">
            <a:xfrm>
              <a:off x="4845050" y="-1935163"/>
              <a:ext cx="1231900" cy="2060576"/>
            </a:xfrm>
            <a:custGeom>
              <a:avLst/>
              <a:gdLst>
                <a:gd name="T0" fmla="*/ 124 w 380"/>
                <a:gd name="T1" fmla="*/ 215 h 634"/>
                <a:gd name="T2" fmla="*/ 106 w 380"/>
                <a:gd name="T3" fmla="*/ 233 h 634"/>
                <a:gd name="T4" fmla="*/ 71 w 380"/>
                <a:gd name="T5" fmla="*/ 269 h 634"/>
                <a:gd name="T6" fmla="*/ 159 w 380"/>
                <a:gd name="T7" fmla="*/ 179 h 634"/>
                <a:gd name="T8" fmla="*/ 71 w 380"/>
                <a:gd name="T9" fmla="*/ 269 h 634"/>
                <a:gd name="T10" fmla="*/ 124 w 380"/>
                <a:gd name="T11" fmla="*/ 358 h 634"/>
                <a:gd name="T12" fmla="*/ 106 w 380"/>
                <a:gd name="T13" fmla="*/ 376 h 634"/>
                <a:gd name="T14" fmla="*/ 71 w 380"/>
                <a:gd name="T15" fmla="*/ 412 h 634"/>
                <a:gd name="T16" fmla="*/ 159 w 380"/>
                <a:gd name="T17" fmla="*/ 322 h 634"/>
                <a:gd name="T18" fmla="*/ 71 w 380"/>
                <a:gd name="T19" fmla="*/ 412 h 634"/>
                <a:gd name="T20" fmla="*/ 267 w 380"/>
                <a:gd name="T21" fmla="*/ 215 h 634"/>
                <a:gd name="T22" fmla="*/ 250 w 380"/>
                <a:gd name="T23" fmla="*/ 233 h 634"/>
                <a:gd name="T24" fmla="*/ 214 w 380"/>
                <a:gd name="T25" fmla="*/ 269 h 634"/>
                <a:gd name="T26" fmla="*/ 303 w 380"/>
                <a:gd name="T27" fmla="*/ 179 h 634"/>
                <a:gd name="T28" fmla="*/ 214 w 380"/>
                <a:gd name="T29" fmla="*/ 269 h 634"/>
                <a:gd name="T30" fmla="*/ 267 w 380"/>
                <a:gd name="T31" fmla="*/ 358 h 634"/>
                <a:gd name="T32" fmla="*/ 250 w 380"/>
                <a:gd name="T33" fmla="*/ 376 h 634"/>
                <a:gd name="T34" fmla="*/ 214 w 380"/>
                <a:gd name="T35" fmla="*/ 412 h 634"/>
                <a:gd name="T36" fmla="*/ 303 w 380"/>
                <a:gd name="T37" fmla="*/ 322 h 634"/>
                <a:gd name="T38" fmla="*/ 214 w 380"/>
                <a:gd name="T39" fmla="*/ 412 h 634"/>
                <a:gd name="T40" fmla="*/ 345 w 380"/>
                <a:gd name="T41" fmla="*/ 598 h 634"/>
                <a:gd name="T42" fmla="*/ 252 w 380"/>
                <a:gd name="T43" fmla="*/ 535 h 634"/>
                <a:gd name="T44" fmla="*/ 128 w 380"/>
                <a:gd name="T45" fmla="*/ 535 h 634"/>
                <a:gd name="T46" fmla="*/ 36 w 380"/>
                <a:gd name="T47" fmla="*/ 598 h 634"/>
                <a:gd name="T48" fmla="*/ 49 w 380"/>
                <a:gd name="T49" fmla="*/ 103 h 634"/>
                <a:gd name="T50" fmla="*/ 345 w 380"/>
                <a:gd name="T51" fmla="*/ 103 h 634"/>
                <a:gd name="T52" fmla="*/ 164 w 380"/>
                <a:gd name="T53" fmla="*/ 598 h 634"/>
                <a:gd name="T54" fmla="*/ 190 w 380"/>
                <a:gd name="T55" fmla="*/ 508 h 634"/>
                <a:gd name="T56" fmla="*/ 217 w 380"/>
                <a:gd name="T57" fmla="*/ 598 h 634"/>
                <a:gd name="T58" fmla="*/ 146 w 380"/>
                <a:gd name="T59" fmla="*/ 36 h 634"/>
                <a:gd name="T60" fmla="*/ 84 w 380"/>
                <a:gd name="T61" fmla="*/ 67 h 634"/>
                <a:gd name="T62" fmla="*/ 49 w 380"/>
                <a:gd name="T63" fmla="*/ 0 h 634"/>
                <a:gd name="T64" fmla="*/ 0 w 380"/>
                <a:gd name="T65" fmla="*/ 67 h 634"/>
                <a:gd name="T66" fmla="*/ 380 w 380"/>
                <a:gd name="T67" fmla="*/ 634 h 634"/>
                <a:gd name="T68" fmla="*/ 181 w 380"/>
                <a:gd name="T69" fmla="*/ 67 h 634"/>
                <a:gd name="T70" fmla="*/ 49 w 380"/>
                <a:gd name="T71"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0" h="634">
                  <a:moveTo>
                    <a:pt x="106" y="215"/>
                  </a:moveTo>
                  <a:cubicBezTo>
                    <a:pt x="124" y="215"/>
                    <a:pt x="124" y="215"/>
                    <a:pt x="124" y="215"/>
                  </a:cubicBezTo>
                  <a:cubicBezTo>
                    <a:pt x="124" y="233"/>
                    <a:pt x="124" y="233"/>
                    <a:pt x="124" y="233"/>
                  </a:cubicBezTo>
                  <a:cubicBezTo>
                    <a:pt x="106" y="233"/>
                    <a:pt x="106" y="233"/>
                    <a:pt x="106" y="233"/>
                  </a:cubicBezTo>
                  <a:lnTo>
                    <a:pt x="106" y="215"/>
                  </a:lnTo>
                  <a:close/>
                  <a:moveTo>
                    <a:pt x="71" y="269"/>
                  </a:moveTo>
                  <a:cubicBezTo>
                    <a:pt x="159" y="269"/>
                    <a:pt x="159" y="269"/>
                    <a:pt x="159" y="269"/>
                  </a:cubicBezTo>
                  <a:cubicBezTo>
                    <a:pt x="159" y="179"/>
                    <a:pt x="159" y="179"/>
                    <a:pt x="159" y="179"/>
                  </a:cubicBezTo>
                  <a:cubicBezTo>
                    <a:pt x="71" y="179"/>
                    <a:pt x="71" y="179"/>
                    <a:pt x="71" y="179"/>
                  </a:cubicBezTo>
                  <a:lnTo>
                    <a:pt x="71" y="269"/>
                  </a:lnTo>
                  <a:close/>
                  <a:moveTo>
                    <a:pt x="106" y="358"/>
                  </a:moveTo>
                  <a:cubicBezTo>
                    <a:pt x="124" y="358"/>
                    <a:pt x="124" y="358"/>
                    <a:pt x="124" y="358"/>
                  </a:cubicBezTo>
                  <a:cubicBezTo>
                    <a:pt x="124" y="376"/>
                    <a:pt x="124" y="376"/>
                    <a:pt x="124" y="376"/>
                  </a:cubicBezTo>
                  <a:cubicBezTo>
                    <a:pt x="106" y="376"/>
                    <a:pt x="106" y="376"/>
                    <a:pt x="106" y="376"/>
                  </a:cubicBezTo>
                  <a:lnTo>
                    <a:pt x="106" y="358"/>
                  </a:lnTo>
                  <a:close/>
                  <a:moveTo>
                    <a:pt x="71" y="412"/>
                  </a:moveTo>
                  <a:cubicBezTo>
                    <a:pt x="159" y="412"/>
                    <a:pt x="159" y="412"/>
                    <a:pt x="159" y="412"/>
                  </a:cubicBezTo>
                  <a:cubicBezTo>
                    <a:pt x="159" y="322"/>
                    <a:pt x="159" y="322"/>
                    <a:pt x="159" y="322"/>
                  </a:cubicBezTo>
                  <a:cubicBezTo>
                    <a:pt x="71" y="322"/>
                    <a:pt x="71" y="322"/>
                    <a:pt x="71" y="322"/>
                  </a:cubicBezTo>
                  <a:lnTo>
                    <a:pt x="71" y="412"/>
                  </a:lnTo>
                  <a:close/>
                  <a:moveTo>
                    <a:pt x="250" y="215"/>
                  </a:moveTo>
                  <a:cubicBezTo>
                    <a:pt x="267" y="215"/>
                    <a:pt x="267" y="215"/>
                    <a:pt x="267" y="215"/>
                  </a:cubicBezTo>
                  <a:cubicBezTo>
                    <a:pt x="267" y="233"/>
                    <a:pt x="267" y="233"/>
                    <a:pt x="267" y="233"/>
                  </a:cubicBezTo>
                  <a:cubicBezTo>
                    <a:pt x="250" y="233"/>
                    <a:pt x="250" y="233"/>
                    <a:pt x="250" y="233"/>
                  </a:cubicBezTo>
                  <a:lnTo>
                    <a:pt x="250" y="215"/>
                  </a:lnTo>
                  <a:close/>
                  <a:moveTo>
                    <a:pt x="214" y="269"/>
                  </a:moveTo>
                  <a:cubicBezTo>
                    <a:pt x="303" y="269"/>
                    <a:pt x="303" y="269"/>
                    <a:pt x="303" y="269"/>
                  </a:cubicBezTo>
                  <a:cubicBezTo>
                    <a:pt x="303" y="179"/>
                    <a:pt x="303" y="179"/>
                    <a:pt x="303" y="179"/>
                  </a:cubicBezTo>
                  <a:cubicBezTo>
                    <a:pt x="214" y="179"/>
                    <a:pt x="214" y="179"/>
                    <a:pt x="214" y="179"/>
                  </a:cubicBezTo>
                  <a:lnTo>
                    <a:pt x="214" y="269"/>
                  </a:lnTo>
                  <a:close/>
                  <a:moveTo>
                    <a:pt x="250" y="358"/>
                  </a:moveTo>
                  <a:cubicBezTo>
                    <a:pt x="267" y="358"/>
                    <a:pt x="267" y="358"/>
                    <a:pt x="267" y="358"/>
                  </a:cubicBezTo>
                  <a:cubicBezTo>
                    <a:pt x="267" y="376"/>
                    <a:pt x="267" y="376"/>
                    <a:pt x="267" y="376"/>
                  </a:cubicBezTo>
                  <a:cubicBezTo>
                    <a:pt x="250" y="376"/>
                    <a:pt x="250" y="376"/>
                    <a:pt x="250" y="376"/>
                  </a:cubicBezTo>
                  <a:lnTo>
                    <a:pt x="250" y="358"/>
                  </a:lnTo>
                  <a:close/>
                  <a:moveTo>
                    <a:pt x="214" y="412"/>
                  </a:moveTo>
                  <a:cubicBezTo>
                    <a:pt x="303" y="412"/>
                    <a:pt x="303" y="412"/>
                    <a:pt x="303" y="412"/>
                  </a:cubicBezTo>
                  <a:cubicBezTo>
                    <a:pt x="303" y="322"/>
                    <a:pt x="303" y="322"/>
                    <a:pt x="303" y="322"/>
                  </a:cubicBezTo>
                  <a:cubicBezTo>
                    <a:pt x="214" y="322"/>
                    <a:pt x="214" y="322"/>
                    <a:pt x="214" y="322"/>
                  </a:cubicBezTo>
                  <a:lnTo>
                    <a:pt x="214" y="412"/>
                  </a:lnTo>
                  <a:close/>
                  <a:moveTo>
                    <a:pt x="345" y="103"/>
                  </a:moveTo>
                  <a:cubicBezTo>
                    <a:pt x="345" y="548"/>
                    <a:pt x="345" y="598"/>
                    <a:pt x="345" y="598"/>
                  </a:cubicBezTo>
                  <a:cubicBezTo>
                    <a:pt x="252" y="598"/>
                    <a:pt x="252" y="598"/>
                    <a:pt x="252" y="598"/>
                  </a:cubicBezTo>
                  <a:cubicBezTo>
                    <a:pt x="252" y="535"/>
                    <a:pt x="252" y="535"/>
                    <a:pt x="252" y="535"/>
                  </a:cubicBezTo>
                  <a:cubicBezTo>
                    <a:pt x="252" y="499"/>
                    <a:pt x="225" y="472"/>
                    <a:pt x="190" y="472"/>
                  </a:cubicBezTo>
                  <a:cubicBezTo>
                    <a:pt x="155" y="472"/>
                    <a:pt x="128" y="499"/>
                    <a:pt x="128" y="535"/>
                  </a:cubicBezTo>
                  <a:cubicBezTo>
                    <a:pt x="128" y="598"/>
                    <a:pt x="128" y="598"/>
                    <a:pt x="128" y="598"/>
                  </a:cubicBezTo>
                  <a:cubicBezTo>
                    <a:pt x="36" y="598"/>
                    <a:pt x="36" y="598"/>
                    <a:pt x="36" y="598"/>
                  </a:cubicBezTo>
                  <a:cubicBezTo>
                    <a:pt x="36" y="142"/>
                    <a:pt x="36" y="103"/>
                    <a:pt x="36" y="103"/>
                  </a:cubicBezTo>
                  <a:cubicBezTo>
                    <a:pt x="49" y="103"/>
                    <a:pt x="49" y="103"/>
                    <a:pt x="49" y="103"/>
                  </a:cubicBezTo>
                  <a:cubicBezTo>
                    <a:pt x="181" y="103"/>
                    <a:pt x="181" y="103"/>
                    <a:pt x="181" y="103"/>
                  </a:cubicBezTo>
                  <a:lnTo>
                    <a:pt x="345" y="103"/>
                  </a:lnTo>
                  <a:close/>
                  <a:moveTo>
                    <a:pt x="217" y="598"/>
                  </a:moveTo>
                  <a:cubicBezTo>
                    <a:pt x="164" y="598"/>
                    <a:pt x="164" y="598"/>
                    <a:pt x="164" y="598"/>
                  </a:cubicBezTo>
                  <a:cubicBezTo>
                    <a:pt x="164" y="535"/>
                    <a:pt x="164" y="535"/>
                    <a:pt x="164" y="535"/>
                  </a:cubicBezTo>
                  <a:cubicBezTo>
                    <a:pt x="164" y="517"/>
                    <a:pt x="177" y="508"/>
                    <a:pt x="190" y="508"/>
                  </a:cubicBezTo>
                  <a:cubicBezTo>
                    <a:pt x="203" y="508"/>
                    <a:pt x="217" y="517"/>
                    <a:pt x="217" y="535"/>
                  </a:cubicBezTo>
                  <a:lnTo>
                    <a:pt x="217" y="598"/>
                  </a:lnTo>
                  <a:close/>
                  <a:moveTo>
                    <a:pt x="84" y="36"/>
                  </a:moveTo>
                  <a:cubicBezTo>
                    <a:pt x="146" y="36"/>
                    <a:pt x="146" y="36"/>
                    <a:pt x="146" y="36"/>
                  </a:cubicBezTo>
                  <a:cubicBezTo>
                    <a:pt x="146" y="67"/>
                    <a:pt x="146" y="67"/>
                    <a:pt x="146" y="67"/>
                  </a:cubicBezTo>
                  <a:cubicBezTo>
                    <a:pt x="84" y="67"/>
                    <a:pt x="84" y="67"/>
                    <a:pt x="84" y="67"/>
                  </a:cubicBezTo>
                  <a:lnTo>
                    <a:pt x="84" y="36"/>
                  </a:lnTo>
                  <a:close/>
                  <a:moveTo>
                    <a:pt x="49" y="0"/>
                  </a:moveTo>
                  <a:cubicBezTo>
                    <a:pt x="49" y="67"/>
                    <a:pt x="49" y="67"/>
                    <a:pt x="49" y="67"/>
                  </a:cubicBezTo>
                  <a:cubicBezTo>
                    <a:pt x="0" y="67"/>
                    <a:pt x="0" y="67"/>
                    <a:pt x="0" y="67"/>
                  </a:cubicBezTo>
                  <a:cubicBezTo>
                    <a:pt x="0" y="577"/>
                    <a:pt x="0" y="634"/>
                    <a:pt x="0" y="634"/>
                  </a:cubicBezTo>
                  <a:cubicBezTo>
                    <a:pt x="380" y="634"/>
                    <a:pt x="380" y="634"/>
                    <a:pt x="380" y="634"/>
                  </a:cubicBezTo>
                  <a:cubicBezTo>
                    <a:pt x="380" y="134"/>
                    <a:pt x="380" y="67"/>
                    <a:pt x="380" y="67"/>
                  </a:cubicBezTo>
                  <a:cubicBezTo>
                    <a:pt x="181" y="67"/>
                    <a:pt x="181" y="67"/>
                    <a:pt x="181" y="67"/>
                  </a:cubicBezTo>
                  <a:cubicBezTo>
                    <a:pt x="181" y="0"/>
                    <a:pt x="181" y="0"/>
                    <a:pt x="181"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Freeform 26"/>
            <p:cNvSpPr>
              <a:spLocks/>
            </p:cNvSpPr>
            <p:nvPr/>
          </p:nvSpPr>
          <p:spPr bwMode="auto">
            <a:xfrm>
              <a:off x="5708650" y="-2574925"/>
              <a:ext cx="2025650" cy="717550"/>
            </a:xfrm>
            <a:custGeom>
              <a:avLst/>
              <a:gdLst>
                <a:gd name="T0" fmla="*/ 79 w 1276"/>
                <a:gd name="T1" fmla="*/ 452 h 452"/>
                <a:gd name="T2" fmla="*/ 79 w 1276"/>
                <a:gd name="T3" fmla="*/ 79 h 452"/>
                <a:gd name="T4" fmla="*/ 1276 w 1276"/>
                <a:gd name="T5" fmla="*/ 79 h 452"/>
                <a:gd name="T6" fmla="*/ 1276 w 1276"/>
                <a:gd name="T7" fmla="*/ 0 h 452"/>
                <a:gd name="T8" fmla="*/ 0 w 1276"/>
                <a:gd name="T9" fmla="*/ 0 h 452"/>
                <a:gd name="T10" fmla="*/ 0 w 1276"/>
                <a:gd name="T11" fmla="*/ 452 h 452"/>
                <a:gd name="T12" fmla="*/ 79 w 1276"/>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276" h="452">
                  <a:moveTo>
                    <a:pt x="79" y="452"/>
                  </a:moveTo>
                  <a:lnTo>
                    <a:pt x="79" y="79"/>
                  </a:lnTo>
                  <a:lnTo>
                    <a:pt x="1276" y="79"/>
                  </a:lnTo>
                  <a:lnTo>
                    <a:pt x="1276" y="0"/>
                  </a:lnTo>
                  <a:lnTo>
                    <a:pt x="0" y="0"/>
                  </a:lnTo>
                  <a:lnTo>
                    <a:pt x="0" y="452"/>
                  </a:lnTo>
                  <a:lnTo>
                    <a:pt x="79"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7"/>
            <p:cNvSpPr>
              <a:spLocks/>
            </p:cNvSpPr>
            <p:nvPr/>
          </p:nvSpPr>
          <p:spPr bwMode="auto">
            <a:xfrm>
              <a:off x="6203950" y="-1727200"/>
              <a:ext cx="2581275" cy="1852613"/>
            </a:xfrm>
            <a:custGeom>
              <a:avLst/>
              <a:gdLst>
                <a:gd name="T0" fmla="*/ 1626 w 1626"/>
                <a:gd name="T1" fmla="*/ 938 h 1167"/>
                <a:gd name="T2" fmla="*/ 1626 w 1626"/>
                <a:gd name="T3" fmla="*/ 0 h 1167"/>
                <a:gd name="T4" fmla="*/ 1544 w 1626"/>
                <a:gd name="T5" fmla="*/ 0 h 1167"/>
                <a:gd name="T6" fmla="*/ 1544 w 1626"/>
                <a:gd name="T7" fmla="*/ 858 h 1167"/>
                <a:gd name="T8" fmla="*/ 0 w 1626"/>
                <a:gd name="T9" fmla="*/ 858 h 1167"/>
                <a:gd name="T10" fmla="*/ 0 w 1626"/>
                <a:gd name="T11" fmla="*/ 938 h 1167"/>
                <a:gd name="T12" fmla="*/ 617 w 1626"/>
                <a:gd name="T13" fmla="*/ 938 h 1167"/>
                <a:gd name="T14" fmla="*/ 617 w 1626"/>
                <a:gd name="T15" fmla="*/ 1085 h 1167"/>
                <a:gd name="T16" fmla="*/ 249 w 1626"/>
                <a:gd name="T17" fmla="*/ 1085 h 1167"/>
                <a:gd name="T18" fmla="*/ 249 w 1626"/>
                <a:gd name="T19" fmla="*/ 1167 h 1167"/>
                <a:gd name="T20" fmla="*/ 1062 w 1626"/>
                <a:gd name="T21" fmla="*/ 1167 h 1167"/>
                <a:gd name="T22" fmla="*/ 1062 w 1626"/>
                <a:gd name="T23" fmla="*/ 1085 h 1167"/>
                <a:gd name="T24" fmla="*/ 699 w 1626"/>
                <a:gd name="T25" fmla="*/ 1085 h 1167"/>
                <a:gd name="T26" fmla="*/ 699 w 1626"/>
                <a:gd name="T27" fmla="*/ 938 h 1167"/>
                <a:gd name="T28" fmla="*/ 1626 w 1626"/>
                <a:gd name="T29" fmla="*/ 93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1167">
                  <a:moveTo>
                    <a:pt x="1626" y="938"/>
                  </a:moveTo>
                  <a:lnTo>
                    <a:pt x="1626" y="0"/>
                  </a:lnTo>
                  <a:lnTo>
                    <a:pt x="1544" y="0"/>
                  </a:lnTo>
                  <a:lnTo>
                    <a:pt x="1544" y="858"/>
                  </a:lnTo>
                  <a:lnTo>
                    <a:pt x="0" y="858"/>
                  </a:lnTo>
                  <a:lnTo>
                    <a:pt x="0" y="938"/>
                  </a:lnTo>
                  <a:lnTo>
                    <a:pt x="617" y="938"/>
                  </a:lnTo>
                  <a:lnTo>
                    <a:pt x="617" y="1085"/>
                  </a:lnTo>
                  <a:lnTo>
                    <a:pt x="249" y="1085"/>
                  </a:lnTo>
                  <a:lnTo>
                    <a:pt x="249" y="1167"/>
                  </a:lnTo>
                  <a:lnTo>
                    <a:pt x="1062" y="1167"/>
                  </a:lnTo>
                  <a:lnTo>
                    <a:pt x="1062" y="1085"/>
                  </a:lnTo>
                  <a:lnTo>
                    <a:pt x="699" y="1085"/>
                  </a:lnTo>
                  <a:lnTo>
                    <a:pt x="699" y="938"/>
                  </a:lnTo>
                  <a:lnTo>
                    <a:pt x="1626" y="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353230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2496A-A4B7-445D-BE17-C47A5FB37027}"/>
              </a:ext>
            </a:extLst>
          </p:cNvPr>
          <p:cNvPicPr>
            <a:picLocks noChangeAspect="1"/>
          </p:cNvPicPr>
          <p:nvPr/>
        </p:nvPicPr>
        <p:blipFill>
          <a:blip r:embed="rId3"/>
          <a:stretch>
            <a:fillRect/>
          </a:stretch>
        </p:blipFill>
        <p:spPr>
          <a:xfrm>
            <a:off x="5041840" y="571498"/>
            <a:ext cx="7199831" cy="6026526"/>
          </a:xfrm>
          <a:prstGeom prst="rect">
            <a:avLst/>
          </a:prstGeom>
        </p:spPr>
      </p:pic>
      <p:sp>
        <p:nvSpPr>
          <p:cNvPr id="2" name="Title 1"/>
          <p:cNvSpPr>
            <a:spLocks noGrp="1"/>
          </p:cNvSpPr>
          <p:nvPr>
            <p:ph type="title"/>
          </p:nvPr>
        </p:nvSpPr>
        <p:spPr>
          <a:xfrm>
            <a:off x="274637" y="571498"/>
            <a:ext cx="4034307" cy="5783265"/>
          </a:xfrm>
        </p:spPr>
        <p:txBody>
          <a:bodyPr/>
          <a:lstStyle/>
          <a:p>
            <a:r>
              <a:rPr lang="en-US"/>
              <a:t>Manage security across all your hybrid cloud workloads in one console</a:t>
            </a:r>
          </a:p>
        </p:txBody>
      </p:sp>
      <p:sp>
        <p:nvSpPr>
          <p:cNvPr id="8" name="Rectangle 7">
            <a:extLst>
              <a:ext uri="{FF2B5EF4-FFF2-40B4-BE49-F238E27FC236}">
                <a16:creationId xmlns:a16="http://schemas.microsoft.com/office/drawing/2014/main" id="{80F2D570-E8FE-4278-924E-904935D70E75}"/>
              </a:ext>
            </a:extLst>
          </p:cNvPr>
          <p:cNvSpPr/>
          <p:nvPr/>
        </p:nvSpPr>
        <p:spPr bwMode="auto">
          <a:xfrm rot="2167302" flipH="1">
            <a:off x="9585057" y="489908"/>
            <a:ext cx="3831844" cy="5283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NOW HYBRID</a:t>
            </a:r>
          </a:p>
        </p:txBody>
      </p:sp>
    </p:spTree>
    <p:extLst>
      <p:ext uri="{BB962C8B-B14F-4D97-AF65-F5344CB8AC3E}">
        <p14:creationId xmlns:p14="http://schemas.microsoft.com/office/powerpoint/2010/main" val="237969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6142" y="295275"/>
            <a:ext cx="12070334" cy="917575"/>
          </a:xfrm>
        </p:spPr>
        <p:txBody>
          <a:bodyPr/>
          <a:lstStyle/>
          <a:p>
            <a:r>
              <a:rPr lang="en-US" sz="4400"/>
              <a:t>Ensure compliance with company or regulatory security requirements</a:t>
            </a:r>
          </a:p>
        </p:txBody>
      </p:sp>
      <p:sp>
        <p:nvSpPr>
          <p:cNvPr id="13" name="Text Placeholder 12"/>
          <p:cNvSpPr>
            <a:spLocks noGrp="1"/>
          </p:cNvSpPr>
          <p:nvPr>
            <p:ph type="body" sz="quarter" idx="4294967295"/>
          </p:nvPr>
        </p:nvSpPr>
        <p:spPr>
          <a:xfrm>
            <a:off x="1405639" y="2232665"/>
            <a:ext cx="4826916" cy="4259628"/>
          </a:xfrm>
        </p:spPr>
        <p:txBody>
          <a:bodyPr/>
          <a:lstStyle/>
          <a:p>
            <a:pPr marL="0" lvl="1" indent="0" defTabSz="932239">
              <a:spcBef>
                <a:spcPts val="600"/>
              </a:spcBef>
              <a:spcAft>
                <a:spcPts val="600"/>
              </a:spcAft>
              <a:buNone/>
              <a:defRPr/>
            </a:pPr>
            <a:r>
              <a:rPr lang="en-US" sz="2200" b="1" kern="0" cap="all" dirty="0">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CENTRAL POLICY MANAGEMENT</a:t>
            </a:r>
          </a:p>
          <a:p>
            <a:pPr marL="0" indent="0">
              <a:buNone/>
            </a:pPr>
            <a:r>
              <a:rPr lang="en-US" sz="2200" dirty="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Define a security policy for each subscription in Security Center </a:t>
            </a:r>
          </a:p>
          <a:p>
            <a:pPr marL="0" indent="0">
              <a:buNone/>
            </a:pPr>
            <a:r>
              <a:rPr lang="en-US" sz="2200" dirty="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Apply across multiple subscriptions using Azure Management Groups</a:t>
            </a:r>
          </a:p>
          <a:p>
            <a:pPr marL="0" indent="0">
              <a:spcAft>
                <a:spcPts val="1200"/>
              </a:spcAft>
              <a:buNone/>
            </a:pPr>
            <a:endParaRPr lang="en-US" sz="2200" dirty="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endParaRPr>
          </a:p>
          <a:p>
            <a:pPr marL="0" lvl="1" indent="0" defTabSz="932239">
              <a:spcBef>
                <a:spcPts val="600"/>
              </a:spcBef>
              <a:spcAft>
                <a:spcPts val="600"/>
              </a:spcAft>
              <a:buNone/>
              <a:defRPr/>
            </a:pPr>
            <a:r>
              <a:rPr lang="en-US" sz="2200" b="1" kern="0" cap="all" dirty="0">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discovery and onboarding</a:t>
            </a:r>
          </a:p>
          <a:p>
            <a:pPr marL="0" indent="0">
              <a:buNone/>
            </a:pPr>
            <a:r>
              <a:rPr lang="en-US" sz="2200" dirty="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Automatically discover new Azure resources, apply policy, and provision the monitoring agent</a:t>
            </a:r>
          </a:p>
          <a:p>
            <a:pPr marL="0" indent="0">
              <a:buNone/>
            </a:pPr>
            <a:endParaRPr lang="en-US" sz="2200" dirty="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endParaRPr>
          </a:p>
        </p:txBody>
      </p:sp>
      <p:sp>
        <p:nvSpPr>
          <p:cNvPr id="18" name="Oval 17"/>
          <p:cNvSpPr/>
          <p:nvPr/>
        </p:nvSpPr>
        <p:spPr bwMode="auto">
          <a:xfrm>
            <a:off x="505480" y="2090590"/>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 name="Group 23"/>
          <p:cNvGrpSpPr/>
          <p:nvPr/>
        </p:nvGrpSpPr>
        <p:grpSpPr>
          <a:xfrm>
            <a:off x="505480" y="4676403"/>
            <a:ext cx="826902" cy="826902"/>
            <a:chOff x="334613" y="3909741"/>
            <a:chExt cx="826902" cy="826902"/>
          </a:xfrm>
        </p:grpSpPr>
        <p:sp>
          <p:nvSpPr>
            <p:cNvPr id="20" name="Oval 19"/>
            <p:cNvSpPr/>
            <p:nvPr/>
          </p:nvSpPr>
          <p:spPr bwMode="auto">
            <a:xfrm>
              <a:off x="334613" y="3909741"/>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Shape 2751"/>
            <p:cNvSpPr/>
            <p:nvPr/>
          </p:nvSpPr>
          <p:spPr>
            <a:xfrm>
              <a:off x="584149" y="4075136"/>
              <a:ext cx="327831" cy="515162"/>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chemeClr val="bg1"/>
            </a:solidFill>
            <a:ln w="12700">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pic>
        <p:nvPicPr>
          <p:cNvPr id="58370" name="Picture 2" descr="D:\Projects\Microsoft 84\Microsoft\Graphics\Sarah's PPT\CENTRAL POLICY MANAGE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19" y="2337354"/>
            <a:ext cx="276225" cy="3333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DD9FD6C-C733-4705-9AF0-007ED79CAA5A}"/>
              </a:ext>
            </a:extLst>
          </p:cNvPr>
          <p:cNvPicPr>
            <a:picLocks noChangeAspect="1"/>
          </p:cNvPicPr>
          <p:nvPr/>
        </p:nvPicPr>
        <p:blipFill rotWithShape="1">
          <a:blip r:embed="rId4"/>
          <a:srcRect l="4780" r="37914"/>
          <a:stretch/>
        </p:blipFill>
        <p:spPr>
          <a:xfrm>
            <a:off x="6522115" y="1734723"/>
            <a:ext cx="4538323" cy="4197305"/>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09B898-98F3-422A-85AD-C2FFEA6F9E88}"/>
              </a:ext>
            </a:extLst>
          </p:cNvPr>
          <p:cNvPicPr>
            <a:picLocks noChangeAspect="1"/>
          </p:cNvPicPr>
          <p:nvPr/>
        </p:nvPicPr>
        <p:blipFill rotWithShape="1">
          <a:blip r:embed="rId4"/>
          <a:srcRect l="63410"/>
          <a:stretch/>
        </p:blipFill>
        <p:spPr>
          <a:xfrm>
            <a:off x="9164684" y="2290915"/>
            <a:ext cx="2897776" cy="4197304"/>
          </a:xfrm>
          <a:prstGeom prst="rect">
            <a:avLst/>
          </a:prstGeom>
          <a:ln>
            <a:solidFill>
              <a:schemeClr val="bg2">
                <a:lumMod val="50000"/>
              </a:schemeClr>
            </a:solidFill>
          </a:ln>
        </p:spPr>
      </p:pic>
    </p:spTree>
    <p:extLst>
      <p:ext uri="{BB962C8B-B14F-4D97-AF65-F5344CB8AC3E}">
        <p14:creationId xmlns:p14="http://schemas.microsoft.com/office/powerpoint/2010/main" val="17189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p:cNvPr>
          <p:cNvSpPr/>
          <p:nvPr/>
        </p:nvSpPr>
        <p:spPr>
          <a:xfrm>
            <a:off x="882" y="4594530"/>
            <a:ext cx="12435593" cy="20071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Pro Display Light" panose="020B0302040504020203" pitchFamily="34" charset="0"/>
              <a:ea typeface="+mn-ea"/>
              <a:cs typeface="+mn-cs"/>
            </a:endParaRPr>
          </a:p>
        </p:txBody>
      </p:sp>
      <p:sp>
        <p:nvSpPr>
          <p:cNvPr id="39" name="Content Placeholder 2">
            <a:extLst>
              <a:ext uri="{FF2B5EF4-FFF2-40B4-BE49-F238E27FC236}">
                <a16:creationId xmlns:a16="http://schemas.microsoft.com/office/drawing/2014/main" id="{05E384B2-7387-4C53-958F-97F0ED6F5819}"/>
              </a:ext>
            </a:extLst>
          </p:cNvPr>
          <p:cNvSpPr txBox="1">
            <a:spLocks/>
          </p:cNvSpPr>
          <p:nvPr/>
        </p:nvSpPr>
        <p:spPr>
          <a:xfrm>
            <a:off x="369446" y="4894788"/>
            <a:ext cx="3871910" cy="1129127"/>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PARTNERS</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Connected security solutions running in Azure, e.g. firewalls and antimalware solutions</a:t>
            </a:r>
          </a:p>
        </p:txBody>
      </p:sp>
      <p:sp>
        <p:nvSpPr>
          <p:cNvPr id="40" name="Content Placeholder 2">
            <a:extLst>
              <a:ext uri="{FF2B5EF4-FFF2-40B4-BE49-F238E27FC236}">
                <a16:creationId xmlns:a16="http://schemas.microsoft.com/office/drawing/2014/main" id="{F5273802-709D-4B56-AC0A-FB9486E7DD6E}"/>
              </a:ext>
            </a:extLst>
          </p:cNvPr>
          <p:cNvSpPr txBox="1">
            <a:spLocks/>
          </p:cNvSpPr>
          <p:nvPr/>
        </p:nvSpPr>
        <p:spPr>
          <a:xfrm>
            <a:off x="4323873" y="4894788"/>
            <a:ext cx="4027964" cy="1494883"/>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MICROSOFT SECURITY</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Active Directory Information Protection</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Advanced Threat Analytics</a:t>
            </a:r>
          </a:p>
        </p:txBody>
      </p:sp>
      <p:sp>
        <p:nvSpPr>
          <p:cNvPr id="41" name="Content Placeholder 2">
            <a:extLst>
              <a:ext uri="{FF2B5EF4-FFF2-40B4-BE49-F238E27FC236}">
                <a16:creationId xmlns:a16="http://schemas.microsoft.com/office/drawing/2014/main" id="{B7F755F5-F2E4-45BB-B67E-6E80E7D7511C}"/>
              </a:ext>
            </a:extLst>
          </p:cNvPr>
          <p:cNvSpPr txBox="1">
            <a:spLocks/>
          </p:cNvSpPr>
          <p:nvPr/>
        </p:nvSpPr>
        <p:spPr>
          <a:xfrm>
            <a:off x="8274848" y="4894788"/>
            <a:ext cx="3582189" cy="1129127"/>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MANY OTHERS</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Any security solution that support Common Event Format (CEF)</a:t>
            </a:r>
          </a:p>
        </p:txBody>
      </p:sp>
      <p:sp>
        <p:nvSpPr>
          <p:cNvPr id="4" name="Title 3"/>
          <p:cNvSpPr>
            <a:spLocks noGrp="1"/>
          </p:cNvSpPr>
          <p:nvPr>
            <p:ph type="title"/>
          </p:nvPr>
        </p:nvSpPr>
        <p:spPr>
          <a:xfrm>
            <a:off x="274639" y="843559"/>
            <a:ext cx="6035037" cy="2379037"/>
          </a:xfrm>
        </p:spPr>
        <p:txBody>
          <a:bodyPr/>
          <a:lstStyle/>
          <a:p>
            <a:r>
              <a:rPr lang="en-US"/>
              <a:t>Collect, search, and analyze security data from a variety of sources</a:t>
            </a:r>
            <a:endParaRPr lang="en-US" sz="3900"/>
          </a:p>
        </p:txBody>
      </p:sp>
      <p:pic>
        <p:nvPicPr>
          <p:cNvPr id="59397" name="Picture 5" descr="D:\Projects\Microsoft 84\Microsoft\Graphics\Sarah's PPT\Partners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61" y="754061"/>
            <a:ext cx="44958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60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827B-5EE4-40CF-874E-32F042CAB2D5}"/>
              </a:ext>
            </a:extLst>
          </p:cNvPr>
          <p:cNvSpPr>
            <a:spLocks noGrp="1"/>
          </p:cNvSpPr>
          <p:nvPr>
            <p:ph type="title"/>
          </p:nvPr>
        </p:nvSpPr>
        <p:spPr/>
        <p:txBody>
          <a:bodyPr/>
          <a:lstStyle/>
          <a:p>
            <a:r>
              <a:rPr lang="en-US"/>
              <a:t>Table of contents</a:t>
            </a:r>
          </a:p>
        </p:txBody>
      </p:sp>
      <p:sp>
        <p:nvSpPr>
          <p:cNvPr id="7" name="Text Placeholder 6"/>
          <p:cNvSpPr>
            <a:spLocks noGrp="1"/>
          </p:cNvSpPr>
          <p:nvPr>
            <p:ph type="body" sz="quarter" idx="4294967295"/>
          </p:nvPr>
        </p:nvSpPr>
        <p:spPr>
          <a:xfrm>
            <a:off x="791762" y="1413600"/>
            <a:ext cx="6538912" cy="517525"/>
          </a:xfrm>
        </p:spPr>
        <p:txBody>
          <a:bodyPr lIns="182880" tIns="146304" rIns="182880" bIns="146304">
            <a:noAutofit/>
          </a:bodyPr>
          <a:lstStyle/>
          <a:p>
            <a:pPr marL="0" lvl="1" indent="0">
              <a:buNone/>
            </a:pPr>
            <a:r>
              <a:rPr lang="en-US" sz="2000" dirty="0"/>
              <a:t>Challenges</a:t>
            </a:r>
          </a:p>
        </p:txBody>
      </p:sp>
      <p:sp>
        <p:nvSpPr>
          <p:cNvPr id="4" name="TextBox 3">
            <a:extLst>
              <a:ext uri="{FF2B5EF4-FFF2-40B4-BE49-F238E27FC236}">
                <a16:creationId xmlns:a16="http://schemas.microsoft.com/office/drawing/2014/main" id="{45A6F19B-0B05-40E9-B891-16CC99D30048}"/>
              </a:ext>
            </a:extLst>
          </p:cNvPr>
          <p:cNvSpPr txBox="1"/>
          <p:nvPr/>
        </p:nvSpPr>
        <p:spPr>
          <a:xfrm>
            <a:off x="274637" y="1413600"/>
            <a:ext cx="471924"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6" name="TextBox 5">
            <a:extLst>
              <a:ext uri="{FF2B5EF4-FFF2-40B4-BE49-F238E27FC236}">
                <a16:creationId xmlns:a16="http://schemas.microsoft.com/office/drawing/2014/main" id="{0476404B-DFC6-424A-9966-FF3AFBD803DE}"/>
              </a:ext>
            </a:extLst>
          </p:cNvPr>
          <p:cNvSpPr txBox="1"/>
          <p:nvPr/>
        </p:nvSpPr>
        <p:spPr>
          <a:xfrm>
            <a:off x="274637" y="1966012"/>
            <a:ext cx="512000"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8" name="TextBox 7">
            <a:extLst>
              <a:ext uri="{FF2B5EF4-FFF2-40B4-BE49-F238E27FC236}">
                <a16:creationId xmlns:a16="http://schemas.microsoft.com/office/drawing/2014/main" id="{B3EDDC1A-2B86-4150-8CE9-3D0561B11A93}"/>
              </a:ext>
            </a:extLst>
          </p:cNvPr>
          <p:cNvSpPr txBox="1"/>
          <p:nvPr/>
        </p:nvSpPr>
        <p:spPr>
          <a:xfrm>
            <a:off x="274637" y="2518424"/>
            <a:ext cx="512000"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9" name="TextBox 8">
            <a:extLst>
              <a:ext uri="{FF2B5EF4-FFF2-40B4-BE49-F238E27FC236}">
                <a16:creationId xmlns:a16="http://schemas.microsoft.com/office/drawing/2014/main" id="{7DD1F355-56D3-4312-A0C4-82C068A2D799}"/>
              </a:ext>
            </a:extLst>
          </p:cNvPr>
          <p:cNvSpPr txBox="1"/>
          <p:nvPr/>
        </p:nvSpPr>
        <p:spPr>
          <a:xfrm>
            <a:off x="274637" y="3070836"/>
            <a:ext cx="51680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72C6"/>
                    </a:gs>
                    <a:gs pos="100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4</a:t>
            </a:r>
          </a:p>
        </p:txBody>
      </p:sp>
      <p:cxnSp>
        <p:nvCxnSpPr>
          <p:cNvPr id="13" name="Straight Connector 12">
            <a:extLst>
              <a:ext uri="{FF2B5EF4-FFF2-40B4-BE49-F238E27FC236}">
                <a16:creationId xmlns:a16="http://schemas.microsoft.com/office/drawing/2014/main" id="{24976727-8B82-48F7-9A2D-1972D0E7E24A}"/>
              </a:ext>
            </a:extLst>
          </p:cNvPr>
          <p:cNvCxnSpPr>
            <a:cxnSpLocks/>
          </p:cNvCxnSpPr>
          <p:nvPr/>
        </p:nvCxnSpPr>
        <p:spPr>
          <a:xfrm>
            <a:off x="782637" y="1374569"/>
            <a:ext cx="4000" cy="2268731"/>
          </a:xfrm>
          <a:prstGeom prst="line">
            <a:avLst/>
          </a:prstGeom>
          <a:ln w="95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B61EFAC-C8C2-495F-AEB6-AE2F7CCE0D83}"/>
              </a:ext>
            </a:extLst>
          </p:cNvPr>
          <p:cNvSpPr txBox="1">
            <a:spLocks/>
          </p:cNvSpPr>
          <p:nvPr/>
        </p:nvSpPr>
        <p:spPr>
          <a:xfrm>
            <a:off x="791762" y="1966012"/>
            <a:ext cx="6538912" cy="517525"/>
          </a:xfrm>
          <a:prstGeom prst="rect">
            <a:avLst/>
          </a:prstGeom>
        </p:spPr>
        <p:txBody>
          <a:bodyPr vert="horz" wrap="square" lIns="182880" tIns="146304" rIns="182880" bIns="14630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Azure Security Center</a:t>
            </a:r>
          </a:p>
        </p:txBody>
      </p:sp>
      <p:sp>
        <p:nvSpPr>
          <p:cNvPr id="15" name="Text Placeholder 6">
            <a:extLst>
              <a:ext uri="{FF2B5EF4-FFF2-40B4-BE49-F238E27FC236}">
                <a16:creationId xmlns:a16="http://schemas.microsoft.com/office/drawing/2014/main" id="{7C95E3A9-26D4-4161-AC65-9EFFA8ED1426}"/>
              </a:ext>
            </a:extLst>
          </p:cNvPr>
          <p:cNvSpPr txBox="1">
            <a:spLocks/>
          </p:cNvSpPr>
          <p:nvPr/>
        </p:nvSpPr>
        <p:spPr>
          <a:xfrm>
            <a:off x="791762" y="2518424"/>
            <a:ext cx="6538912" cy="517525"/>
          </a:xfrm>
          <a:prstGeom prst="rect">
            <a:avLst/>
          </a:prstGeom>
        </p:spPr>
        <p:txBody>
          <a:bodyPr vert="horz" wrap="square" lIns="182880" tIns="146304" rIns="182880" bIns="14630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Cloud Management and Monitoring</a:t>
            </a:r>
          </a:p>
        </p:txBody>
      </p:sp>
      <p:sp>
        <p:nvSpPr>
          <p:cNvPr id="16" name="Text Placeholder 6">
            <a:extLst>
              <a:ext uri="{FF2B5EF4-FFF2-40B4-BE49-F238E27FC236}">
                <a16:creationId xmlns:a16="http://schemas.microsoft.com/office/drawing/2014/main" id="{45162D12-F1C6-446B-8F28-2CDBABBA0AEC}"/>
              </a:ext>
            </a:extLst>
          </p:cNvPr>
          <p:cNvSpPr txBox="1">
            <a:spLocks/>
          </p:cNvSpPr>
          <p:nvPr/>
        </p:nvSpPr>
        <p:spPr>
          <a:xfrm>
            <a:off x="791762" y="3070836"/>
            <a:ext cx="6538912" cy="517525"/>
          </a:xfrm>
          <a:prstGeom prst="rect">
            <a:avLst/>
          </a:prstGeom>
        </p:spPr>
        <p:txBody>
          <a:bodyPr vert="horz" wrap="square" lIns="182880" tIns="146304" rIns="182880" bIns="14630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Solution architecture</a:t>
            </a:r>
          </a:p>
        </p:txBody>
      </p:sp>
    </p:spTree>
    <p:extLst>
      <p:ext uri="{BB962C8B-B14F-4D97-AF65-F5344CB8AC3E}">
        <p14:creationId xmlns:p14="http://schemas.microsoft.com/office/powerpoint/2010/main" val="1307197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2"/>
                                        </p:tgtEl>
                                        <p:attrNameLst>
                                          <p:attrName>ppt_x</p:attrName>
                                          <p:attrName>ppt_y</p:attrName>
                                        </p:attrNameLst>
                                      </p:cBhvr>
                                      <p:rCtr x="2170" y="0"/>
                                    </p:animMotion>
                                  </p:childTnLst>
                                </p:cTn>
                              </p:par>
                              <p:par>
                                <p:cTn id="10" presetID="22" presetClass="entr" presetSubtype="1" fill="hold" nodeType="withEffect">
                                  <p:stCondLst>
                                    <p:cond delay="15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1000"/>
                                        <p:tgtEl>
                                          <p:spTgt spid="13"/>
                                        </p:tgtEl>
                                      </p:cBhvr>
                                    </p:animEffect>
                                  </p:childTnLst>
                                </p:cTn>
                              </p:par>
                              <p:par>
                                <p:cTn id="13" presetID="10" presetClass="entr" presetSubtype="0" fill="hold" grpId="0" nodeType="withEffect">
                                  <p:stCondLst>
                                    <p:cond delay="1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35" presetClass="path" presetSubtype="0" decel="100000" fill="hold" grpId="1" nodeType="withEffect">
                                  <p:stCondLst>
                                    <p:cond delay="150"/>
                                  </p:stCondLst>
                                  <p:childTnLst>
                                    <p:animMotion origin="layout" path="M 4.76385E-6 -6.58193E-7 L -0.03358 -6.58193E-7 " pathEditMode="relative" rAng="0" ptsTypes="AA">
                                      <p:cBhvr>
                                        <p:cTn id="17" dur="750" spd="-100000" fill="hold"/>
                                        <p:tgtEl>
                                          <p:spTgt spid="4"/>
                                        </p:tgtEl>
                                        <p:attrNameLst>
                                          <p:attrName>ppt_x</p:attrName>
                                          <p:attrName>ppt_y</p:attrName>
                                        </p:attrNameLst>
                                      </p:cBhvr>
                                      <p:rCtr x="-1685" y="0"/>
                                    </p:animMotion>
                                  </p:childTnLst>
                                </p:cTn>
                              </p:par>
                              <p:par>
                                <p:cTn id="18" presetID="10" presetClass="entr" presetSubtype="0" fill="hold" grpId="0" nodeType="withEffect">
                                  <p:stCondLst>
                                    <p:cond delay="3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35" presetClass="path" presetSubtype="0" decel="100000" fill="hold" grpId="1" nodeType="withEffect">
                                  <p:stCondLst>
                                    <p:cond delay="300"/>
                                  </p:stCondLst>
                                  <p:childTnLst>
                                    <p:animMotion origin="layout" path="M -4.66939E-6 -3.86291E-6 L -0.03357 -3.86291E-6 " pathEditMode="relative" rAng="0" ptsTypes="AA">
                                      <p:cBhvr>
                                        <p:cTn id="22" dur="750" spd="-100000" fill="hold"/>
                                        <p:tgtEl>
                                          <p:spTgt spid="6"/>
                                        </p:tgtEl>
                                        <p:attrNameLst>
                                          <p:attrName>ppt_x</p:attrName>
                                          <p:attrName>ppt_y</p:attrName>
                                        </p:attrNameLst>
                                      </p:cBhvr>
                                      <p:rCtr x="-1685" y="0"/>
                                    </p:animMotion>
                                  </p:childTnLst>
                                </p:cTn>
                              </p:par>
                              <p:par>
                                <p:cTn id="23" presetID="10" presetClass="entr" presetSubtype="0" fill="hold" grpId="0" nodeType="withEffect">
                                  <p:stCondLst>
                                    <p:cond delay="4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35" presetClass="path" presetSubtype="0" decel="100000" fill="hold" grpId="1" nodeType="withEffect">
                                  <p:stCondLst>
                                    <p:cond delay="450"/>
                                  </p:stCondLst>
                                  <p:childTnLst>
                                    <p:animMotion origin="layout" path="M -4.66939E-6 2.93236E-6 L -0.03357 2.93236E-6 " pathEditMode="relative" rAng="0" ptsTypes="AA">
                                      <p:cBhvr>
                                        <p:cTn id="27" dur="750" spd="-100000" fill="hold"/>
                                        <p:tgtEl>
                                          <p:spTgt spid="8"/>
                                        </p:tgtEl>
                                        <p:attrNameLst>
                                          <p:attrName>ppt_x</p:attrName>
                                          <p:attrName>ppt_y</p:attrName>
                                        </p:attrNameLst>
                                      </p:cBhvr>
                                      <p:rCtr x="-1685" y="0"/>
                                    </p:animMotion>
                                  </p:childTnLst>
                                </p:cTn>
                              </p:par>
                              <p:par>
                                <p:cTn id="28" presetID="10" presetClass="entr" presetSubtype="0" fill="hold" grpId="0"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35" presetClass="path" presetSubtype="0" decel="100000" fill="hold" grpId="1" nodeType="withEffect">
                                  <p:stCondLst>
                                    <p:cond delay="600"/>
                                  </p:stCondLst>
                                  <p:childTnLst>
                                    <p:animMotion origin="layout" path="M 3.31887E-8 -2.72356E-7 L -0.03357 -2.72356E-7 " pathEditMode="relative" rAng="0" ptsTypes="AA">
                                      <p:cBhvr>
                                        <p:cTn id="32" dur="750" spd="-100000" fill="hold"/>
                                        <p:tgtEl>
                                          <p:spTgt spid="9"/>
                                        </p:tgtEl>
                                        <p:attrNameLst>
                                          <p:attrName>ppt_x</p:attrName>
                                          <p:attrName>ppt_y</p:attrName>
                                        </p:attrNameLst>
                                      </p:cBhvr>
                                      <p:rCtr x="-1685" y="0"/>
                                    </p:animMotion>
                                  </p:childTnLst>
                                </p:cTn>
                              </p:par>
                              <p:par>
                                <p:cTn id="33" presetID="10" presetClass="entr" presetSubtype="0" fill="hold" grpId="0" nodeType="withEffect">
                                  <p:stCondLst>
                                    <p:cond delay="3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63" presetClass="path" presetSubtype="0" decel="100000" fill="hold" grpId="1" nodeType="withEffect">
                                  <p:stCondLst>
                                    <p:cond delay="300"/>
                                  </p:stCondLst>
                                  <p:childTnLst>
                                    <p:animMotion origin="layout" path="M 4.59791E-6 -2.28325E-6 L 0.03459 -2.28325E-6 " pathEditMode="relative" rAng="0" ptsTypes="AA">
                                      <p:cBhvr>
                                        <p:cTn id="37" dur="750" spd="-100000" fill="hold"/>
                                        <p:tgtEl>
                                          <p:spTgt spid="7"/>
                                        </p:tgtEl>
                                        <p:attrNameLst>
                                          <p:attrName>ppt_x</p:attrName>
                                          <p:attrName>ppt_y</p:attrName>
                                        </p:attrNameLst>
                                      </p:cBhvr>
                                      <p:rCtr x="1723" y="0"/>
                                    </p:animMotion>
                                  </p:childTnLst>
                                </p:cTn>
                              </p:par>
                              <p:par>
                                <p:cTn id="38" presetID="10" presetClass="entr" presetSubtype="0" fill="hold" grpId="0" nodeType="withEffect">
                                  <p:stCondLst>
                                    <p:cond delay="45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63" presetClass="path" presetSubtype="0" decel="100000" fill="hold" grpId="1" nodeType="withEffect">
                                  <p:stCondLst>
                                    <p:cond delay="450"/>
                                  </p:stCondLst>
                                  <p:childTnLst>
                                    <p:animMotion origin="layout" path="M 4.59791E-6 4.51203E-6 L 0.03459 4.51203E-6 " pathEditMode="relative" rAng="0" ptsTypes="AA">
                                      <p:cBhvr>
                                        <p:cTn id="42" dur="750" spd="-100000" fill="hold"/>
                                        <p:tgtEl>
                                          <p:spTgt spid="14"/>
                                        </p:tgtEl>
                                        <p:attrNameLst>
                                          <p:attrName>ppt_x</p:attrName>
                                          <p:attrName>ppt_y</p:attrName>
                                        </p:attrNameLst>
                                      </p:cBhvr>
                                      <p:rCtr x="1723" y="0"/>
                                    </p:animMotion>
                                  </p:childTnLst>
                                </p:cTn>
                              </p:par>
                              <p:par>
                                <p:cTn id="43" presetID="10" presetClass="entr" presetSubtype="0" fill="hold" grpId="0" nodeType="withEffect">
                                  <p:stCondLst>
                                    <p:cond delay="6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63" presetClass="path" presetSubtype="0" decel="100000" fill="hold" grpId="1" nodeType="withEffect">
                                  <p:stCondLst>
                                    <p:cond delay="600"/>
                                  </p:stCondLst>
                                  <p:childTnLst>
                                    <p:animMotion origin="layout" path="M 4.59791E-6 1.30731E-6 L 0.03459 1.30731E-6 " pathEditMode="relative" rAng="0" ptsTypes="AA">
                                      <p:cBhvr>
                                        <p:cTn id="47" dur="750" spd="-100000" fill="hold"/>
                                        <p:tgtEl>
                                          <p:spTgt spid="15"/>
                                        </p:tgtEl>
                                        <p:attrNameLst>
                                          <p:attrName>ppt_x</p:attrName>
                                          <p:attrName>ppt_y</p:attrName>
                                        </p:attrNameLst>
                                      </p:cBhvr>
                                      <p:rCtr x="1723" y="0"/>
                                    </p:animMotion>
                                  </p:childTnLst>
                                </p:cTn>
                              </p:par>
                              <p:par>
                                <p:cTn id="48" presetID="10" presetClass="entr" presetSubtype="0" fill="hold" grpId="0" nodeType="withEffect">
                                  <p:stCondLst>
                                    <p:cond delay="75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63" presetClass="path" presetSubtype="0" decel="100000" fill="hold" grpId="1" nodeType="withEffect">
                                  <p:stCondLst>
                                    <p:cond delay="750"/>
                                  </p:stCondLst>
                                  <p:childTnLst>
                                    <p:animMotion origin="layout" path="M 4.59791E-6 -1.89741E-6 L 0.03459 -1.89741E-6 " pathEditMode="relative" rAng="0" ptsTypes="AA">
                                      <p:cBhvr>
                                        <p:cTn id="52" dur="750" spd="-100000" fill="hold"/>
                                        <p:tgtEl>
                                          <p:spTgt spid="16"/>
                                        </p:tgtEl>
                                        <p:attrNameLst>
                                          <p:attrName>ppt_x</p:attrName>
                                          <p:attrName>ppt_y</p:attrName>
                                        </p:attrNameLst>
                                      </p:cBhvr>
                                      <p:rCtr x="17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4" grpId="0"/>
      <p:bldP spid="4" grpId="1"/>
      <p:bldP spid="6" grpId="0"/>
      <p:bldP spid="6" grpId="1"/>
      <p:bldP spid="8" grpId="0"/>
      <p:bldP spid="8" grpId="1"/>
      <p:bldP spid="9" grpId="0"/>
      <p:bldP spid="9" grpId="1"/>
      <p:bldP spid="14" grpId="0"/>
      <p:bldP spid="14" grpId="1"/>
      <p:bldP spid="15" grpId="0"/>
      <p:bldP spid="15" grpId="1"/>
      <p:bldP spid="16" grpId="0"/>
      <p:bldP spid="1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571498"/>
            <a:ext cx="4114800" cy="5783265"/>
          </a:xfrm>
        </p:spPr>
        <p:txBody>
          <a:bodyPr/>
          <a:lstStyle/>
          <a:p>
            <a:r>
              <a:rPr lang="en-US"/>
              <a:t>Search and analyze security data using a flexible query language</a:t>
            </a:r>
          </a:p>
        </p:txBody>
      </p:sp>
      <p:pic>
        <p:nvPicPr>
          <p:cNvPr id="4" name="Picture 3">
            <a:extLst>
              <a:ext uri="{FF2B5EF4-FFF2-40B4-BE49-F238E27FC236}">
                <a16:creationId xmlns:a16="http://schemas.microsoft.com/office/drawing/2014/main" id="{6BF889A0-54A8-4F94-A550-4C28FC279A29}"/>
              </a:ext>
            </a:extLst>
          </p:cNvPr>
          <p:cNvPicPr>
            <a:picLocks noChangeAspect="1"/>
          </p:cNvPicPr>
          <p:nvPr/>
        </p:nvPicPr>
        <p:blipFill>
          <a:blip r:embed="rId3"/>
          <a:stretch>
            <a:fillRect/>
          </a:stretch>
        </p:blipFill>
        <p:spPr>
          <a:xfrm>
            <a:off x="4966564" y="1759921"/>
            <a:ext cx="7229981" cy="4223249"/>
          </a:xfrm>
          <a:prstGeom prst="rect">
            <a:avLst/>
          </a:prstGeom>
          <a:ln>
            <a:solidFill>
              <a:schemeClr val="bg2">
                <a:lumMod val="50000"/>
              </a:schemeClr>
            </a:solidFill>
          </a:ln>
        </p:spPr>
      </p:pic>
    </p:spTree>
    <p:extLst>
      <p:ext uri="{BB962C8B-B14F-4D97-AF65-F5344CB8AC3E}">
        <p14:creationId xmlns:p14="http://schemas.microsoft.com/office/powerpoint/2010/main" val="3018057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57B27-3E30-477F-BD44-3B8A6B2C544A}"/>
              </a:ext>
            </a:extLst>
          </p:cNvPr>
          <p:cNvPicPr>
            <a:picLocks noChangeAspect="1"/>
          </p:cNvPicPr>
          <p:nvPr/>
        </p:nvPicPr>
        <p:blipFill>
          <a:blip r:embed="rId3"/>
          <a:stretch>
            <a:fillRect/>
          </a:stretch>
        </p:blipFill>
        <p:spPr>
          <a:xfrm>
            <a:off x="5022221" y="948373"/>
            <a:ext cx="7016507" cy="5120958"/>
          </a:xfrm>
          <a:prstGeom prst="rect">
            <a:avLst/>
          </a:prstGeom>
          <a:ln>
            <a:solidFill>
              <a:schemeClr val="bg2">
                <a:lumMod val="50000"/>
              </a:schemeClr>
            </a:solidFill>
          </a:ln>
        </p:spPr>
      </p:pic>
      <p:sp>
        <p:nvSpPr>
          <p:cNvPr id="2" name="Title 1"/>
          <p:cNvSpPr>
            <a:spLocks noGrp="1"/>
          </p:cNvSpPr>
          <p:nvPr>
            <p:ph type="title"/>
          </p:nvPr>
        </p:nvSpPr>
        <p:spPr>
          <a:xfrm>
            <a:off x="274637" y="571498"/>
            <a:ext cx="4114800" cy="5783265"/>
          </a:xfrm>
        </p:spPr>
        <p:txBody>
          <a:bodyPr/>
          <a:lstStyle/>
          <a:p>
            <a:r>
              <a:rPr lang="en-US"/>
              <a:t>Use built-in notable events to monitor specific event types or create your own watchlist</a:t>
            </a:r>
          </a:p>
        </p:txBody>
      </p:sp>
    </p:spTree>
    <p:extLst>
      <p:ext uri="{BB962C8B-B14F-4D97-AF65-F5344CB8AC3E}">
        <p14:creationId xmlns:p14="http://schemas.microsoft.com/office/powerpoint/2010/main" val="19162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57339" y="1435100"/>
            <a:ext cx="988009" cy="977834"/>
            <a:chOff x="7145338" y="-1084263"/>
            <a:chExt cx="1541462" cy="1525588"/>
          </a:xfrm>
          <a:solidFill>
            <a:schemeClr val="tx1"/>
          </a:solidFill>
        </p:grpSpPr>
        <p:sp>
          <p:nvSpPr>
            <p:cNvPr id="15"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7" name="Title 1"/>
          <p:cNvSpPr txBox="1">
            <a:spLocks/>
          </p:cNvSpPr>
          <p:nvPr/>
        </p:nvSpPr>
        <p:spPr>
          <a:xfrm>
            <a:off x="274638" y="2532923"/>
            <a:ext cx="8393112" cy="206825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light"/>
                <a:ea typeface="+mn-ea"/>
                <a:cs typeface="Segoe UI" pitchFamily="34" charset="0"/>
              </a:rPr>
              <a:t>Adaptive threat prevention</a:t>
            </a:r>
          </a:p>
        </p:txBody>
      </p:sp>
      <p:sp>
        <p:nvSpPr>
          <p:cNvPr id="8" name="TextBox 7"/>
          <p:cNvSpPr txBox="1"/>
          <p:nvPr/>
        </p:nvSpPr>
        <p:spPr>
          <a:xfrm>
            <a:off x="274638" y="4601182"/>
            <a:ext cx="4973637" cy="121879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Enable actionable, adaptive protections that identify and mitigate risk to reduce exposure to attacks</a:t>
            </a:r>
          </a:p>
        </p:txBody>
      </p:sp>
      <p:grpSp>
        <p:nvGrpSpPr>
          <p:cNvPr id="11" name="Group 10"/>
          <p:cNvGrpSpPr/>
          <p:nvPr/>
        </p:nvGrpSpPr>
        <p:grpSpPr>
          <a:xfrm>
            <a:off x="7679741" y="1076488"/>
            <a:ext cx="5032959" cy="4981127"/>
            <a:chOff x="7145338" y="-1084263"/>
            <a:chExt cx="1541462" cy="1525588"/>
          </a:xfrm>
          <a:solidFill>
            <a:schemeClr val="accent1">
              <a:alpha val="33000"/>
            </a:schemeClr>
          </a:solidFill>
        </p:grpSpPr>
        <p:sp>
          <p:nvSpPr>
            <p:cNvPr id="12" name="Freeform 31"/>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Freeform 32"/>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22F1EE6-066B-4334-8509-5C518939F9B5}"/>
              </a:ext>
            </a:extLst>
          </p:cNvPr>
          <p:cNvGrpSpPr/>
          <p:nvPr/>
        </p:nvGrpSpPr>
        <p:grpSpPr>
          <a:xfrm>
            <a:off x="8062696" y="994470"/>
            <a:ext cx="5115830" cy="5063145"/>
            <a:chOff x="7145338" y="-1084263"/>
            <a:chExt cx="1541462" cy="1525588"/>
          </a:xfrm>
          <a:solidFill>
            <a:srgbClr val="FFFFFF">
              <a:alpha val="10196"/>
            </a:srgbClr>
          </a:solidFill>
        </p:grpSpPr>
        <p:sp>
          <p:nvSpPr>
            <p:cNvPr id="17" name="Freeform 31">
              <a:extLst>
                <a:ext uri="{FF2B5EF4-FFF2-40B4-BE49-F238E27FC236}">
                  <a16:creationId xmlns:a16="http://schemas.microsoft.com/office/drawing/2014/main" id="{937A3A5F-382D-4412-9903-D086EEA21C5E}"/>
                </a:ext>
              </a:extLst>
            </p:cNvPr>
            <p:cNvSpPr>
              <a:spLocks/>
            </p:cNvSpPr>
            <p:nvPr/>
          </p:nvSpPr>
          <p:spPr bwMode="auto">
            <a:xfrm>
              <a:off x="7145338" y="-1084263"/>
              <a:ext cx="1541462" cy="1525588"/>
            </a:xfrm>
            <a:custGeom>
              <a:avLst/>
              <a:gdLst>
                <a:gd name="T0" fmla="*/ 239 w 473"/>
                <a:gd name="T1" fmla="*/ 0 h 468"/>
                <a:gd name="T2" fmla="*/ 24 w 473"/>
                <a:gd name="T3" fmla="*/ 142 h 468"/>
                <a:gd name="T4" fmla="*/ 24 w 473"/>
                <a:gd name="T5" fmla="*/ 88 h 468"/>
                <a:gd name="T6" fmla="*/ 0 w 473"/>
                <a:gd name="T7" fmla="*/ 88 h 468"/>
                <a:gd name="T8" fmla="*/ 0 w 473"/>
                <a:gd name="T9" fmla="*/ 175 h 468"/>
                <a:gd name="T10" fmla="*/ 87 w 473"/>
                <a:gd name="T11" fmla="*/ 175 h 468"/>
                <a:gd name="T12" fmla="*/ 87 w 473"/>
                <a:gd name="T13" fmla="*/ 151 h 468"/>
                <a:gd name="T14" fmla="*/ 47 w 473"/>
                <a:gd name="T15" fmla="*/ 151 h 468"/>
                <a:gd name="T16" fmla="*/ 239 w 473"/>
                <a:gd name="T17" fmla="*/ 24 h 468"/>
                <a:gd name="T18" fmla="*/ 449 w 473"/>
                <a:gd name="T19" fmla="*/ 234 h 468"/>
                <a:gd name="T20" fmla="*/ 239 w 473"/>
                <a:gd name="T21" fmla="*/ 444 h 468"/>
                <a:gd name="T22" fmla="*/ 29 w 473"/>
                <a:gd name="T23" fmla="*/ 234 h 468"/>
                <a:gd name="T24" fmla="*/ 5 w 473"/>
                <a:gd name="T25" fmla="*/ 234 h 468"/>
                <a:gd name="T26" fmla="*/ 239 w 473"/>
                <a:gd name="T27" fmla="*/ 468 h 468"/>
                <a:gd name="T28" fmla="*/ 473 w 473"/>
                <a:gd name="T29" fmla="*/ 234 h 468"/>
                <a:gd name="T30" fmla="*/ 239 w 473"/>
                <a:gd name="T31"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468">
                  <a:moveTo>
                    <a:pt x="239" y="0"/>
                  </a:moveTo>
                  <a:cubicBezTo>
                    <a:pt x="145" y="0"/>
                    <a:pt x="61" y="56"/>
                    <a:pt x="24" y="142"/>
                  </a:cubicBezTo>
                  <a:cubicBezTo>
                    <a:pt x="24" y="88"/>
                    <a:pt x="24" y="88"/>
                    <a:pt x="24" y="88"/>
                  </a:cubicBezTo>
                  <a:cubicBezTo>
                    <a:pt x="0" y="88"/>
                    <a:pt x="0" y="88"/>
                    <a:pt x="0" y="88"/>
                  </a:cubicBezTo>
                  <a:cubicBezTo>
                    <a:pt x="0" y="175"/>
                    <a:pt x="0" y="175"/>
                    <a:pt x="0" y="175"/>
                  </a:cubicBezTo>
                  <a:cubicBezTo>
                    <a:pt x="87" y="175"/>
                    <a:pt x="87" y="175"/>
                    <a:pt x="87" y="175"/>
                  </a:cubicBezTo>
                  <a:cubicBezTo>
                    <a:pt x="87" y="151"/>
                    <a:pt x="87" y="151"/>
                    <a:pt x="87" y="151"/>
                  </a:cubicBezTo>
                  <a:cubicBezTo>
                    <a:pt x="47" y="151"/>
                    <a:pt x="47" y="151"/>
                    <a:pt x="47" y="151"/>
                  </a:cubicBezTo>
                  <a:cubicBezTo>
                    <a:pt x="79" y="74"/>
                    <a:pt x="155" y="24"/>
                    <a:pt x="239" y="24"/>
                  </a:cubicBezTo>
                  <a:cubicBezTo>
                    <a:pt x="355" y="24"/>
                    <a:pt x="449" y="118"/>
                    <a:pt x="449" y="234"/>
                  </a:cubicBezTo>
                  <a:cubicBezTo>
                    <a:pt x="449" y="350"/>
                    <a:pt x="355" y="444"/>
                    <a:pt x="239" y="444"/>
                  </a:cubicBezTo>
                  <a:cubicBezTo>
                    <a:pt x="124" y="444"/>
                    <a:pt x="29" y="350"/>
                    <a:pt x="29" y="234"/>
                  </a:cubicBezTo>
                  <a:cubicBezTo>
                    <a:pt x="5" y="234"/>
                    <a:pt x="5" y="234"/>
                    <a:pt x="5" y="234"/>
                  </a:cubicBezTo>
                  <a:cubicBezTo>
                    <a:pt x="5" y="363"/>
                    <a:pt x="110" y="468"/>
                    <a:pt x="239" y="468"/>
                  </a:cubicBezTo>
                  <a:cubicBezTo>
                    <a:pt x="369" y="468"/>
                    <a:pt x="473" y="363"/>
                    <a:pt x="473" y="234"/>
                  </a:cubicBezTo>
                  <a:cubicBezTo>
                    <a:pt x="473" y="105"/>
                    <a:pt x="369" y="0"/>
                    <a:pt x="2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2">
              <a:extLst>
                <a:ext uri="{FF2B5EF4-FFF2-40B4-BE49-F238E27FC236}">
                  <a16:creationId xmlns:a16="http://schemas.microsoft.com/office/drawing/2014/main" id="{E2678460-903E-4DBD-B933-4614A4858661}"/>
                </a:ext>
              </a:extLst>
            </p:cNvPr>
            <p:cNvSpPr>
              <a:spLocks noEditPoints="1"/>
            </p:cNvSpPr>
            <p:nvPr/>
          </p:nvSpPr>
          <p:spPr bwMode="auto">
            <a:xfrm>
              <a:off x="7562850" y="-709613"/>
              <a:ext cx="709612" cy="825500"/>
            </a:xfrm>
            <a:custGeom>
              <a:avLst/>
              <a:gdLst>
                <a:gd name="T0" fmla="*/ 218 w 218"/>
                <a:gd name="T1" fmla="*/ 126 h 253"/>
                <a:gd name="T2" fmla="*/ 218 w 218"/>
                <a:gd name="T3" fmla="*/ 34 h 253"/>
                <a:gd name="T4" fmla="*/ 212 w 218"/>
                <a:gd name="T5" fmla="*/ 31 h 253"/>
                <a:gd name="T6" fmla="*/ 109 w 218"/>
                <a:gd name="T7" fmla="*/ 0 h 253"/>
                <a:gd name="T8" fmla="*/ 109 w 218"/>
                <a:gd name="T9" fmla="*/ 0 h 253"/>
                <a:gd name="T10" fmla="*/ 109 w 218"/>
                <a:gd name="T11" fmla="*/ 0 h 253"/>
                <a:gd name="T12" fmla="*/ 6 w 218"/>
                <a:gd name="T13" fmla="*/ 31 h 253"/>
                <a:gd name="T14" fmla="*/ 0 w 218"/>
                <a:gd name="T15" fmla="*/ 34 h 253"/>
                <a:gd name="T16" fmla="*/ 0 w 218"/>
                <a:gd name="T17" fmla="*/ 126 h 253"/>
                <a:gd name="T18" fmla="*/ 109 w 218"/>
                <a:gd name="T19" fmla="*/ 253 h 253"/>
                <a:gd name="T20" fmla="*/ 218 w 218"/>
                <a:gd name="T21" fmla="*/ 126 h 253"/>
                <a:gd name="T22" fmla="*/ 109 w 218"/>
                <a:gd name="T23" fmla="*/ 24 h 253"/>
                <a:gd name="T24" fmla="*/ 194 w 218"/>
                <a:gd name="T25" fmla="*/ 49 h 253"/>
                <a:gd name="T26" fmla="*/ 194 w 218"/>
                <a:gd name="T27" fmla="*/ 62 h 253"/>
                <a:gd name="T28" fmla="*/ 24 w 218"/>
                <a:gd name="T29" fmla="*/ 62 h 253"/>
                <a:gd name="T30" fmla="*/ 24 w 218"/>
                <a:gd name="T31" fmla="*/ 49 h 253"/>
                <a:gd name="T32" fmla="*/ 109 w 218"/>
                <a:gd name="T33" fmla="*/ 24 h 253"/>
                <a:gd name="T34" fmla="*/ 24 w 218"/>
                <a:gd name="T35" fmla="*/ 126 h 253"/>
                <a:gd name="T36" fmla="*/ 24 w 218"/>
                <a:gd name="T37" fmla="*/ 86 h 253"/>
                <a:gd name="T38" fmla="*/ 194 w 218"/>
                <a:gd name="T39" fmla="*/ 86 h 253"/>
                <a:gd name="T40" fmla="*/ 194 w 218"/>
                <a:gd name="T41" fmla="*/ 126 h 253"/>
                <a:gd name="T42" fmla="*/ 109 w 218"/>
                <a:gd name="T43" fmla="*/ 229 h 253"/>
                <a:gd name="T44" fmla="*/ 24 w 218"/>
                <a:gd name="T4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253">
                  <a:moveTo>
                    <a:pt x="218" y="126"/>
                  </a:moveTo>
                  <a:cubicBezTo>
                    <a:pt x="218" y="34"/>
                    <a:pt x="218" y="34"/>
                    <a:pt x="218" y="34"/>
                  </a:cubicBezTo>
                  <a:cubicBezTo>
                    <a:pt x="212" y="31"/>
                    <a:pt x="212" y="31"/>
                    <a:pt x="212" y="31"/>
                  </a:cubicBezTo>
                  <a:cubicBezTo>
                    <a:pt x="210" y="30"/>
                    <a:pt x="160" y="1"/>
                    <a:pt x="109" y="0"/>
                  </a:cubicBezTo>
                  <a:cubicBezTo>
                    <a:pt x="109" y="0"/>
                    <a:pt x="109" y="0"/>
                    <a:pt x="109" y="0"/>
                  </a:cubicBezTo>
                  <a:cubicBezTo>
                    <a:pt x="109" y="0"/>
                    <a:pt x="109" y="0"/>
                    <a:pt x="109" y="0"/>
                  </a:cubicBezTo>
                  <a:cubicBezTo>
                    <a:pt x="58" y="1"/>
                    <a:pt x="8" y="30"/>
                    <a:pt x="6" y="31"/>
                  </a:cubicBezTo>
                  <a:cubicBezTo>
                    <a:pt x="0" y="34"/>
                    <a:pt x="0" y="34"/>
                    <a:pt x="0" y="34"/>
                  </a:cubicBezTo>
                  <a:cubicBezTo>
                    <a:pt x="0" y="126"/>
                    <a:pt x="0" y="126"/>
                    <a:pt x="0" y="126"/>
                  </a:cubicBezTo>
                  <a:cubicBezTo>
                    <a:pt x="0" y="185"/>
                    <a:pt x="77" y="253"/>
                    <a:pt x="109" y="253"/>
                  </a:cubicBezTo>
                  <a:cubicBezTo>
                    <a:pt x="140" y="253"/>
                    <a:pt x="218" y="185"/>
                    <a:pt x="218" y="126"/>
                  </a:cubicBezTo>
                  <a:close/>
                  <a:moveTo>
                    <a:pt x="109" y="24"/>
                  </a:moveTo>
                  <a:cubicBezTo>
                    <a:pt x="144" y="25"/>
                    <a:pt x="180" y="42"/>
                    <a:pt x="194" y="49"/>
                  </a:cubicBezTo>
                  <a:cubicBezTo>
                    <a:pt x="194" y="62"/>
                    <a:pt x="194" y="62"/>
                    <a:pt x="194" y="62"/>
                  </a:cubicBezTo>
                  <a:cubicBezTo>
                    <a:pt x="24" y="62"/>
                    <a:pt x="24" y="62"/>
                    <a:pt x="24" y="62"/>
                  </a:cubicBezTo>
                  <a:cubicBezTo>
                    <a:pt x="24" y="49"/>
                    <a:pt x="24" y="49"/>
                    <a:pt x="24" y="49"/>
                  </a:cubicBezTo>
                  <a:cubicBezTo>
                    <a:pt x="38" y="42"/>
                    <a:pt x="74" y="25"/>
                    <a:pt x="109" y="24"/>
                  </a:cubicBezTo>
                  <a:close/>
                  <a:moveTo>
                    <a:pt x="24" y="126"/>
                  </a:moveTo>
                  <a:cubicBezTo>
                    <a:pt x="24" y="86"/>
                    <a:pt x="24" y="86"/>
                    <a:pt x="24" y="86"/>
                  </a:cubicBezTo>
                  <a:cubicBezTo>
                    <a:pt x="194" y="86"/>
                    <a:pt x="194" y="86"/>
                    <a:pt x="194" y="86"/>
                  </a:cubicBezTo>
                  <a:cubicBezTo>
                    <a:pt x="194" y="126"/>
                    <a:pt x="194" y="126"/>
                    <a:pt x="194" y="126"/>
                  </a:cubicBezTo>
                  <a:cubicBezTo>
                    <a:pt x="194" y="173"/>
                    <a:pt x="125" y="229"/>
                    <a:pt x="109" y="229"/>
                  </a:cubicBezTo>
                  <a:cubicBezTo>
                    <a:pt x="92" y="229"/>
                    <a:pt x="24" y="173"/>
                    <a:pt x="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691825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38B2A5-6970-4698-B4F8-4F5E3E412867}"/>
              </a:ext>
            </a:extLst>
          </p:cNvPr>
          <p:cNvGrpSpPr/>
          <p:nvPr/>
        </p:nvGrpSpPr>
        <p:grpSpPr>
          <a:xfrm>
            <a:off x="5578164" y="1577043"/>
            <a:ext cx="5669218" cy="4045897"/>
            <a:chOff x="5578164" y="1577043"/>
            <a:chExt cx="5669218" cy="4045897"/>
          </a:xfrm>
        </p:grpSpPr>
        <p:pic>
          <p:nvPicPr>
            <p:cNvPr id="16" name="Picture 15">
              <a:extLst>
                <a:ext uri="{FF2B5EF4-FFF2-40B4-BE49-F238E27FC236}">
                  <a16:creationId xmlns:a16="http://schemas.microsoft.com/office/drawing/2014/main" id="{BDE7C53B-7E46-45DE-BD1A-70D6FF21B9F7}"/>
                </a:ext>
              </a:extLst>
            </p:cNvPr>
            <p:cNvPicPr>
              <a:picLocks noChangeAspect="1"/>
            </p:cNvPicPr>
            <p:nvPr/>
          </p:nvPicPr>
          <p:blipFill rotWithShape="1">
            <a:blip r:embed="rId3"/>
            <a:srcRect b="26119"/>
            <a:stretch/>
          </p:blipFill>
          <p:spPr>
            <a:xfrm>
              <a:off x="5578164" y="1577043"/>
              <a:ext cx="5669218" cy="4045897"/>
            </a:xfrm>
            <a:prstGeom prst="rect">
              <a:avLst/>
            </a:prstGeom>
            <a:ln>
              <a:solidFill>
                <a:schemeClr val="bg2">
                  <a:lumMod val="50000"/>
                </a:schemeClr>
              </a:solidFill>
            </a:ln>
          </p:spPr>
        </p:pic>
        <p:sp>
          <p:nvSpPr>
            <p:cNvPr id="3" name="Rectangle 2">
              <a:extLst>
                <a:ext uri="{FF2B5EF4-FFF2-40B4-BE49-F238E27FC236}">
                  <a16:creationId xmlns:a16="http://schemas.microsoft.com/office/drawing/2014/main" id="{38AD82B0-8C29-4975-96F8-284D649901AE}"/>
                </a:ext>
              </a:extLst>
            </p:cNvPr>
            <p:cNvSpPr/>
            <p:nvPr/>
          </p:nvSpPr>
          <p:spPr bwMode="auto">
            <a:xfrm>
              <a:off x="6675432" y="1598210"/>
              <a:ext cx="1280146" cy="16171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p:cNvSpPr>
            <a:spLocks noGrp="1"/>
          </p:cNvSpPr>
          <p:nvPr>
            <p:ph type="title" idx="4294967295"/>
          </p:nvPr>
        </p:nvSpPr>
        <p:spPr>
          <a:xfrm>
            <a:off x="366142" y="295275"/>
            <a:ext cx="12070334" cy="917575"/>
          </a:xfrm>
        </p:spPr>
        <p:txBody>
          <a:bodyPr/>
          <a:lstStyle/>
          <a:p>
            <a:r>
              <a:rPr lang="en-US" sz="4000"/>
              <a:t>Identify vulnerabilities with continuous security assessment</a:t>
            </a:r>
          </a:p>
        </p:txBody>
      </p:sp>
      <p:sp>
        <p:nvSpPr>
          <p:cNvPr id="13" name="Text Placeholder 12"/>
          <p:cNvSpPr>
            <a:spLocks noGrp="1"/>
          </p:cNvSpPr>
          <p:nvPr>
            <p:ph type="body" sz="quarter" idx="4294967295"/>
          </p:nvPr>
        </p:nvSpPr>
        <p:spPr>
          <a:xfrm>
            <a:off x="1405638" y="1577043"/>
            <a:ext cx="3794373" cy="5207579"/>
          </a:xfrm>
        </p:spPr>
        <p:txBody>
          <a:bodyPr/>
          <a:lstStyle/>
          <a:p>
            <a:pPr marL="0" lvl="1" indent="0" defTabSz="932239">
              <a:spcBef>
                <a:spcPts val="600"/>
              </a:spcBef>
              <a:spcAft>
                <a:spcPts val="600"/>
              </a:spcAft>
              <a:buNone/>
              <a:defRPr/>
            </a:pPr>
            <a:r>
              <a:rPr lang="en-US" sz="2200" b="1" kern="0" cap="all">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VMs and computers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System update status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Antimalware protection </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OS and web server config</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Disk Encryption</a:t>
            </a:r>
          </a:p>
          <a:p>
            <a:pPr marL="0" indent="0">
              <a:spcAft>
                <a:spcPts val="1200"/>
              </a:spcAft>
              <a:buNone/>
            </a:pPr>
            <a:endPar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endParaRPr>
          </a:p>
          <a:p>
            <a:pPr marL="0" lvl="1" indent="0" defTabSz="932239">
              <a:spcBef>
                <a:spcPts val="600"/>
              </a:spcBef>
              <a:spcAft>
                <a:spcPts val="600"/>
              </a:spcAft>
              <a:buNone/>
              <a:defRPr/>
            </a:pPr>
            <a:r>
              <a:rPr lang="en-US" sz="2200" b="1" kern="0" cap="all">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Azure services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Network Security Groups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Firewalls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Storage and SQL Encryption</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SQ Auditing and Threat Detection</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Web Apps</a:t>
            </a:r>
            <a:endParaRPr lang="en-US">
              <a:latin typeface="+mn-lt"/>
            </a:endParaRPr>
          </a:p>
        </p:txBody>
      </p:sp>
      <p:pic>
        <p:nvPicPr>
          <p:cNvPr id="27" name="Picture 26">
            <a:extLst>
              <a:ext uri="{FF2B5EF4-FFF2-40B4-BE49-F238E27FC236}">
                <a16:creationId xmlns:a16="http://schemas.microsoft.com/office/drawing/2014/main" id="{C3E0FAC5-B0A5-4F44-B39C-52AE4413FA16}"/>
              </a:ext>
            </a:extLst>
          </p:cNvPr>
          <p:cNvPicPr>
            <a:picLocks noChangeAspect="1"/>
          </p:cNvPicPr>
          <p:nvPr/>
        </p:nvPicPr>
        <p:blipFill rotWithShape="1">
          <a:blip r:embed="rId4"/>
          <a:srcRect b="23453"/>
          <a:stretch/>
        </p:blipFill>
        <p:spPr>
          <a:xfrm>
            <a:off x="8321334" y="2689295"/>
            <a:ext cx="3776412" cy="4076956"/>
          </a:xfrm>
          <a:prstGeom prst="rect">
            <a:avLst/>
          </a:prstGeom>
          <a:ln>
            <a:solidFill>
              <a:schemeClr val="bg2">
                <a:lumMod val="50000"/>
              </a:schemeClr>
            </a:solidFill>
          </a:ln>
        </p:spPr>
      </p:pic>
      <p:sp>
        <p:nvSpPr>
          <p:cNvPr id="5" name="Oval 4">
            <a:extLst>
              <a:ext uri="{FF2B5EF4-FFF2-40B4-BE49-F238E27FC236}">
                <a16:creationId xmlns:a16="http://schemas.microsoft.com/office/drawing/2014/main" id="{6D962E5D-A67E-478F-A2FB-85A4C5795F1E}"/>
              </a:ext>
            </a:extLst>
          </p:cNvPr>
          <p:cNvSpPr/>
          <p:nvPr/>
        </p:nvSpPr>
        <p:spPr bwMode="auto">
          <a:xfrm>
            <a:off x="509145" y="1438275"/>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6" descr="VM and computers.png">
            <a:extLst>
              <a:ext uri="{FF2B5EF4-FFF2-40B4-BE49-F238E27FC236}">
                <a16:creationId xmlns:a16="http://schemas.microsoft.com/office/drawing/2014/main" id="{AA21BC40-2721-45B2-8DEC-46F0D763BBC6}"/>
              </a:ext>
            </a:extLst>
          </p:cNvPr>
          <p:cNvPicPr>
            <a:picLocks noChangeAspect="1"/>
          </p:cNvPicPr>
          <p:nvPr/>
        </p:nvPicPr>
        <p:blipFill>
          <a:blip r:embed="rId5"/>
          <a:stretch>
            <a:fillRect/>
          </a:stretch>
        </p:blipFill>
        <p:spPr>
          <a:xfrm>
            <a:off x="677635" y="1691168"/>
            <a:ext cx="493939" cy="331307"/>
          </a:xfrm>
          <a:prstGeom prst="rect">
            <a:avLst/>
          </a:prstGeom>
        </p:spPr>
      </p:pic>
      <p:sp>
        <p:nvSpPr>
          <p:cNvPr id="19" name="Oval 18">
            <a:extLst>
              <a:ext uri="{FF2B5EF4-FFF2-40B4-BE49-F238E27FC236}">
                <a16:creationId xmlns:a16="http://schemas.microsoft.com/office/drawing/2014/main" id="{4973C799-0D86-49CD-82DD-6AB7288A32D2}"/>
              </a:ext>
            </a:extLst>
          </p:cNvPr>
          <p:cNvSpPr/>
          <p:nvPr/>
        </p:nvSpPr>
        <p:spPr bwMode="auto">
          <a:xfrm>
            <a:off x="509145" y="3962400"/>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8" descr="azure services.png">
            <a:extLst>
              <a:ext uri="{FF2B5EF4-FFF2-40B4-BE49-F238E27FC236}">
                <a16:creationId xmlns:a16="http://schemas.microsoft.com/office/drawing/2014/main" id="{AE664EA1-C7D7-434C-86A5-FFE5F67E9199}"/>
              </a:ext>
            </a:extLst>
          </p:cNvPr>
          <p:cNvPicPr>
            <a:picLocks noChangeAspect="1"/>
          </p:cNvPicPr>
          <p:nvPr/>
        </p:nvPicPr>
        <p:blipFill>
          <a:blip r:embed="rId6"/>
          <a:stretch>
            <a:fillRect/>
          </a:stretch>
        </p:blipFill>
        <p:spPr>
          <a:xfrm>
            <a:off x="695960" y="4141599"/>
            <a:ext cx="457880" cy="449749"/>
          </a:xfrm>
          <a:prstGeom prst="rect">
            <a:avLst/>
          </a:prstGeom>
        </p:spPr>
      </p:pic>
    </p:spTree>
    <p:extLst>
      <p:ext uri="{BB962C8B-B14F-4D97-AF65-F5344CB8AC3E}">
        <p14:creationId xmlns:p14="http://schemas.microsoft.com/office/powerpoint/2010/main" val="1248468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65737" y="220662"/>
            <a:ext cx="4717850" cy="5638800"/>
            <a:chOff x="4999037" y="220662"/>
            <a:chExt cx="4717850" cy="5638800"/>
          </a:xfrm>
        </p:grpSpPr>
        <p:pic>
          <p:nvPicPr>
            <p:cNvPr id="4" name="Picture 3"/>
            <p:cNvPicPr>
              <a:picLocks noChangeAspect="1"/>
            </p:cNvPicPr>
            <p:nvPr/>
          </p:nvPicPr>
          <p:blipFill rotWithShape="1">
            <a:blip r:embed="rId3"/>
            <a:srcRect r="60832"/>
            <a:stretch/>
          </p:blipFill>
          <p:spPr>
            <a:xfrm>
              <a:off x="4999037" y="220662"/>
              <a:ext cx="4717850" cy="5638800"/>
            </a:xfrm>
            <a:prstGeom prst="rect">
              <a:avLst/>
            </a:prstGeom>
            <a:ln>
              <a:solidFill>
                <a:schemeClr val="bg1">
                  <a:lumMod val="75000"/>
                </a:schemeClr>
              </a:solidFill>
            </a:ln>
          </p:spPr>
        </p:pic>
        <p:sp>
          <p:nvSpPr>
            <p:cNvPr id="6" name="Rectangle 5"/>
            <p:cNvSpPr/>
            <p:nvPr/>
          </p:nvSpPr>
          <p:spPr bwMode="auto">
            <a:xfrm>
              <a:off x="5169534" y="599120"/>
              <a:ext cx="1658303" cy="154942"/>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p:cNvSpPr>
            <a:spLocks noGrp="1"/>
          </p:cNvSpPr>
          <p:nvPr>
            <p:ph type="title"/>
          </p:nvPr>
        </p:nvSpPr>
        <p:spPr>
          <a:xfrm>
            <a:off x="274637" y="571498"/>
            <a:ext cx="4114800" cy="5783265"/>
          </a:xfrm>
        </p:spPr>
        <p:txBody>
          <a:bodyPr/>
          <a:lstStyle/>
          <a:p>
            <a:r>
              <a:rPr lang="en-US"/>
              <a:t>Remediate security vulnerabilities with prioritized, actionable security recommendations</a:t>
            </a:r>
          </a:p>
        </p:txBody>
      </p:sp>
      <p:sp>
        <p:nvSpPr>
          <p:cNvPr id="10" name="Rectangle 9"/>
          <p:cNvSpPr/>
          <p:nvPr/>
        </p:nvSpPr>
        <p:spPr bwMode="auto">
          <a:xfrm>
            <a:off x="5456237" y="4106863"/>
            <a:ext cx="4305300" cy="228600"/>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p:cNvPicPr>
            <a:picLocks noChangeAspect="1"/>
          </p:cNvPicPr>
          <p:nvPr/>
        </p:nvPicPr>
        <p:blipFill rotWithShape="1">
          <a:blip r:embed="rId3"/>
          <a:srcRect l="78873"/>
          <a:stretch/>
        </p:blipFill>
        <p:spPr>
          <a:xfrm>
            <a:off x="9266237" y="1135062"/>
            <a:ext cx="2544731" cy="5638800"/>
          </a:xfrm>
          <a:prstGeom prst="rect">
            <a:avLst/>
          </a:prstGeom>
          <a:ln>
            <a:solidFill>
              <a:schemeClr val="bg1">
                <a:lumMod val="75000"/>
              </a:schemeClr>
            </a:solidFill>
          </a:ln>
        </p:spPr>
      </p:pic>
    </p:spTree>
    <p:extLst>
      <p:ext uri="{BB962C8B-B14F-4D97-AF65-F5344CB8AC3E}">
        <p14:creationId xmlns:p14="http://schemas.microsoft.com/office/powerpoint/2010/main" val="58857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D047-DA73-46C1-BB2E-70E2395EBC3A}"/>
              </a:ext>
            </a:extLst>
          </p:cNvPr>
          <p:cNvSpPr>
            <a:spLocks noGrp="1"/>
          </p:cNvSpPr>
          <p:nvPr>
            <p:ph type="title"/>
          </p:nvPr>
        </p:nvSpPr>
        <p:spPr/>
        <p:txBody>
          <a:bodyPr/>
          <a:lstStyle/>
          <a:p>
            <a:r>
              <a:rPr lang="en-US"/>
              <a:t>Built in cyber defenses help block malicious access and applications</a:t>
            </a:r>
          </a:p>
        </p:txBody>
      </p:sp>
      <p:sp>
        <p:nvSpPr>
          <p:cNvPr id="3" name="Rectangle 2"/>
          <p:cNvSpPr/>
          <p:nvPr/>
        </p:nvSpPr>
        <p:spPr>
          <a:xfrm>
            <a:off x="8184968" y="1460954"/>
            <a:ext cx="3150221" cy="430887"/>
          </a:xfrm>
          <a:prstGeom prst="rect">
            <a:avLst/>
          </a:prstGeom>
        </p:spPr>
        <p:txBody>
          <a:bodyPr wrap="none">
            <a:spAutoFit/>
          </a:bodyPr>
          <a:lstStyle/>
          <a:p>
            <a:pPr marL="0" marR="0" lvl="1" indent="0" algn="l" defTabSz="932239" rtl="0" eaLnBrk="1" fontAlgn="auto" latinLnBrk="0" hangingPunct="1">
              <a:lnSpc>
                <a:spcPct val="100000"/>
              </a:lnSpc>
              <a:spcBef>
                <a:spcPts val="600"/>
              </a:spcBef>
              <a:spcAft>
                <a:spcPts val="600"/>
              </a:spcAft>
              <a:buClrTx/>
              <a:buSzTx/>
              <a:buFontTx/>
              <a:buNone/>
              <a:tabLst/>
              <a:defRPr/>
            </a:pPr>
            <a:r>
              <a:rPr kumimoji="0" lang="en-US" sz="2200" b="1" i="0" u="none" strike="noStrike" kern="0" cap="all" spc="0" normalizeH="0" baseline="0" noProof="0">
                <a:ln>
                  <a:noFill/>
                </a:ln>
                <a:effectLst/>
                <a:uLnTx/>
                <a:uFillTx/>
                <a:latin typeface="Segoe UI" panose="020B0502040204020203" pitchFamily="34" charset="0"/>
                <a:ea typeface="+mn-ea"/>
                <a:cs typeface="Segoe UI" panose="020B0502040204020203" pitchFamily="34" charset="0"/>
              </a:rPr>
              <a:t>Just-in-time access</a:t>
            </a:r>
          </a:p>
        </p:txBody>
      </p:sp>
      <p:sp>
        <p:nvSpPr>
          <p:cNvPr id="7" name="Rectangle 6"/>
          <p:cNvSpPr/>
          <p:nvPr/>
        </p:nvSpPr>
        <p:spPr>
          <a:xfrm>
            <a:off x="8184968" y="5137605"/>
            <a:ext cx="3991798" cy="769441"/>
          </a:xfrm>
          <a:prstGeom prst="rect">
            <a:avLst/>
          </a:prstGeom>
        </p:spPr>
        <p:txBody>
          <a:bodyPr wrap="none">
            <a:spAutoFit/>
          </a:bodyPr>
          <a:lstStyle/>
          <a:p>
            <a:pPr marL="0" marR="0" lvl="1" indent="0" algn="l" defTabSz="932239" rtl="0" eaLnBrk="1" fontAlgn="auto" latinLnBrk="0" hangingPunct="1">
              <a:lnSpc>
                <a:spcPct val="100000"/>
              </a:lnSpc>
              <a:spcBef>
                <a:spcPts val="600"/>
              </a:spcBef>
              <a:spcAft>
                <a:spcPts val="600"/>
              </a:spcAft>
              <a:buClrTx/>
              <a:buSzTx/>
              <a:buFontTx/>
              <a:buNone/>
              <a:tabLst/>
              <a:defRPr/>
            </a:pPr>
            <a:r>
              <a:rPr kumimoji="0" lang="en-US" sz="2200" b="1" i="0" u="none" strike="noStrike" kern="0" cap="all" spc="0" normalizeH="0" baseline="0" noProof="0" dirty="0">
                <a:ln>
                  <a:noFill/>
                </a:ln>
                <a:effectLst/>
                <a:uLnTx/>
                <a:uFillTx/>
                <a:latin typeface="Segoe UI" panose="020B0502040204020203" pitchFamily="34" charset="0"/>
                <a:ea typeface="+mn-ea"/>
                <a:cs typeface="Segoe UI" panose="020B0502040204020203" pitchFamily="34" charset="0"/>
              </a:rPr>
              <a:t>Prescriptive application</a:t>
            </a:r>
            <a:br>
              <a:rPr kumimoji="0" lang="en-US" sz="2200" b="1" i="0" u="none" strike="noStrike" kern="0" cap="all"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2200" b="1" i="0" u="none" strike="noStrike" kern="0" cap="all" spc="0" normalizeH="0" baseline="0" noProof="0" dirty="0">
                <a:ln>
                  <a:noFill/>
                </a:ln>
                <a:effectLst/>
                <a:uLnTx/>
                <a:uFillTx/>
                <a:latin typeface="Segoe UI" panose="020B0502040204020203" pitchFamily="34" charset="0"/>
                <a:ea typeface="+mn-ea"/>
                <a:cs typeface="Segoe UI" panose="020B0502040204020203" pitchFamily="34" charset="0"/>
              </a:rPr>
              <a:t>whitelisting</a:t>
            </a:r>
          </a:p>
        </p:txBody>
      </p:sp>
      <p:pic>
        <p:nvPicPr>
          <p:cNvPr id="2054" name="Picture 6" descr="D:\Projects\Microsoft 84\Microsoft\Graphics\Sarah's PPT\JIT_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241" y="4170817"/>
            <a:ext cx="2763472" cy="19335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Projects\Microsoft 84\Microsoft\Graphics\Sarah's PPT\Whitelisting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141" y="751837"/>
            <a:ext cx="2566034" cy="162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96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C5E44-9CF3-45A3-8CD2-7089A5D6D581}"/>
              </a:ext>
            </a:extLst>
          </p:cNvPr>
          <p:cNvSpPr>
            <a:spLocks noGrp="1"/>
          </p:cNvSpPr>
          <p:nvPr>
            <p:ph type="title"/>
          </p:nvPr>
        </p:nvSpPr>
        <p:spPr>
          <a:xfrm>
            <a:off x="274639" y="2125677"/>
            <a:ext cx="10056812" cy="2179058"/>
          </a:xfrm>
        </p:spPr>
        <p:txBody>
          <a:bodyPr/>
          <a:lstStyle/>
          <a:p>
            <a:r>
              <a:rPr lang="en-US" dirty="0"/>
              <a:t>What’s the most common attack against Azure?</a:t>
            </a:r>
          </a:p>
        </p:txBody>
      </p:sp>
    </p:spTree>
    <p:extLst>
      <p:ext uri="{BB962C8B-B14F-4D97-AF65-F5344CB8AC3E}">
        <p14:creationId xmlns:p14="http://schemas.microsoft.com/office/powerpoint/2010/main" val="443213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E8BC9EF-C028-4803-8CAD-7CE64EB77774}"/>
              </a:ext>
            </a:extLst>
          </p:cNvPr>
          <p:cNvSpPr/>
          <p:nvPr/>
        </p:nvSpPr>
        <p:spPr bwMode="auto">
          <a:xfrm>
            <a:off x="4427" y="1469243"/>
            <a:ext cx="12428523" cy="484522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D8139FC6-D89B-4588-863F-E3C47FD8A08F}"/>
              </a:ext>
            </a:extLst>
          </p:cNvPr>
          <p:cNvCxnSpPr>
            <a:cxnSpLocks/>
          </p:cNvCxnSpPr>
          <p:nvPr/>
        </p:nvCxnSpPr>
        <p:spPr>
          <a:xfrm flipV="1">
            <a:off x="3437249" y="2760529"/>
            <a:ext cx="3853867" cy="7865"/>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AAAEC03C-4741-4E5B-9113-D252F6D2330D}"/>
              </a:ext>
            </a:extLst>
          </p:cNvPr>
          <p:cNvSpPr txBox="1"/>
          <p:nvPr/>
        </p:nvSpPr>
        <p:spPr>
          <a:xfrm>
            <a:off x="6491140" y="2270900"/>
            <a:ext cx="859869" cy="489253"/>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1399" b="1" i="0" u="none" strike="noStrike" kern="1200" cap="none" spc="0" normalizeH="0" baseline="0" noProof="0">
                <a:ln>
                  <a:noFill/>
                </a:ln>
                <a:gradFill>
                  <a:gsLst>
                    <a:gs pos="2917">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RDP</a:t>
            </a:r>
            <a:endParaRPr kumimoji="0" lang="en-US" sz="2000" b="1" i="0" u="none" strike="noStrike" kern="1200" cap="none" spc="0" normalizeH="0" baseline="0" noProof="0">
              <a:ln>
                <a:noFill/>
              </a:ln>
              <a:gradFill>
                <a:gsLst>
                  <a:gs pos="2917">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25" name="Straight Arrow Connector 24">
            <a:extLst>
              <a:ext uri="{FF2B5EF4-FFF2-40B4-BE49-F238E27FC236}">
                <a16:creationId xmlns:a16="http://schemas.microsoft.com/office/drawing/2014/main" id="{99EE60C9-C9CC-4B77-B048-5F8712AC6DC4}"/>
              </a:ext>
            </a:extLst>
          </p:cNvPr>
          <p:cNvCxnSpPr>
            <a:cxnSpLocks/>
          </p:cNvCxnSpPr>
          <p:nvPr/>
        </p:nvCxnSpPr>
        <p:spPr>
          <a:xfrm>
            <a:off x="3353373" y="3271680"/>
            <a:ext cx="3549627" cy="3806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4CB6956D-7CCA-4677-AE17-EDD00FA26159}"/>
              </a:ext>
            </a:extLst>
          </p:cNvPr>
          <p:cNvSpPr txBox="1"/>
          <p:nvPr/>
        </p:nvSpPr>
        <p:spPr>
          <a:xfrm>
            <a:off x="6261500" y="2867748"/>
            <a:ext cx="835119" cy="489253"/>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1399" b="1" i="0" u="none" strike="noStrike" kern="1200" cap="none" spc="0" normalizeH="0" baseline="0" noProof="0">
                <a:ln>
                  <a:noFill/>
                </a:ln>
                <a:gradFill>
                  <a:gsLst>
                    <a:gs pos="2917">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SSH</a:t>
            </a:r>
            <a:endParaRPr kumimoji="0" lang="en-US" sz="2000" b="1" i="0" u="none" strike="noStrike" kern="1200" cap="none" spc="0" normalizeH="0" baseline="0" noProof="0">
              <a:ln>
                <a:noFill/>
              </a:ln>
              <a:gradFill>
                <a:gsLst>
                  <a:gs pos="2917">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Freeform 95">
            <a:extLst>
              <a:ext uri="{FF2B5EF4-FFF2-40B4-BE49-F238E27FC236}">
                <a16:creationId xmlns:a16="http://schemas.microsoft.com/office/drawing/2014/main" id="{D22582CF-E4C8-48C4-861E-416FB4BC5519}"/>
              </a:ext>
            </a:extLst>
          </p:cNvPr>
          <p:cNvSpPr>
            <a:spLocks/>
          </p:cNvSpPr>
          <p:nvPr/>
        </p:nvSpPr>
        <p:spPr bwMode="auto">
          <a:xfrm flipH="1">
            <a:off x="6903000" y="2137487"/>
            <a:ext cx="2420796" cy="14925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2050"/>
          </a:solidFill>
          <a:ln w="38100">
            <a:solidFill>
              <a:srgbClr val="002050"/>
            </a:solidFill>
            <a:round/>
            <a:headEnd/>
            <a:tailEnd/>
          </a:ln>
          <a:extLst/>
        </p:spPr>
        <p:txBody>
          <a:bodyPr vert="horz" wrap="square" lIns="93207" tIns="46604" rIns="93207" bIns="46604" numCol="1" anchor="t" anchorCtr="0" compatLnSpc="1">
            <a:prstTxWarp prst="textNoShape">
              <a:avLst/>
            </a:prstTxWarp>
          </a:bodyPr>
          <a:lstStyle/>
          <a:p>
            <a:pPr marL="0" marR="0" lvl="0" indent="0" algn="l"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7" name="Group 6"/>
          <p:cNvGrpSpPr/>
          <p:nvPr/>
        </p:nvGrpSpPr>
        <p:grpSpPr>
          <a:xfrm>
            <a:off x="7322952" y="3095071"/>
            <a:ext cx="1663987" cy="401988"/>
            <a:chOff x="7285507" y="3016155"/>
            <a:chExt cx="1664223" cy="402045"/>
          </a:xfrm>
        </p:grpSpPr>
        <p:pic>
          <p:nvPicPr>
            <p:cNvPr id="80" name="Picture 46">
              <a:extLst>
                <a:ext uri="{FF2B5EF4-FFF2-40B4-BE49-F238E27FC236}">
                  <a16:creationId xmlns:a16="http://schemas.microsoft.com/office/drawing/2014/main" id="{2AECEC55-B0AB-4C71-90F2-EE20B8CEA780}"/>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510571" y="3016155"/>
              <a:ext cx="439159" cy="40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6">
              <a:extLst>
                <a:ext uri="{FF2B5EF4-FFF2-40B4-BE49-F238E27FC236}">
                  <a16:creationId xmlns:a16="http://schemas.microsoft.com/office/drawing/2014/main" id="{E994CC83-0233-4FF7-A419-E23A5BE3F49A}"/>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898039" y="3016155"/>
              <a:ext cx="439159" cy="40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46">
              <a:extLst>
                <a:ext uri="{FF2B5EF4-FFF2-40B4-BE49-F238E27FC236}">
                  <a16:creationId xmlns:a16="http://schemas.microsoft.com/office/drawing/2014/main" id="{387CE380-1C8E-42C8-9AE4-2F8777ADF364}"/>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285507" y="3016155"/>
              <a:ext cx="439159" cy="40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7638856" y="2555691"/>
            <a:ext cx="1032176" cy="401988"/>
            <a:chOff x="7651619" y="2476699"/>
            <a:chExt cx="1032322" cy="402045"/>
          </a:xfrm>
        </p:grpSpPr>
        <p:pic>
          <p:nvPicPr>
            <p:cNvPr id="78" name="Picture 46">
              <a:extLst>
                <a:ext uri="{FF2B5EF4-FFF2-40B4-BE49-F238E27FC236}">
                  <a16:creationId xmlns:a16="http://schemas.microsoft.com/office/drawing/2014/main" id="{38FC3476-C68F-4F1C-B94C-57A3585E658E}"/>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651619" y="2476699"/>
              <a:ext cx="439159" cy="40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46">
              <a:extLst>
                <a:ext uri="{FF2B5EF4-FFF2-40B4-BE49-F238E27FC236}">
                  <a16:creationId xmlns:a16="http://schemas.microsoft.com/office/drawing/2014/main" id="{CE7B0B47-59CF-41B3-BA0D-040F13D23129}"/>
                </a:ext>
              </a:extLst>
            </p:cNvPr>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244782" y="2476699"/>
              <a:ext cx="439159" cy="40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5" name="Straight Arrow Connector 34">
            <a:extLst>
              <a:ext uri="{FF2B5EF4-FFF2-40B4-BE49-F238E27FC236}">
                <a16:creationId xmlns:a16="http://schemas.microsoft.com/office/drawing/2014/main" id="{E849B3E5-C675-4D4D-A290-6B106F6051D7}"/>
              </a:ext>
            </a:extLst>
          </p:cNvPr>
          <p:cNvCxnSpPr>
            <a:cxnSpLocks/>
          </p:cNvCxnSpPr>
          <p:nvPr/>
        </p:nvCxnSpPr>
        <p:spPr>
          <a:xfrm>
            <a:off x="3718402" y="2598404"/>
            <a:ext cx="3561009" cy="169564"/>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80B1A510-3E72-4107-9336-A4BBF7A81D7A}"/>
              </a:ext>
            </a:extLst>
          </p:cNvPr>
          <p:cNvCxnSpPr>
            <a:cxnSpLocks/>
            <a:stCxn id="42" idx="6"/>
          </p:cNvCxnSpPr>
          <p:nvPr/>
        </p:nvCxnSpPr>
        <p:spPr>
          <a:xfrm flipV="1">
            <a:off x="3765099" y="2771727"/>
            <a:ext cx="3517084" cy="158771"/>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7F34E6B3-8C2E-4F4D-88B0-ABBA3F7382C1}"/>
              </a:ext>
            </a:extLst>
          </p:cNvPr>
          <p:cNvCxnSpPr>
            <a:cxnSpLocks/>
            <a:endCxn id="65" idx="1"/>
          </p:cNvCxnSpPr>
          <p:nvPr/>
        </p:nvCxnSpPr>
        <p:spPr>
          <a:xfrm>
            <a:off x="3551873" y="2433012"/>
            <a:ext cx="3739245" cy="330480"/>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C29B927E-05E4-4803-BA7A-1D3BE8A2CF15}"/>
              </a:ext>
            </a:extLst>
          </p:cNvPr>
          <p:cNvCxnSpPr>
            <a:cxnSpLocks/>
          </p:cNvCxnSpPr>
          <p:nvPr/>
        </p:nvCxnSpPr>
        <p:spPr>
          <a:xfrm>
            <a:off x="3566961" y="3112988"/>
            <a:ext cx="3352341" cy="196721"/>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5DCB6440-4907-49FC-8D78-F57B454F4654}"/>
              </a:ext>
            </a:extLst>
          </p:cNvPr>
          <p:cNvCxnSpPr>
            <a:cxnSpLocks/>
          </p:cNvCxnSpPr>
          <p:nvPr/>
        </p:nvCxnSpPr>
        <p:spPr>
          <a:xfrm flipV="1">
            <a:off x="3535126" y="3299256"/>
            <a:ext cx="3376024" cy="14444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9E15943A-D6D9-45F2-A304-6093E9EFA888}"/>
              </a:ext>
            </a:extLst>
          </p:cNvPr>
          <p:cNvCxnSpPr>
            <a:cxnSpLocks/>
          </p:cNvCxnSpPr>
          <p:nvPr/>
        </p:nvCxnSpPr>
        <p:spPr>
          <a:xfrm flipV="1">
            <a:off x="3440032" y="3302515"/>
            <a:ext cx="3479269" cy="25681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6" name="Rectangle 45">
            <a:extLst/>
          </p:cNvPr>
          <p:cNvSpPr/>
          <p:nvPr/>
        </p:nvSpPr>
        <p:spPr>
          <a:xfrm>
            <a:off x="1765" y="3964946"/>
            <a:ext cx="12433829" cy="25770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188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Pro Display Light" panose="020B0302040504020203" pitchFamily="34" charset="0"/>
              <a:ea typeface="+mn-ea"/>
              <a:cs typeface="+mn-cs"/>
            </a:endParaRPr>
          </a:p>
        </p:txBody>
      </p:sp>
      <p:sp>
        <p:nvSpPr>
          <p:cNvPr id="47" name="Rectangle 46">
            <a:extLst/>
          </p:cNvPr>
          <p:cNvSpPr/>
          <p:nvPr/>
        </p:nvSpPr>
        <p:spPr bwMode="auto">
          <a:xfrm>
            <a:off x="4654822" y="4142528"/>
            <a:ext cx="3577113" cy="1950570"/>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1" indent="0" algn="l" defTabSz="932060" rtl="0" eaLnBrk="1" fontAlgn="auto" latinLnBrk="0" hangingPunct="1">
              <a:lnSpc>
                <a:spcPct val="100000"/>
              </a:lnSpc>
              <a:spcBef>
                <a:spcPts val="600"/>
              </a:spcBef>
              <a:spcAft>
                <a:spcPts val="600"/>
              </a:spcAft>
              <a:buClrTx/>
              <a:buSzPct val="90000"/>
              <a:buFontTx/>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Easy access</a:t>
            </a:r>
          </a:p>
          <a:p>
            <a:pPr marL="0" marR="0" lvl="2" indent="0" algn="l" defTabSz="9325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anose="020B0502040204020203" pitchFamily="34" charset="0"/>
              </a:rPr>
              <a:t>Access to VMs requires only local admin credentials, which are easier targets for brute attacks than more carefully managed domain accounts</a:t>
            </a:r>
          </a:p>
        </p:txBody>
      </p:sp>
      <p:sp>
        <p:nvSpPr>
          <p:cNvPr id="49" name="Rectangle 48">
            <a:extLst/>
          </p:cNvPr>
          <p:cNvSpPr/>
          <p:nvPr/>
        </p:nvSpPr>
        <p:spPr bwMode="auto">
          <a:xfrm>
            <a:off x="427858" y="4142528"/>
            <a:ext cx="3961599" cy="2661076"/>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1" indent="0" algn="l" defTabSz="932060" rtl="0" eaLnBrk="1" fontAlgn="auto" latinLnBrk="0" hangingPunct="1">
              <a:lnSpc>
                <a:spcPct val="100000"/>
              </a:lnSpc>
              <a:spcBef>
                <a:spcPts val="600"/>
              </a:spcBef>
              <a:spcAft>
                <a:spcPts val="600"/>
              </a:spcAft>
              <a:buClrTx/>
              <a:buSzPct val="90000"/>
              <a:buFontTx/>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100,000 attacks/month</a:t>
            </a:r>
          </a:p>
          <a:p>
            <a:pPr marL="0" marR="0" lvl="2" indent="0" algn="l" defTabSz="9325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anose="020B0502040204020203" pitchFamily="34" charset="0"/>
              </a:rPr>
              <a:t>On average Azure VMs are the subject to 100,000 brute force attacks targeting management ports, most commonly RDP </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anose="020B05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anose="020B0502040204020203" pitchFamily="34" charset="0"/>
              </a:rPr>
              <a:t>and SSH ports</a:t>
            </a:r>
          </a:p>
        </p:txBody>
      </p:sp>
      <p:sp>
        <p:nvSpPr>
          <p:cNvPr id="51" name="Rectangle 50">
            <a:extLst/>
          </p:cNvPr>
          <p:cNvSpPr/>
          <p:nvPr/>
        </p:nvSpPr>
        <p:spPr bwMode="auto">
          <a:xfrm>
            <a:off x="8189191" y="4142527"/>
            <a:ext cx="3743237" cy="2819001"/>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1" indent="0" algn="l" defTabSz="932060" rtl="0" eaLnBrk="1" fontAlgn="auto" latinLnBrk="0" hangingPunct="1">
              <a:lnSpc>
                <a:spcPct val="100000"/>
              </a:lnSpc>
              <a:spcBef>
                <a:spcPts val="600"/>
              </a:spcBef>
              <a:spcAft>
                <a:spcPts val="600"/>
              </a:spcAft>
              <a:buClrTx/>
              <a:buSzPct val="90000"/>
              <a:buFontTx/>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Always open</a:t>
            </a:r>
          </a:p>
          <a:p>
            <a:pPr marL="0" marR="0" lvl="2" indent="0" algn="l" defTabSz="9325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anose="020B0502040204020203" pitchFamily="34" charset="0"/>
              </a:rPr>
              <a:t>While access to management ports is only required sporadically, these ports are often left open for convenience or by accident</a:t>
            </a:r>
          </a:p>
          <a:p>
            <a:pPr marL="0" marR="0" lvl="0" indent="0" algn="l" defTabSz="932151" rtl="0" eaLnBrk="1" fontAlgn="auto" latinLnBrk="0" hangingPunct="1">
              <a:lnSpc>
                <a:spcPct val="100000"/>
              </a:lnSpc>
              <a:spcBef>
                <a:spcPts val="0"/>
              </a:spcBef>
              <a:spcAft>
                <a:spcPts val="600"/>
              </a:spcAft>
              <a:buClrTx/>
              <a:buSzTx/>
              <a:buFontTx/>
              <a:buNone/>
              <a:tabLst/>
              <a:defRPr/>
            </a:pPr>
            <a:endParaRPr kumimoji="0" lang="en-US" sz="1599"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 name="Title 1"/>
          <p:cNvSpPr>
            <a:spLocks noGrp="1"/>
          </p:cNvSpPr>
          <p:nvPr>
            <p:ph type="title"/>
          </p:nvPr>
        </p:nvSpPr>
        <p:spPr>
          <a:xfrm>
            <a:off x="274740" y="258427"/>
            <a:ext cx="11887878" cy="917575"/>
          </a:xfrm>
        </p:spPr>
        <p:txBody>
          <a:bodyPr/>
          <a:lstStyle/>
          <a:p>
            <a:pPr defTabSz="932384"/>
            <a:r>
              <a:rPr lang="en-US" dirty="0">
                <a:solidFill>
                  <a:schemeClr val="tx1"/>
                </a:solidFill>
              </a:rPr>
              <a:t>Brute force attacks commonly target VMs</a:t>
            </a:r>
          </a:p>
        </p:txBody>
      </p:sp>
      <p:grpSp>
        <p:nvGrpSpPr>
          <p:cNvPr id="9" name="Group 8"/>
          <p:cNvGrpSpPr/>
          <p:nvPr/>
        </p:nvGrpSpPr>
        <p:grpSpPr>
          <a:xfrm>
            <a:off x="2251258" y="2174047"/>
            <a:ext cx="1513840" cy="1512902"/>
            <a:chOff x="2250695" y="2173859"/>
            <a:chExt cx="1514055" cy="1513117"/>
          </a:xfrm>
          <a:solidFill>
            <a:schemeClr val="tx1"/>
          </a:solidFill>
        </p:grpSpPr>
        <p:sp>
          <p:nvSpPr>
            <p:cNvPr id="42" name="Oval 41">
              <a:extLst>
                <a:ext uri="{FF2B5EF4-FFF2-40B4-BE49-F238E27FC236}">
                  <a16:creationId xmlns:a16="http://schemas.microsoft.com/office/drawing/2014/main" id="{D8A1E949-BAB7-4966-AD89-8D6E0650B9B3}"/>
                </a:ext>
              </a:extLst>
            </p:cNvPr>
            <p:cNvSpPr/>
            <p:nvPr/>
          </p:nvSpPr>
          <p:spPr bwMode="auto">
            <a:xfrm>
              <a:off x="2250695" y="2173859"/>
              <a:ext cx="1514055" cy="1513117"/>
            </a:xfrm>
            <a:prstGeom prst="ellipse">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02" tIns="146241" rIns="182802" bIns="146241"/>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eople_4">
              <a:extLst/>
            </p:cNvPr>
            <p:cNvSpPr>
              <a:spLocks noChangeAspect="1" noEditPoints="1"/>
            </p:cNvSpPr>
            <p:nvPr/>
          </p:nvSpPr>
          <p:spPr bwMode="auto">
            <a:xfrm>
              <a:off x="2734031" y="2624436"/>
              <a:ext cx="547382" cy="6119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571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46099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8028" y="571543"/>
            <a:ext cx="3864799" cy="5783436"/>
          </a:xfrm>
        </p:spPr>
        <p:txBody>
          <a:bodyPr anchor="ctr"/>
          <a:lstStyle/>
          <a:p>
            <a:r>
              <a:rPr lang="en-US" sz="3672" dirty="0">
                <a:solidFill>
                  <a:schemeClr val="tx1"/>
                </a:solidFill>
              </a:rPr>
              <a:t>Limit exposure to brute force attacks with </a:t>
            </a:r>
            <a:br>
              <a:rPr lang="en-US" sz="3672" dirty="0">
                <a:solidFill>
                  <a:schemeClr val="tx1"/>
                </a:solidFill>
              </a:rPr>
            </a:br>
            <a:r>
              <a:rPr lang="en-US" sz="3672" dirty="0">
                <a:solidFill>
                  <a:schemeClr val="tx1"/>
                </a:solidFill>
              </a:rPr>
              <a:t>just-in-time access to virtual machines</a:t>
            </a:r>
          </a:p>
        </p:txBody>
      </p:sp>
      <p:sp>
        <p:nvSpPr>
          <p:cNvPr id="4" name="TextBox 3"/>
          <p:cNvSpPr txBox="1"/>
          <p:nvPr/>
        </p:nvSpPr>
        <p:spPr>
          <a:xfrm>
            <a:off x="200146" y="6448924"/>
            <a:ext cx="972510" cy="492878"/>
          </a:xfrm>
          <a:prstGeom prst="rect">
            <a:avLst/>
          </a:prstGeom>
          <a:noFill/>
        </p:spPr>
        <p:txBody>
          <a:bodyPr wrap="none" lIns="182828" tIns="146262" rIns="182828" bIns="146262" rtlCol="0">
            <a:spAutoFit/>
          </a:bodyPr>
          <a:lstStyle/>
          <a:p>
            <a:pPr marL="0" marR="0" lvl="0" indent="0" algn="l" defTabSz="932418"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FFFFFF"/>
                </a:solidFill>
                <a:effectLst/>
                <a:uLnTx/>
                <a:uFillTx/>
                <a:latin typeface="Segoe UI Semilight"/>
                <a:ea typeface="+mn-ea"/>
                <a:cs typeface="+mn-cs"/>
              </a:rPr>
              <a:t>Preview</a:t>
            </a:r>
          </a:p>
        </p:txBody>
      </p:sp>
      <p:pic>
        <p:nvPicPr>
          <p:cNvPr id="5" name="Picture 4">
            <a:extLst>
              <a:ext uri="{FF2B5EF4-FFF2-40B4-BE49-F238E27FC236}">
                <a16:creationId xmlns:a16="http://schemas.microsoft.com/office/drawing/2014/main" id="{EF28295E-CA6B-44FF-8B66-FB58E3664D93}"/>
              </a:ext>
            </a:extLst>
          </p:cNvPr>
          <p:cNvPicPr>
            <a:picLocks noChangeAspect="1"/>
          </p:cNvPicPr>
          <p:nvPr/>
        </p:nvPicPr>
        <p:blipFill>
          <a:blip r:embed="rId3"/>
          <a:stretch>
            <a:fillRect/>
          </a:stretch>
        </p:blipFill>
        <p:spPr>
          <a:xfrm>
            <a:off x="4975470" y="235394"/>
            <a:ext cx="5732261" cy="5966367"/>
          </a:xfrm>
          <a:prstGeom prst="rect">
            <a:avLst/>
          </a:prstGeom>
          <a:ln>
            <a:solidFill>
              <a:srgbClr val="002050"/>
            </a:solidFill>
          </a:ln>
        </p:spPr>
      </p:pic>
      <p:sp>
        <p:nvSpPr>
          <p:cNvPr id="6" name="Rectangle 5">
            <a:extLst>
              <a:ext uri="{FF2B5EF4-FFF2-40B4-BE49-F238E27FC236}">
                <a16:creationId xmlns:a16="http://schemas.microsoft.com/office/drawing/2014/main" id="{C03811BF-FF3C-45F4-B2FE-BC7A38552AF5}"/>
              </a:ext>
            </a:extLst>
          </p:cNvPr>
          <p:cNvSpPr/>
          <p:nvPr/>
        </p:nvSpPr>
        <p:spPr bwMode="auto">
          <a:xfrm>
            <a:off x="5124873" y="4250723"/>
            <a:ext cx="5453251" cy="224106"/>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706AB6A5-774B-4AEC-AF6A-12C676CF841A}"/>
              </a:ext>
            </a:extLst>
          </p:cNvPr>
          <p:cNvPicPr>
            <a:picLocks noChangeAspect="1"/>
          </p:cNvPicPr>
          <p:nvPr/>
        </p:nvPicPr>
        <p:blipFill rotWithShape="1">
          <a:blip r:embed="rId4"/>
          <a:srcRect l="48565" r="18139"/>
          <a:stretch/>
        </p:blipFill>
        <p:spPr>
          <a:xfrm>
            <a:off x="8038254" y="739726"/>
            <a:ext cx="3809805" cy="5913391"/>
          </a:xfrm>
          <a:prstGeom prst="rect">
            <a:avLst/>
          </a:prstGeom>
          <a:ln>
            <a:solidFill>
              <a:srgbClr val="002050"/>
            </a:solidFill>
          </a:ln>
        </p:spPr>
      </p:pic>
      <p:sp>
        <p:nvSpPr>
          <p:cNvPr id="8" name="Rectangle 7">
            <a:extLst>
              <a:ext uri="{FF2B5EF4-FFF2-40B4-BE49-F238E27FC236}">
                <a16:creationId xmlns:a16="http://schemas.microsoft.com/office/drawing/2014/main" id="{EA8748AB-703F-4E4D-B174-8D36E1262CAE}"/>
              </a:ext>
            </a:extLst>
          </p:cNvPr>
          <p:cNvSpPr/>
          <p:nvPr/>
        </p:nvSpPr>
        <p:spPr bwMode="auto">
          <a:xfrm rot="2167302" flipH="1">
            <a:off x="9585057" y="461124"/>
            <a:ext cx="3831844" cy="5283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INTRODUCING</a:t>
            </a:r>
          </a:p>
        </p:txBody>
      </p:sp>
    </p:spTree>
    <p:extLst>
      <p:ext uri="{BB962C8B-B14F-4D97-AF65-F5344CB8AC3E}">
        <p14:creationId xmlns:p14="http://schemas.microsoft.com/office/powerpoint/2010/main" val="3469240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6006809" y="1986653"/>
            <a:ext cx="6232920" cy="22515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Arrow: Pentagon 10">
            <a:extLst/>
          </p:cNvPr>
          <p:cNvSpPr/>
          <p:nvPr/>
        </p:nvSpPr>
        <p:spPr bwMode="auto">
          <a:xfrm>
            <a:off x="3544" y="1986653"/>
            <a:ext cx="6950267" cy="2251583"/>
          </a:xfrm>
          <a:prstGeom prst="homePlate">
            <a:avLst>
              <a:gd name="adj" fmla="val 27233"/>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p:cNvGrpSpPr/>
          <p:nvPr/>
        </p:nvGrpSpPr>
        <p:grpSpPr>
          <a:xfrm>
            <a:off x="882" y="4238236"/>
            <a:ext cx="12435593" cy="2307026"/>
            <a:chOff x="882" y="4300721"/>
            <a:chExt cx="12435593" cy="2307026"/>
          </a:xfrm>
        </p:grpSpPr>
        <p:sp>
          <p:nvSpPr>
            <p:cNvPr id="20" name="TextBox 19">
              <a:extLst/>
            </p:cNvPr>
            <p:cNvSpPr txBox="1"/>
            <p:nvPr/>
          </p:nvSpPr>
          <p:spPr>
            <a:xfrm>
              <a:off x="2639990" y="5267802"/>
              <a:ext cx="7390351" cy="446397"/>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a:ln>
                    <a:noFill/>
                  </a:ln>
                  <a:solidFill>
                    <a:srgbClr val="FFFFFF"/>
                  </a:solidFill>
                  <a:effectLst/>
                  <a:uLnTx/>
                  <a:uFillTx/>
                  <a:latin typeface="Segoe UI Light"/>
                  <a:ea typeface="Segoe UI" charset="0"/>
                  <a:cs typeface="Segoe UI" charset="0"/>
                </a:rPr>
                <a:t>BUILT ON CLOUD LOG ANALYTICS PLATFORM</a:t>
              </a:r>
            </a:p>
          </p:txBody>
        </p:sp>
        <p:sp>
          <p:nvSpPr>
            <p:cNvPr id="21" name="Rectangle 20">
              <a:extLst/>
            </p:cNvPr>
            <p:cNvSpPr/>
            <p:nvPr/>
          </p:nvSpPr>
          <p:spPr>
            <a:xfrm>
              <a:off x="882" y="4300721"/>
              <a:ext cx="12435593" cy="2307026"/>
            </a:xfrm>
            <a:prstGeom prst="rect">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Pro Display Light" panose="020B0302040504020203" pitchFamily="34" charset="0"/>
                <a:ea typeface="+mn-ea"/>
                <a:cs typeface="+mn-cs"/>
              </a:endParaRPr>
            </a:p>
          </p:txBody>
        </p:sp>
        <p:sp>
          <p:nvSpPr>
            <p:cNvPr id="22" name="Content Placeholder 2">
              <a:extLst/>
            </p:cNvPr>
            <p:cNvSpPr txBox="1">
              <a:spLocks/>
            </p:cNvSpPr>
            <p:nvPr/>
          </p:nvSpPr>
          <p:spPr>
            <a:xfrm>
              <a:off x="365127" y="4355003"/>
              <a:ext cx="4938710" cy="2002212"/>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2239" rtl="0" eaLnBrk="1" fontAlgn="base" latinLnBrk="0" hangingPunct="1">
                <a:lnSpc>
                  <a:spcPts val="4565"/>
                </a:lnSpc>
                <a:spcBef>
                  <a:spcPts val="600"/>
                </a:spcBef>
                <a:spcAft>
                  <a:spcPts val="600"/>
                </a:spcAft>
                <a:buClrTx/>
                <a:buSzPct val="90000"/>
                <a:buFont typeface="Arial" charset="0"/>
                <a:buNone/>
                <a:tabLst/>
                <a:defRPr/>
              </a:pPr>
              <a:r>
                <a:rPr kumimoji="0" lang="en-US" sz="2200" b="1" i="0" u="none" strike="noStrike" kern="0" cap="all" spc="0" normalizeH="0" baseline="0" noProof="0" dirty="0">
                  <a:ln>
                    <a:noFill/>
                  </a:ln>
                  <a:solidFill>
                    <a:schemeClr val="accent2">
                      <a:lumMod val="10000"/>
                    </a:schemeClr>
                  </a:solidFill>
                  <a:effectLst/>
                  <a:uLnTx/>
                  <a:uFillTx/>
                  <a:latin typeface="Segoe UI" panose="020B0502040204020203" pitchFamily="34" charset="0"/>
                  <a:ea typeface="+mn-ea"/>
                  <a:cs typeface="Segoe UI" panose="020B0502040204020203" pitchFamily="34" charset="0"/>
                </a:rPr>
                <a:t>Always evolving</a:t>
              </a:r>
            </a:p>
            <a:p>
              <a:pPr marL="0" marR="0" lvl="1" indent="0" algn="l" defTabSz="932444" rtl="0" eaLnBrk="1" fontAlgn="base" latinLnBrk="0" hangingPunct="1">
                <a:lnSpc>
                  <a:spcPct val="90000"/>
                </a:lnSpc>
                <a:spcBef>
                  <a:spcPts val="600"/>
                </a:spcBef>
                <a:spcAft>
                  <a:spcPts val="600"/>
                </a:spcAft>
                <a:buClr>
                  <a:srgbClr val="0078D7"/>
                </a:buClr>
                <a:buSzPct val="85000"/>
                <a:buFont typeface="Arial" charset="0"/>
                <a:buNone/>
                <a:tabLst/>
                <a:defRPr/>
              </a:pPr>
              <a:r>
                <a:rPr kumimoji="0" lang="en-US" sz="1600" b="0" i="0" u="none" strike="noStrike" kern="1200" cap="none" spc="0" normalizeH="0" baseline="0" noProof="0" dirty="0">
                  <a:ln>
                    <a:noFill/>
                  </a:ln>
                  <a:solidFill>
                    <a:schemeClr val="accent2">
                      <a:lumMod val="10000"/>
                    </a:schemeClr>
                  </a:solidFill>
                  <a:effectLst/>
                  <a:uLnTx/>
                  <a:uFillTx/>
                  <a:latin typeface="Segoe UI" panose="020B0502040204020203" pitchFamily="34" charset="0"/>
                  <a:ea typeface="+mn-ea"/>
                  <a:cs typeface="Segoe UI" panose="020B0502040204020203" pitchFamily="34" charset="0"/>
                </a:rPr>
                <a:t>Malware is constantly changing - you can no longer rely on antimalware software to detect and remove malicious code from running on your machines</a:t>
              </a:r>
            </a:p>
          </p:txBody>
        </p:sp>
        <p:sp>
          <p:nvSpPr>
            <p:cNvPr id="24" name="Content Placeholder 2">
              <a:extLst/>
            </p:cNvPr>
            <p:cNvSpPr txBox="1">
              <a:spLocks/>
            </p:cNvSpPr>
            <p:nvPr/>
          </p:nvSpPr>
          <p:spPr>
            <a:xfrm>
              <a:off x="6203555" y="4355003"/>
              <a:ext cx="5837238" cy="1752021"/>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2239" rtl="0" eaLnBrk="1" fontAlgn="base" latinLnBrk="0" hangingPunct="1">
                <a:lnSpc>
                  <a:spcPts val="4565"/>
                </a:lnSpc>
                <a:spcBef>
                  <a:spcPts val="600"/>
                </a:spcBef>
                <a:spcAft>
                  <a:spcPts val="600"/>
                </a:spcAft>
                <a:buClrTx/>
                <a:buSzPct val="90000"/>
                <a:buFont typeface="Arial" charset="0"/>
                <a:buNone/>
                <a:tabLst/>
                <a:defRPr/>
              </a:pPr>
              <a:r>
                <a:rPr kumimoji="0" lang="en-US" sz="2200" b="1" i="0" u="none" strike="noStrike" kern="0" cap="all" spc="0" normalizeH="0" baseline="0" noProof="0" dirty="0">
                  <a:ln>
                    <a:noFill/>
                  </a:ln>
                  <a:solidFill>
                    <a:schemeClr val="accent2">
                      <a:lumMod val="10000"/>
                    </a:schemeClr>
                  </a:solidFill>
                  <a:effectLst/>
                  <a:uLnTx/>
                  <a:uFillTx/>
                  <a:latin typeface="Segoe UI" panose="020B0502040204020203" pitchFamily="34" charset="0"/>
                  <a:ea typeface="+mn-ea"/>
                  <a:cs typeface="Segoe UI" panose="020B0502040204020203" pitchFamily="34" charset="0"/>
                </a:rPr>
                <a:t>Hard to block</a:t>
              </a:r>
            </a:p>
            <a:p>
              <a:pPr marL="0" marR="0" lvl="1" indent="0" algn="l" defTabSz="932444" rtl="0" eaLnBrk="1" fontAlgn="base" latinLnBrk="0" hangingPunct="1">
                <a:lnSpc>
                  <a:spcPct val="90000"/>
                </a:lnSpc>
                <a:spcBef>
                  <a:spcPts val="600"/>
                </a:spcBef>
                <a:spcAft>
                  <a:spcPts val="600"/>
                </a:spcAft>
                <a:buClr>
                  <a:srgbClr val="0078D7"/>
                </a:buClr>
                <a:buSzPct val="85000"/>
                <a:buFont typeface="Arial" charset="0"/>
                <a:buNone/>
                <a:tabLst/>
                <a:defRPr/>
              </a:pPr>
              <a:r>
                <a:rPr kumimoji="0" lang="en-US" sz="1600" b="0" i="0" u="none" strike="noStrike" kern="1200" cap="none" spc="0" normalizeH="0" baseline="0" noProof="0" dirty="0">
                  <a:ln>
                    <a:noFill/>
                  </a:ln>
                  <a:solidFill>
                    <a:schemeClr val="accent2">
                      <a:lumMod val="10000"/>
                    </a:schemeClr>
                  </a:solidFill>
                  <a:effectLst/>
                  <a:uLnTx/>
                  <a:uFillTx/>
                  <a:latin typeface="Segoe UI" panose="020B0502040204020203" pitchFamily="34" charset="0"/>
                  <a:ea typeface="+mn-ea"/>
                  <a:cs typeface="Segoe UI" panose="020B0502040204020203" pitchFamily="34" charset="0"/>
                </a:rPr>
                <a:t>Application controls can be very effective at blocking malware and unwanted applications, but management of whitelists can be labor-intensive and error prone </a:t>
              </a:r>
            </a:p>
          </p:txBody>
        </p:sp>
      </p:grpSp>
      <p:sp>
        <p:nvSpPr>
          <p:cNvPr id="2" name="Title 1"/>
          <p:cNvSpPr>
            <a:spLocks noGrp="1"/>
          </p:cNvSpPr>
          <p:nvPr>
            <p:ph type="title"/>
          </p:nvPr>
        </p:nvSpPr>
        <p:spPr/>
        <p:txBody>
          <a:bodyPr/>
          <a:lstStyle/>
          <a:p>
            <a:r>
              <a:rPr lang="en-US"/>
              <a:t>Malware is rampant and rapidly evolving</a:t>
            </a:r>
            <a:br>
              <a:rPr lang="en-US"/>
            </a:br>
            <a:endParaRPr lang="en-US"/>
          </a:p>
        </p:txBody>
      </p:sp>
      <p:grpSp>
        <p:nvGrpSpPr>
          <p:cNvPr id="7" name="Group 6"/>
          <p:cNvGrpSpPr/>
          <p:nvPr/>
        </p:nvGrpSpPr>
        <p:grpSpPr>
          <a:xfrm>
            <a:off x="655637" y="2646093"/>
            <a:ext cx="1034182" cy="1033541"/>
            <a:chOff x="383455" y="2392499"/>
            <a:chExt cx="1514055" cy="1513117"/>
          </a:xfrm>
        </p:grpSpPr>
        <p:sp>
          <p:nvSpPr>
            <p:cNvPr id="33" name="Oval 32">
              <a:extLst/>
            </p:cNvPr>
            <p:cNvSpPr/>
            <p:nvPr/>
          </p:nvSpPr>
          <p:spPr bwMode="auto">
            <a:xfrm>
              <a:off x="383455" y="2392499"/>
              <a:ext cx="1514055" cy="1513117"/>
            </a:xfrm>
            <a:prstGeom prst="ellipse">
              <a:avLst/>
            </a:prstGeom>
            <a:solidFill>
              <a:srgbClr val="E81123"/>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p:cNvPicPr>
            <p:nvPr/>
          </p:nvPicPr>
          <p:blipFill>
            <a:blip r:embed="rId3"/>
            <a:stretch>
              <a:fillRect/>
            </a:stretch>
          </p:blipFill>
          <p:spPr>
            <a:xfrm>
              <a:off x="711857" y="2720432"/>
              <a:ext cx="857250" cy="857250"/>
            </a:xfrm>
            <a:prstGeom prst="rect">
              <a:avLst/>
            </a:prstGeom>
          </p:spPr>
        </p:pic>
      </p:grpSp>
      <p:cxnSp>
        <p:nvCxnSpPr>
          <p:cNvPr id="25" name="Straight Arrow Connector 24"/>
          <p:cNvCxnSpPr/>
          <p:nvPr/>
        </p:nvCxnSpPr>
        <p:spPr>
          <a:xfrm>
            <a:off x="1465501" y="3162863"/>
            <a:ext cx="1628536" cy="0"/>
          </a:xfrm>
          <a:prstGeom prst="straightConnector1">
            <a:avLst/>
          </a:prstGeom>
          <a:ln w="57150">
            <a:solidFill>
              <a:srgbClr val="E8112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3295159" y="2356045"/>
            <a:ext cx="2023386" cy="1631659"/>
            <a:chOff x="3295159" y="2356045"/>
            <a:chExt cx="2023386" cy="1631659"/>
          </a:xfrm>
        </p:grpSpPr>
        <p:pic>
          <p:nvPicPr>
            <p:cNvPr id="40" name="Picture 39"/>
            <p:cNvPicPr>
              <a:picLocks noChangeAspect="1"/>
            </p:cNvPicPr>
            <p:nvPr/>
          </p:nvPicPr>
          <p:blipFill>
            <a:blip r:embed="rId4"/>
            <a:stretch>
              <a:fillRect/>
            </a:stretch>
          </p:blipFill>
          <p:spPr>
            <a:xfrm>
              <a:off x="4371693" y="2765879"/>
              <a:ext cx="946852" cy="863152"/>
            </a:xfrm>
            <a:prstGeom prst="rect">
              <a:avLst/>
            </a:prstGeom>
            <a:solidFill>
              <a:schemeClr val="tx1"/>
            </a:solidFill>
          </p:spPr>
        </p:pic>
        <p:sp>
          <p:nvSpPr>
            <p:cNvPr id="46" name="Shield_EA18">
              <a:extLst/>
            </p:cNvPr>
            <p:cNvSpPr>
              <a:spLocks noChangeAspect="1"/>
            </p:cNvSpPr>
            <p:nvPr/>
          </p:nvSpPr>
          <p:spPr bwMode="auto">
            <a:xfrm>
              <a:off x="3492076" y="2947423"/>
              <a:ext cx="412401" cy="4390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38100"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1" name="Arc 40"/>
            <p:cNvSpPr/>
            <p:nvPr/>
          </p:nvSpPr>
          <p:spPr>
            <a:xfrm flipH="1">
              <a:off x="3295159" y="2356045"/>
              <a:ext cx="1631659" cy="1631659"/>
            </a:xfrm>
            <a:prstGeom prst="arc">
              <a:avLst>
                <a:gd name="adj1" fmla="val 18164215"/>
                <a:gd name="adj2" fmla="val 3290075"/>
              </a:avLst>
            </a:prstGeom>
            <a:ln w="571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49" name="Star: 6 Points 48">
            <a:extLst/>
          </p:cNvPr>
          <p:cNvSpPr/>
          <p:nvPr/>
        </p:nvSpPr>
        <p:spPr bwMode="auto">
          <a:xfrm>
            <a:off x="7324749" y="2646093"/>
            <a:ext cx="968767" cy="1033541"/>
          </a:xfrm>
          <a:prstGeom prst="star6">
            <a:avLst>
              <a:gd name="adj" fmla="val 43613"/>
              <a:gd name="hf" fmla="val 115470"/>
            </a:avLst>
          </a:prstGeom>
          <a:solidFill>
            <a:srgbClr val="E81123"/>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28" tIns="146262" rIns="182828" bIns="146262"/>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p:cNvPicPr>
            <a:picLocks/>
          </p:cNvPicPr>
          <p:nvPr/>
        </p:nvPicPr>
        <p:blipFill>
          <a:blip r:embed="rId3"/>
          <a:stretch>
            <a:fillRect/>
          </a:stretch>
        </p:blipFill>
        <p:spPr>
          <a:xfrm>
            <a:off x="7516358" y="2870089"/>
            <a:ext cx="585548" cy="585548"/>
          </a:xfrm>
          <a:prstGeom prst="rect">
            <a:avLst/>
          </a:prstGeom>
        </p:spPr>
      </p:pic>
      <p:cxnSp>
        <p:nvCxnSpPr>
          <p:cNvPr id="53" name="Straight Arrow Connector 52"/>
          <p:cNvCxnSpPr/>
          <p:nvPr/>
        </p:nvCxnSpPr>
        <p:spPr>
          <a:xfrm>
            <a:off x="8166659" y="3162863"/>
            <a:ext cx="2789680" cy="0"/>
          </a:xfrm>
          <a:prstGeom prst="straightConnector1">
            <a:avLst/>
          </a:prstGeom>
          <a:ln w="57150">
            <a:solidFill>
              <a:srgbClr val="E8112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2250157" y="2659761"/>
            <a:ext cx="853393" cy="503102"/>
          </a:xfrm>
          <a:prstGeom prst="straightConnector1">
            <a:avLst/>
          </a:prstGeom>
          <a:ln w="57150">
            <a:solidFill>
              <a:srgbClr val="E8112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9824617" y="2356045"/>
            <a:ext cx="2078574" cy="1631659"/>
            <a:chOff x="2990647" y="2356045"/>
            <a:chExt cx="2078574" cy="1631659"/>
          </a:xfrm>
        </p:grpSpPr>
        <p:pic>
          <p:nvPicPr>
            <p:cNvPr id="64" name="Picture 63"/>
            <p:cNvPicPr>
              <a:picLocks noChangeAspect="1"/>
            </p:cNvPicPr>
            <p:nvPr/>
          </p:nvPicPr>
          <p:blipFill>
            <a:blip r:embed="rId4"/>
            <a:stretch>
              <a:fillRect/>
            </a:stretch>
          </p:blipFill>
          <p:spPr>
            <a:xfrm>
              <a:off x="4122369" y="2765879"/>
              <a:ext cx="946852" cy="863152"/>
            </a:xfrm>
            <a:prstGeom prst="rect">
              <a:avLst/>
            </a:prstGeom>
            <a:solidFill>
              <a:schemeClr val="tx1"/>
            </a:solidFill>
          </p:spPr>
        </p:pic>
        <p:sp>
          <p:nvSpPr>
            <p:cNvPr id="65" name="Shield_EA18">
              <a:extLst/>
            </p:cNvPr>
            <p:cNvSpPr>
              <a:spLocks noChangeAspect="1"/>
            </p:cNvSpPr>
            <p:nvPr/>
          </p:nvSpPr>
          <p:spPr bwMode="auto">
            <a:xfrm>
              <a:off x="3187564" y="2947423"/>
              <a:ext cx="412401" cy="4390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38100"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Arc 65"/>
            <p:cNvSpPr/>
            <p:nvPr/>
          </p:nvSpPr>
          <p:spPr>
            <a:xfrm flipH="1">
              <a:off x="2990647" y="2356045"/>
              <a:ext cx="1631659" cy="1631659"/>
            </a:xfrm>
            <a:prstGeom prst="arc">
              <a:avLst>
                <a:gd name="adj1" fmla="val 18164215"/>
                <a:gd name="adj2" fmla="val 3290075"/>
              </a:avLst>
            </a:prstGeom>
            <a:ln w="571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639460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DC18D0-FA39-40CD-8820-1779BAD46A2F}"/>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360500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50691"/>
          <a:stretch/>
        </p:blipFill>
        <p:spPr>
          <a:xfrm>
            <a:off x="5151437" y="250418"/>
            <a:ext cx="4745481" cy="6104345"/>
          </a:xfrm>
          <a:prstGeom prst="rect">
            <a:avLst/>
          </a:prstGeom>
          <a:ln>
            <a:solidFill>
              <a:schemeClr val="tx1"/>
            </a:solidFill>
          </a:ln>
        </p:spPr>
      </p:pic>
      <p:sp>
        <p:nvSpPr>
          <p:cNvPr id="6" name="Rectangle 5"/>
          <p:cNvSpPr/>
          <p:nvPr/>
        </p:nvSpPr>
        <p:spPr bwMode="auto">
          <a:xfrm>
            <a:off x="5356150" y="4183062"/>
            <a:ext cx="4351910" cy="381000"/>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rotWithShape="1">
          <a:blip r:embed="rId3"/>
          <a:srcRect l="50000"/>
          <a:stretch/>
        </p:blipFill>
        <p:spPr>
          <a:xfrm>
            <a:off x="7285037" y="754062"/>
            <a:ext cx="4811983" cy="6104344"/>
          </a:xfrm>
          <a:prstGeom prst="rect">
            <a:avLst/>
          </a:prstGeom>
          <a:ln>
            <a:solidFill>
              <a:schemeClr val="tx1"/>
            </a:solidFill>
          </a:ln>
        </p:spPr>
      </p:pic>
      <p:sp>
        <p:nvSpPr>
          <p:cNvPr id="2" name="Title 1"/>
          <p:cNvSpPr>
            <a:spLocks noGrp="1"/>
          </p:cNvSpPr>
          <p:nvPr>
            <p:ph type="title"/>
          </p:nvPr>
        </p:nvSpPr>
        <p:spPr/>
        <p:txBody>
          <a:bodyPr/>
          <a:lstStyle/>
          <a:p>
            <a:r>
              <a:rPr lang="en-US"/>
              <a:t>Prescriptive application whitelisting learns application patterns and recommends whitelists</a:t>
            </a:r>
          </a:p>
        </p:txBody>
      </p:sp>
      <p:sp>
        <p:nvSpPr>
          <p:cNvPr id="3" name="TextBox 2"/>
          <p:cNvSpPr txBox="1"/>
          <p:nvPr/>
        </p:nvSpPr>
        <p:spPr>
          <a:xfrm>
            <a:off x="199292" y="6449342"/>
            <a:ext cx="993817" cy="493052"/>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a:ea typeface="+mn-ea"/>
                <a:cs typeface="+mn-cs"/>
              </a:rPr>
              <a:t>Preview</a:t>
            </a:r>
          </a:p>
        </p:txBody>
      </p:sp>
      <p:sp>
        <p:nvSpPr>
          <p:cNvPr id="7" name="Rectangle 6">
            <a:extLst>
              <a:ext uri="{FF2B5EF4-FFF2-40B4-BE49-F238E27FC236}">
                <a16:creationId xmlns:a16="http://schemas.microsoft.com/office/drawing/2014/main" id="{551E3AD9-CD86-4CEC-AB01-B15E16ADD14F}"/>
              </a:ext>
            </a:extLst>
          </p:cNvPr>
          <p:cNvSpPr/>
          <p:nvPr/>
        </p:nvSpPr>
        <p:spPr bwMode="auto">
          <a:xfrm rot="2167302" flipH="1">
            <a:off x="9585057" y="489908"/>
            <a:ext cx="3831844" cy="5283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INTRODUCING</a:t>
            </a:r>
          </a:p>
        </p:txBody>
      </p:sp>
    </p:spTree>
    <p:extLst>
      <p:ext uri="{BB962C8B-B14F-4D97-AF65-F5344CB8AC3E}">
        <p14:creationId xmlns:p14="http://schemas.microsoft.com/office/powerpoint/2010/main" val="2694989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4637" y="2532923"/>
            <a:ext cx="8602663" cy="206825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85000"/>
              </a:lnSpc>
              <a:spcBef>
                <a:spcPct val="0"/>
              </a:spcBef>
              <a:spcAft>
                <a:spcPts val="0"/>
              </a:spcAft>
              <a:buClrTx/>
              <a:buSzTx/>
              <a:buFontTx/>
              <a:buNone/>
              <a:tabLst/>
              <a:defRPr/>
            </a:pPr>
            <a:r>
              <a:rPr kumimoji="0" lang="en-US" sz="72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light"/>
                <a:ea typeface="+mn-ea"/>
                <a:cs typeface="Segoe UI" pitchFamily="34" charset="0"/>
              </a:rPr>
              <a:t>Intelligent Detection and Response</a:t>
            </a:r>
          </a:p>
        </p:txBody>
      </p:sp>
      <p:sp>
        <p:nvSpPr>
          <p:cNvPr id="8" name="TextBox 7"/>
          <p:cNvSpPr txBox="1"/>
          <p:nvPr/>
        </p:nvSpPr>
        <p:spPr>
          <a:xfrm>
            <a:off x="274638" y="4601182"/>
            <a:ext cx="5711706" cy="121879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Use advanced analytics and Microsoft Intelligent Security Graph to rapidly detect and respond to evolving cyber threats</a:t>
            </a:r>
          </a:p>
        </p:txBody>
      </p:sp>
      <p:grpSp>
        <p:nvGrpSpPr>
          <p:cNvPr id="32" name="Group 31"/>
          <p:cNvGrpSpPr/>
          <p:nvPr/>
        </p:nvGrpSpPr>
        <p:grpSpPr>
          <a:xfrm>
            <a:off x="431683" y="1364341"/>
            <a:ext cx="1107485" cy="1108503"/>
            <a:chOff x="9688334" y="2466549"/>
            <a:chExt cx="1397705" cy="1398989"/>
          </a:xfrm>
        </p:grpSpPr>
        <p:sp>
          <p:nvSpPr>
            <p:cNvPr id="33" name="Freeform 14"/>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17"/>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18"/>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19"/>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335C6A12-3BEA-403F-A7ED-23DB1678C891}"/>
              </a:ext>
            </a:extLst>
          </p:cNvPr>
          <p:cNvGrpSpPr/>
          <p:nvPr/>
        </p:nvGrpSpPr>
        <p:grpSpPr>
          <a:xfrm>
            <a:off x="7821646" y="734307"/>
            <a:ext cx="5644188" cy="5649376"/>
            <a:chOff x="9688334" y="2466549"/>
            <a:chExt cx="1397705" cy="1398989"/>
          </a:xfrm>
          <a:solidFill>
            <a:srgbClr val="FFFFFF">
              <a:alpha val="10196"/>
            </a:srgbClr>
          </a:solidFill>
        </p:grpSpPr>
        <p:sp>
          <p:nvSpPr>
            <p:cNvPr id="12" name="Freeform 14">
              <a:extLst>
                <a:ext uri="{FF2B5EF4-FFF2-40B4-BE49-F238E27FC236}">
                  <a16:creationId xmlns:a16="http://schemas.microsoft.com/office/drawing/2014/main" id="{5B5AEEA4-FDE6-4487-8E67-076E94B8D1FD}"/>
                </a:ext>
              </a:extLst>
            </p:cNvPr>
            <p:cNvSpPr>
              <a:spLocks/>
            </p:cNvSpPr>
            <p:nvPr/>
          </p:nvSpPr>
          <p:spPr bwMode="auto">
            <a:xfrm>
              <a:off x="10354458" y="2466549"/>
              <a:ext cx="639171" cy="627620"/>
            </a:xfrm>
            <a:custGeom>
              <a:avLst/>
              <a:gdLst>
                <a:gd name="T0" fmla="*/ 24 w 243"/>
                <a:gd name="T1" fmla="*/ 57 h 238"/>
                <a:gd name="T2" fmla="*/ 219 w 243"/>
                <a:gd name="T3" fmla="*/ 236 h 238"/>
                <a:gd name="T4" fmla="*/ 219 w 243"/>
                <a:gd name="T5" fmla="*/ 238 h 238"/>
                <a:gd name="T6" fmla="*/ 243 w 243"/>
                <a:gd name="T7" fmla="*/ 238 h 238"/>
                <a:gd name="T8" fmla="*/ 243 w 243"/>
                <a:gd name="T9" fmla="*/ 236 h 238"/>
                <a:gd name="T10" fmla="*/ 24 w 243"/>
                <a:gd name="T11" fmla="*/ 33 h 238"/>
                <a:gd name="T12" fmla="*/ 24 w 243"/>
                <a:gd name="T13" fmla="*/ 0 h 238"/>
                <a:gd name="T14" fmla="*/ 0 w 243"/>
                <a:gd name="T15" fmla="*/ 0 h 238"/>
                <a:gd name="T16" fmla="*/ 0 w 243"/>
                <a:gd name="T17" fmla="*/ 91 h 238"/>
                <a:gd name="T18" fmla="*/ 24 w 243"/>
                <a:gd name="T19" fmla="*/ 91 h 238"/>
                <a:gd name="T20" fmla="*/ 24 w 243"/>
                <a:gd name="T21" fmla="*/ 5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238">
                  <a:moveTo>
                    <a:pt x="24" y="57"/>
                  </a:moveTo>
                  <a:cubicBezTo>
                    <a:pt x="123" y="63"/>
                    <a:pt x="205" y="138"/>
                    <a:pt x="219" y="236"/>
                  </a:cubicBezTo>
                  <a:cubicBezTo>
                    <a:pt x="219" y="238"/>
                    <a:pt x="219" y="238"/>
                    <a:pt x="219" y="238"/>
                  </a:cubicBezTo>
                  <a:cubicBezTo>
                    <a:pt x="243" y="238"/>
                    <a:pt x="243" y="238"/>
                    <a:pt x="243" y="238"/>
                  </a:cubicBezTo>
                  <a:cubicBezTo>
                    <a:pt x="243" y="236"/>
                    <a:pt x="243" y="236"/>
                    <a:pt x="243" y="236"/>
                  </a:cubicBezTo>
                  <a:cubicBezTo>
                    <a:pt x="229" y="124"/>
                    <a:pt x="137" y="39"/>
                    <a:pt x="24" y="33"/>
                  </a:cubicBezTo>
                  <a:cubicBezTo>
                    <a:pt x="24" y="0"/>
                    <a:pt x="24" y="0"/>
                    <a:pt x="24" y="0"/>
                  </a:cubicBezTo>
                  <a:cubicBezTo>
                    <a:pt x="0" y="0"/>
                    <a:pt x="0" y="0"/>
                    <a:pt x="0" y="0"/>
                  </a:cubicBezTo>
                  <a:cubicBezTo>
                    <a:pt x="0" y="91"/>
                    <a:pt x="0" y="91"/>
                    <a:pt x="0" y="91"/>
                  </a:cubicBezTo>
                  <a:cubicBezTo>
                    <a:pt x="24" y="91"/>
                    <a:pt x="24" y="91"/>
                    <a:pt x="24" y="91"/>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Freeform 15">
              <a:extLst>
                <a:ext uri="{FF2B5EF4-FFF2-40B4-BE49-F238E27FC236}">
                  <a16:creationId xmlns:a16="http://schemas.microsoft.com/office/drawing/2014/main" id="{908AA15F-D9BE-46DA-8E0A-329AF347AD5E}"/>
                </a:ext>
              </a:extLst>
            </p:cNvPr>
            <p:cNvSpPr>
              <a:spLocks/>
            </p:cNvSpPr>
            <p:nvPr/>
          </p:nvSpPr>
          <p:spPr bwMode="auto">
            <a:xfrm>
              <a:off x="9780744" y="3241769"/>
              <a:ext cx="636604" cy="623769"/>
            </a:xfrm>
            <a:custGeom>
              <a:avLst/>
              <a:gdLst>
                <a:gd name="T0" fmla="*/ 218 w 242"/>
                <a:gd name="T1" fmla="*/ 180 h 237"/>
                <a:gd name="T2" fmla="*/ 24 w 242"/>
                <a:gd name="T3" fmla="*/ 1 h 237"/>
                <a:gd name="T4" fmla="*/ 24 w 242"/>
                <a:gd name="T5" fmla="*/ 0 h 237"/>
                <a:gd name="T6" fmla="*/ 0 w 242"/>
                <a:gd name="T7" fmla="*/ 0 h 237"/>
                <a:gd name="T8" fmla="*/ 0 w 242"/>
                <a:gd name="T9" fmla="*/ 2 h 237"/>
                <a:gd name="T10" fmla="*/ 218 w 242"/>
                <a:gd name="T11" fmla="*/ 204 h 237"/>
                <a:gd name="T12" fmla="*/ 218 w 242"/>
                <a:gd name="T13" fmla="*/ 237 h 237"/>
                <a:gd name="T14" fmla="*/ 242 w 242"/>
                <a:gd name="T15" fmla="*/ 237 h 237"/>
                <a:gd name="T16" fmla="*/ 242 w 242"/>
                <a:gd name="T17" fmla="*/ 146 h 237"/>
                <a:gd name="T18" fmla="*/ 218 w 242"/>
                <a:gd name="T19" fmla="*/ 146 h 237"/>
                <a:gd name="T20" fmla="*/ 218 w 242"/>
                <a:gd name="T21" fmla="*/ 18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237">
                  <a:moveTo>
                    <a:pt x="218" y="180"/>
                  </a:moveTo>
                  <a:cubicBezTo>
                    <a:pt x="120" y="174"/>
                    <a:pt x="38" y="99"/>
                    <a:pt x="24" y="1"/>
                  </a:cubicBezTo>
                  <a:cubicBezTo>
                    <a:pt x="24" y="0"/>
                    <a:pt x="24" y="0"/>
                    <a:pt x="24" y="0"/>
                  </a:cubicBezTo>
                  <a:cubicBezTo>
                    <a:pt x="0" y="0"/>
                    <a:pt x="0" y="0"/>
                    <a:pt x="0" y="0"/>
                  </a:cubicBezTo>
                  <a:cubicBezTo>
                    <a:pt x="0" y="2"/>
                    <a:pt x="0" y="2"/>
                    <a:pt x="0" y="2"/>
                  </a:cubicBezTo>
                  <a:cubicBezTo>
                    <a:pt x="15" y="113"/>
                    <a:pt x="106" y="198"/>
                    <a:pt x="218" y="204"/>
                  </a:cubicBezTo>
                  <a:cubicBezTo>
                    <a:pt x="218" y="237"/>
                    <a:pt x="218" y="237"/>
                    <a:pt x="218" y="237"/>
                  </a:cubicBezTo>
                  <a:cubicBezTo>
                    <a:pt x="242" y="237"/>
                    <a:pt x="242" y="237"/>
                    <a:pt x="242" y="237"/>
                  </a:cubicBezTo>
                  <a:cubicBezTo>
                    <a:pt x="242" y="146"/>
                    <a:pt x="242" y="146"/>
                    <a:pt x="242" y="146"/>
                  </a:cubicBezTo>
                  <a:cubicBezTo>
                    <a:pt x="218" y="146"/>
                    <a:pt x="218" y="146"/>
                    <a:pt x="218" y="146"/>
                  </a:cubicBezTo>
                  <a:lnTo>
                    <a:pt x="21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Freeform 16">
              <a:extLst>
                <a:ext uri="{FF2B5EF4-FFF2-40B4-BE49-F238E27FC236}">
                  <a16:creationId xmlns:a16="http://schemas.microsoft.com/office/drawing/2014/main" id="{896B9B32-DB97-4E76-82C1-3643E5C3766E}"/>
                </a:ext>
              </a:extLst>
            </p:cNvPr>
            <p:cNvSpPr>
              <a:spLocks/>
            </p:cNvSpPr>
            <p:nvPr/>
          </p:nvSpPr>
          <p:spPr bwMode="auto">
            <a:xfrm>
              <a:off x="10459703" y="3135240"/>
              <a:ext cx="626336" cy="637888"/>
            </a:xfrm>
            <a:custGeom>
              <a:avLst/>
              <a:gdLst>
                <a:gd name="T0" fmla="*/ 147 w 238"/>
                <a:gd name="T1" fmla="*/ 0 h 242"/>
                <a:gd name="T2" fmla="*/ 147 w 238"/>
                <a:gd name="T3" fmla="*/ 24 h 242"/>
                <a:gd name="T4" fmla="*/ 181 w 238"/>
                <a:gd name="T5" fmla="*/ 24 h 242"/>
                <a:gd name="T6" fmla="*/ 2 w 238"/>
                <a:gd name="T7" fmla="*/ 218 h 242"/>
                <a:gd name="T8" fmla="*/ 0 w 238"/>
                <a:gd name="T9" fmla="*/ 218 h 242"/>
                <a:gd name="T10" fmla="*/ 0 w 238"/>
                <a:gd name="T11" fmla="*/ 242 h 242"/>
                <a:gd name="T12" fmla="*/ 3 w 238"/>
                <a:gd name="T13" fmla="*/ 242 h 242"/>
                <a:gd name="T14" fmla="*/ 205 w 238"/>
                <a:gd name="T15" fmla="*/ 24 h 242"/>
                <a:gd name="T16" fmla="*/ 238 w 238"/>
                <a:gd name="T17" fmla="*/ 24 h 242"/>
                <a:gd name="T18" fmla="*/ 238 w 238"/>
                <a:gd name="T19" fmla="*/ 0 h 242"/>
                <a:gd name="T20" fmla="*/ 147 w 238"/>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242">
                  <a:moveTo>
                    <a:pt x="147" y="0"/>
                  </a:moveTo>
                  <a:cubicBezTo>
                    <a:pt x="147" y="24"/>
                    <a:pt x="147" y="24"/>
                    <a:pt x="147" y="24"/>
                  </a:cubicBezTo>
                  <a:cubicBezTo>
                    <a:pt x="181" y="24"/>
                    <a:pt x="181" y="24"/>
                    <a:pt x="181" y="24"/>
                  </a:cubicBezTo>
                  <a:cubicBezTo>
                    <a:pt x="175" y="122"/>
                    <a:pt x="100" y="204"/>
                    <a:pt x="2" y="218"/>
                  </a:cubicBezTo>
                  <a:cubicBezTo>
                    <a:pt x="0" y="218"/>
                    <a:pt x="0" y="218"/>
                    <a:pt x="0" y="218"/>
                  </a:cubicBezTo>
                  <a:cubicBezTo>
                    <a:pt x="0" y="242"/>
                    <a:pt x="0" y="242"/>
                    <a:pt x="0" y="242"/>
                  </a:cubicBezTo>
                  <a:cubicBezTo>
                    <a:pt x="3" y="242"/>
                    <a:pt x="3" y="242"/>
                    <a:pt x="3" y="242"/>
                  </a:cubicBezTo>
                  <a:cubicBezTo>
                    <a:pt x="114" y="227"/>
                    <a:pt x="199" y="136"/>
                    <a:pt x="205" y="24"/>
                  </a:cubicBezTo>
                  <a:cubicBezTo>
                    <a:pt x="238" y="24"/>
                    <a:pt x="238" y="24"/>
                    <a:pt x="238" y="24"/>
                  </a:cubicBezTo>
                  <a:cubicBezTo>
                    <a:pt x="238" y="0"/>
                    <a:pt x="238" y="0"/>
                    <a:pt x="238" y="0"/>
                  </a:cubicBez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Freeform 17">
              <a:extLst>
                <a:ext uri="{FF2B5EF4-FFF2-40B4-BE49-F238E27FC236}">
                  <a16:creationId xmlns:a16="http://schemas.microsoft.com/office/drawing/2014/main" id="{E08A26EF-3005-4C56-9545-E84E4B3AE6C2}"/>
                </a:ext>
              </a:extLst>
            </p:cNvPr>
            <p:cNvSpPr>
              <a:spLocks/>
            </p:cNvSpPr>
            <p:nvPr/>
          </p:nvSpPr>
          <p:spPr bwMode="auto">
            <a:xfrm>
              <a:off x="9688334" y="2558959"/>
              <a:ext cx="623769" cy="640455"/>
            </a:xfrm>
            <a:custGeom>
              <a:avLst/>
              <a:gdLst>
                <a:gd name="T0" fmla="*/ 91 w 237"/>
                <a:gd name="T1" fmla="*/ 219 h 243"/>
                <a:gd name="T2" fmla="*/ 57 w 237"/>
                <a:gd name="T3" fmla="*/ 219 h 243"/>
                <a:gd name="T4" fmla="*/ 236 w 237"/>
                <a:gd name="T5" fmla="*/ 24 h 243"/>
                <a:gd name="T6" fmla="*/ 237 w 237"/>
                <a:gd name="T7" fmla="*/ 24 h 243"/>
                <a:gd name="T8" fmla="*/ 237 w 237"/>
                <a:gd name="T9" fmla="*/ 0 h 243"/>
                <a:gd name="T10" fmla="*/ 235 w 237"/>
                <a:gd name="T11" fmla="*/ 0 h 243"/>
                <a:gd name="T12" fmla="*/ 33 w 237"/>
                <a:gd name="T13" fmla="*/ 219 h 243"/>
                <a:gd name="T14" fmla="*/ 0 w 237"/>
                <a:gd name="T15" fmla="*/ 219 h 243"/>
                <a:gd name="T16" fmla="*/ 0 w 237"/>
                <a:gd name="T17" fmla="*/ 243 h 243"/>
                <a:gd name="T18" fmla="*/ 91 w 237"/>
                <a:gd name="T19" fmla="*/ 243 h 243"/>
                <a:gd name="T20" fmla="*/ 91 w 237"/>
                <a:gd name="T21" fmla="*/ 2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43">
                  <a:moveTo>
                    <a:pt x="91" y="219"/>
                  </a:moveTo>
                  <a:cubicBezTo>
                    <a:pt x="57" y="219"/>
                    <a:pt x="57" y="219"/>
                    <a:pt x="57" y="219"/>
                  </a:cubicBezTo>
                  <a:cubicBezTo>
                    <a:pt x="63" y="120"/>
                    <a:pt x="138" y="38"/>
                    <a:pt x="236" y="24"/>
                  </a:cubicBezTo>
                  <a:cubicBezTo>
                    <a:pt x="237" y="24"/>
                    <a:pt x="237" y="24"/>
                    <a:pt x="237" y="24"/>
                  </a:cubicBezTo>
                  <a:cubicBezTo>
                    <a:pt x="237" y="0"/>
                    <a:pt x="237" y="0"/>
                    <a:pt x="237" y="0"/>
                  </a:cubicBezTo>
                  <a:cubicBezTo>
                    <a:pt x="235" y="0"/>
                    <a:pt x="235" y="0"/>
                    <a:pt x="235" y="0"/>
                  </a:cubicBezTo>
                  <a:cubicBezTo>
                    <a:pt x="124" y="15"/>
                    <a:pt x="39" y="106"/>
                    <a:pt x="33" y="219"/>
                  </a:cubicBezTo>
                  <a:cubicBezTo>
                    <a:pt x="0" y="219"/>
                    <a:pt x="0" y="219"/>
                    <a:pt x="0" y="219"/>
                  </a:cubicBezTo>
                  <a:cubicBezTo>
                    <a:pt x="0" y="243"/>
                    <a:pt x="0" y="243"/>
                    <a:pt x="0" y="243"/>
                  </a:cubicBezTo>
                  <a:cubicBezTo>
                    <a:pt x="91" y="243"/>
                    <a:pt x="91" y="243"/>
                    <a:pt x="91" y="243"/>
                  </a:cubicBezTo>
                  <a:lnTo>
                    <a:pt x="91"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18">
              <a:extLst>
                <a:ext uri="{FF2B5EF4-FFF2-40B4-BE49-F238E27FC236}">
                  <a16:creationId xmlns:a16="http://schemas.microsoft.com/office/drawing/2014/main" id="{9F6F55AE-25F8-4410-AAEB-30738B4EF485}"/>
                </a:ext>
              </a:extLst>
            </p:cNvPr>
            <p:cNvSpPr>
              <a:spLocks noEditPoints="1"/>
            </p:cNvSpPr>
            <p:nvPr/>
          </p:nvSpPr>
          <p:spPr bwMode="auto">
            <a:xfrm>
              <a:off x="10038723" y="2774583"/>
              <a:ext cx="723880" cy="432532"/>
            </a:xfrm>
            <a:custGeom>
              <a:avLst/>
              <a:gdLst>
                <a:gd name="T0" fmla="*/ 0 w 275"/>
                <a:gd name="T1" fmla="*/ 68 h 164"/>
                <a:gd name="T2" fmla="*/ 68 w 275"/>
                <a:gd name="T3" fmla="*/ 136 h 164"/>
                <a:gd name="T4" fmla="*/ 77 w 275"/>
                <a:gd name="T5" fmla="*/ 136 h 164"/>
                <a:gd name="T6" fmla="*/ 85 w 275"/>
                <a:gd name="T7" fmla="*/ 164 h 164"/>
                <a:gd name="T8" fmla="*/ 108 w 275"/>
                <a:gd name="T9" fmla="*/ 157 h 164"/>
                <a:gd name="T10" fmla="*/ 99 w 275"/>
                <a:gd name="T11" fmla="*/ 129 h 164"/>
                <a:gd name="T12" fmla="*/ 132 w 275"/>
                <a:gd name="T13" fmla="*/ 93 h 164"/>
                <a:gd name="T14" fmla="*/ 178 w 275"/>
                <a:gd name="T15" fmla="*/ 109 h 164"/>
                <a:gd name="T16" fmla="*/ 178 w 275"/>
                <a:gd name="T17" fmla="*/ 114 h 164"/>
                <a:gd name="T18" fmla="*/ 226 w 275"/>
                <a:gd name="T19" fmla="*/ 163 h 164"/>
                <a:gd name="T20" fmla="*/ 275 w 275"/>
                <a:gd name="T21" fmla="*/ 114 h 164"/>
                <a:gd name="T22" fmla="*/ 226 w 275"/>
                <a:gd name="T23" fmla="*/ 65 h 164"/>
                <a:gd name="T24" fmla="*/ 186 w 275"/>
                <a:gd name="T25" fmla="*/ 86 h 164"/>
                <a:gd name="T26" fmla="*/ 136 w 275"/>
                <a:gd name="T27" fmla="*/ 69 h 164"/>
                <a:gd name="T28" fmla="*/ 136 w 275"/>
                <a:gd name="T29" fmla="*/ 68 h 164"/>
                <a:gd name="T30" fmla="*/ 68 w 275"/>
                <a:gd name="T31" fmla="*/ 0 h 164"/>
                <a:gd name="T32" fmla="*/ 0 w 275"/>
                <a:gd name="T33" fmla="*/ 68 h 164"/>
                <a:gd name="T34" fmla="*/ 68 w 275"/>
                <a:gd name="T35" fmla="*/ 24 h 164"/>
                <a:gd name="T36" fmla="*/ 112 w 275"/>
                <a:gd name="T37" fmla="*/ 68 h 164"/>
                <a:gd name="T38" fmla="*/ 68 w 275"/>
                <a:gd name="T39" fmla="*/ 112 h 164"/>
                <a:gd name="T40" fmla="*/ 24 w 275"/>
                <a:gd name="T41" fmla="*/ 68 h 164"/>
                <a:gd name="T42" fmla="*/ 68 w 275"/>
                <a:gd name="T43" fmla="*/ 24 h 164"/>
                <a:gd name="T44" fmla="*/ 226 w 275"/>
                <a:gd name="T45" fmla="*/ 89 h 164"/>
                <a:gd name="T46" fmla="*/ 251 w 275"/>
                <a:gd name="T47" fmla="*/ 114 h 164"/>
                <a:gd name="T48" fmla="*/ 226 w 275"/>
                <a:gd name="T49" fmla="*/ 139 h 164"/>
                <a:gd name="T50" fmla="*/ 202 w 275"/>
                <a:gd name="T51" fmla="*/ 114 h 164"/>
                <a:gd name="T52" fmla="*/ 226 w 275"/>
                <a:gd name="T53" fmla="*/ 8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5" h="164">
                  <a:moveTo>
                    <a:pt x="0" y="68"/>
                  </a:moveTo>
                  <a:cubicBezTo>
                    <a:pt x="0" y="106"/>
                    <a:pt x="31" y="136"/>
                    <a:pt x="68" y="136"/>
                  </a:cubicBezTo>
                  <a:cubicBezTo>
                    <a:pt x="71" y="136"/>
                    <a:pt x="73" y="136"/>
                    <a:pt x="77" y="136"/>
                  </a:cubicBezTo>
                  <a:cubicBezTo>
                    <a:pt x="85" y="164"/>
                    <a:pt x="85" y="164"/>
                    <a:pt x="85" y="164"/>
                  </a:cubicBezTo>
                  <a:cubicBezTo>
                    <a:pt x="108" y="157"/>
                    <a:pt x="108" y="157"/>
                    <a:pt x="108" y="157"/>
                  </a:cubicBezTo>
                  <a:cubicBezTo>
                    <a:pt x="99" y="129"/>
                    <a:pt x="99" y="129"/>
                    <a:pt x="99" y="129"/>
                  </a:cubicBezTo>
                  <a:cubicBezTo>
                    <a:pt x="114" y="121"/>
                    <a:pt x="126" y="108"/>
                    <a:pt x="132" y="93"/>
                  </a:cubicBezTo>
                  <a:cubicBezTo>
                    <a:pt x="178" y="109"/>
                    <a:pt x="178" y="109"/>
                    <a:pt x="178" y="109"/>
                  </a:cubicBezTo>
                  <a:cubicBezTo>
                    <a:pt x="178" y="111"/>
                    <a:pt x="178" y="113"/>
                    <a:pt x="178" y="114"/>
                  </a:cubicBezTo>
                  <a:cubicBezTo>
                    <a:pt x="178" y="141"/>
                    <a:pt x="199" y="163"/>
                    <a:pt x="226" y="163"/>
                  </a:cubicBezTo>
                  <a:cubicBezTo>
                    <a:pt x="253" y="163"/>
                    <a:pt x="275" y="141"/>
                    <a:pt x="275" y="114"/>
                  </a:cubicBezTo>
                  <a:cubicBezTo>
                    <a:pt x="275" y="87"/>
                    <a:pt x="253" y="65"/>
                    <a:pt x="226" y="65"/>
                  </a:cubicBezTo>
                  <a:cubicBezTo>
                    <a:pt x="210" y="65"/>
                    <a:pt x="196" y="73"/>
                    <a:pt x="186" y="86"/>
                  </a:cubicBezTo>
                  <a:cubicBezTo>
                    <a:pt x="136" y="69"/>
                    <a:pt x="136" y="69"/>
                    <a:pt x="136" y="69"/>
                  </a:cubicBezTo>
                  <a:cubicBezTo>
                    <a:pt x="136" y="69"/>
                    <a:pt x="136" y="69"/>
                    <a:pt x="136" y="68"/>
                  </a:cubicBezTo>
                  <a:cubicBezTo>
                    <a:pt x="136" y="31"/>
                    <a:pt x="106" y="0"/>
                    <a:pt x="68" y="0"/>
                  </a:cubicBezTo>
                  <a:cubicBezTo>
                    <a:pt x="31" y="0"/>
                    <a:pt x="0" y="31"/>
                    <a:pt x="0" y="68"/>
                  </a:cubicBezTo>
                  <a:close/>
                  <a:moveTo>
                    <a:pt x="68" y="24"/>
                  </a:moveTo>
                  <a:cubicBezTo>
                    <a:pt x="93" y="24"/>
                    <a:pt x="112" y="44"/>
                    <a:pt x="112" y="68"/>
                  </a:cubicBezTo>
                  <a:cubicBezTo>
                    <a:pt x="112" y="93"/>
                    <a:pt x="93" y="112"/>
                    <a:pt x="68" y="112"/>
                  </a:cubicBezTo>
                  <a:cubicBezTo>
                    <a:pt x="44" y="112"/>
                    <a:pt x="24" y="93"/>
                    <a:pt x="24" y="68"/>
                  </a:cubicBezTo>
                  <a:cubicBezTo>
                    <a:pt x="24" y="44"/>
                    <a:pt x="44" y="24"/>
                    <a:pt x="68" y="24"/>
                  </a:cubicBezTo>
                  <a:close/>
                  <a:moveTo>
                    <a:pt x="226" y="89"/>
                  </a:moveTo>
                  <a:cubicBezTo>
                    <a:pt x="240" y="89"/>
                    <a:pt x="251" y="101"/>
                    <a:pt x="251" y="114"/>
                  </a:cubicBezTo>
                  <a:cubicBezTo>
                    <a:pt x="251" y="128"/>
                    <a:pt x="240" y="139"/>
                    <a:pt x="226" y="139"/>
                  </a:cubicBezTo>
                  <a:cubicBezTo>
                    <a:pt x="213" y="139"/>
                    <a:pt x="202" y="128"/>
                    <a:pt x="202" y="114"/>
                  </a:cubicBezTo>
                  <a:cubicBezTo>
                    <a:pt x="202" y="101"/>
                    <a:pt x="213" y="89"/>
                    <a:pt x="2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19">
              <a:extLst>
                <a:ext uri="{FF2B5EF4-FFF2-40B4-BE49-F238E27FC236}">
                  <a16:creationId xmlns:a16="http://schemas.microsoft.com/office/drawing/2014/main" id="{9FF0097E-F598-4C86-8484-1217555BB31A}"/>
                </a:ext>
              </a:extLst>
            </p:cNvPr>
            <p:cNvSpPr>
              <a:spLocks noEditPoints="1"/>
            </p:cNvSpPr>
            <p:nvPr/>
          </p:nvSpPr>
          <p:spPr bwMode="auto">
            <a:xfrm>
              <a:off x="10186323" y="3172461"/>
              <a:ext cx="365790" cy="382476"/>
            </a:xfrm>
            <a:custGeom>
              <a:avLst/>
              <a:gdLst>
                <a:gd name="T0" fmla="*/ 121 w 139"/>
                <a:gd name="T1" fmla="*/ 0 h 145"/>
                <a:gd name="T2" fmla="*/ 96 w 139"/>
                <a:gd name="T3" fmla="*/ 27 h 145"/>
                <a:gd name="T4" fmla="*/ 63 w 139"/>
                <a:gd name="T5" fmla="*/ 18 h 145"/>
                <a:gd name="T6" fmla="*/ 0 w 139"/>
                <a:gd name="T7" fmla="*/ 81 h 145"/>
                <a:gd name="T8" fmla="*/ 63 w 139"/>
                <a:gd name="T9" fmla="*/ 145 h 145"/>
                <a:gd name="T10" fmla="*/ 126 w 139"/>
                <a:gd name="T11" fmla="*/ 81 h 145"/>
                <a:gd name="T12" fmla="*/ 114 w 139"/>
                <a:gd name="T13" fmla="*/ 44 h 145"/>
                <a:gd name="T14" fmla="*/ 139 w 139"/>
                <a:gd name="T15" fmla="*/ 16 h 145"/>
                <a:gd name="T16" fmla="*/ 121 w 139"/>
                <a:gd name="T17" fmla="*/ 0 h 145"/>
                <a:gd name="T18" fmla="*/ 63 w 139"/>
                <a:gd name="T19" fmla="*/ 121 h 145"/>
                <a:gd name="T20" fmla="*/ 24 w 139"/>
                <a:gd name="T21" fmla="*/ 81 h 145"/>
                <a:gd name="T22" fmla="*/ 63 w 139"/>
                <a:gd name="T23" fmla="*/ 42 h 145"/>
                <a:gd name="T24" fmla="*/ 102 w 139"/>
                <a:gd name="T25" fmla="*/ 81 h 145"/>
                <a:gd name="T26" fmla="*/ 63 w 139"/>
                <a:gd name="T27"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45">
                  <a:moveTo>
                    <a:pt x="121" y="0"/>
                  </a:moveTo>
                  <a:cubicBezTo>
                    <a:pt x="96" y="27"/>
                    <a:pt x="96" y="27"/>
                    <a:pt x="96" y="27"/>
                  </a:cubicBezTo>
                  <a:cubicBezTo>
                    <a:pt x="86" y="21"/>
                    <a:pt x="75" y="18"/>
                    <a:pt x="63" y="18"/>
                  </a:cubicBezTo>
                  <a:cubicBezTo>
                    <a:pt x="28" y="18"/>
                    <a:pt x="0" y="46"/>
                    <a:pt x="0" y="81"/>
                  </a:cubicBezTo>
                  <a:cubicBezTo>
                    <a:pt x="0" y="116"/>
                    <a:pt x="28" y="145"/>
                    <a:pt x="63" y="145"/>
                  </a:cubicBezTo>
                  <a:cubicBezTo>
                    <a:pt x="98" y="145"/>
                    <a:pt x="126" y="116"/>
                    <a:pt x="126" y="81"/>
                  </a:cubicBezTo>
                  <a:cubicBezTo>
                    <a:pt x="126" y="68"/>
                    <a:pt x="122" y="55"/>
                    <a:pt x="114" y="44"/>
                  </a:cubicBezTo>
                  <a:cubicBezTo>
                    <a:pt x="139" y="16"/>
                    <a:pt x="139" y="16"/>
                    <a:pt x="139" y="16"/>
                  </a:cubicBezTo>
                  <a:lnTo>
                    <a:pt x="121" y="0"/>
                  </a:lnTo>
                  <a:close/>
                  <a:moveTo>
                    <a:pt x="63" y="121"/>
                  </a:moveTo>
                  <a:cubicBezTo>
                    <a:pt x="41" y="121"/>
                    <a:pt x="24" y="103"/>
                    <a:pt x="24" y="81"/>
                  </a:cubicBezTo>
                  <a:cubicBezTo>
                    <a:pt x="24" y="60"/>
                    <a:pt x="41" y="42"/>
                    <a:pt x="63" y="42"/>
                  </a:cubicBezTo>
                  <a:cubicBezTo>
                    <a:pt x="85" y="42"/>
                    <a:pt x="102" y="60"/>
                    <a:pt x="102" y="81"/>
                  </a:cubicBezTo>
                  <a:cubicBezTo>
                    <a:pt x="102" y="103"/>
                    <a:pt x="85" y="121"/>
                    <a:pt x="6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6200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p:cNvPr>
          <p:cNvSpPr/>
          <p:nvPr/>
        </p:nvSpPr>
        <p:spPr>
          <a:xfrm>
            <a:off x="882" y="3556365"/>
            <a:ext cx="12435593" cy="2836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Pro Display Light" panose="020B0302040504020203" pitchFamily="34" charset="0"/>
              <a:ea typeface="+mn-ea"/>
              <a:cs typeface="+mn-cs"/>
            </a:endParaRPr>
          </a:p>
        </p:txBody>
      </p:sp>
      <p:grpSp>
        <p:nvGrpSpPr>
          <p:cNvPr id="9" name="Group 8"/>
          <p:cNvGrpSpPr/>
          <p:nvPr/>
        </p:nvGrpSpPr>
        <p:grpSpPr>
          <a:xfrm>
            <a:off x="395430" y="1711072"/>
            <a:ext cx="1430879" cy="1430879"/>
            <a:chOff x="513092" y="2041609"/>
            <a:chExt cx="1430879" cy="1430879"/>
          </a:xfrm>
        </p:grpSpPr>
        <p:sp>
          <p:nvSpPr>
            <p:cNvPr id="46" name="Oval 45">
              <a:extLst>
                <a:ext uri="{FF2B5EF4-FFF2-40B4-BE49-F238E27FC236}">
                  <a16:creationId xmlns:a16="http://schemas.microsoft.com/office/drawing/2014/main" id="{57CC3FF8-8981-4135-969D-45FBE0DF16BB}"/>
                </a:ext>
              </a:extLst>
            </p:cNvPr>
            <p:cNvSpPr/>
            <p:nvPr/>
          </p:nvSpPr>
          <p:spPr>
            <a:xfrm>
              <a:off x="513092" y="2041609"/>
              <a:ext cx="1430879" cy="1430879"/>
            </a:xfrm>
            <a:prstGeom prst="ellipse">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829">
              <a:extLst>
                <a:ext uri="{FF2B5EF4-FFF2-40B4-BE49-F238E27FC236}">
                  <a16:creationId xmlns:a16="http://schemas.microsoft.com/office/drawing/2014/main" id="{96D0F4F3-EAEE-4AA1-BBEC-DE7B954AC045}"/>
                </a:ext>
              </a:extLst>
            </p:cNvPr>
            <p:cNvSpPr>
              <a:spLocks noEditPoints="1"/>
            </p:cNvSpPr>
            <p:nvPr/>
          </p:nvSpPr>
          <p:spPr bwMode="auto">
            <a:xfrm>
              <a:off x="778790" y="2277283"/>
              <a:ext cx="939251" cy="939251"/>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7 h 116"/>
                <a:gd name="T30" fmla="*/ 88 w 116"/>
                <a:gd name="T31" fmla="*/ 19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7 h 116"/>
                <a:gd name="T48" fmla="*/ 72 w 116"/>
                <a:gd name="T49" fmla="*/ 38 h 116"/>
                <a:gd name="T50" fmla="*/ 64 w 116"/>
                <a:gd name="T51" fmla="*/ 46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2 h 116"/>
                <a:gd name="T78" fmla="*/ 53 w 116"/>
                <a:gd name="T79" fmla="*/ 57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0"/>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29"/>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7"/>
                    <a:pt x="80" y="27"/>
                    <a:pt x="80" y="27"/>
                  </a:cubicBezTo>
                  <a:cubicBezTo>
                    <a:pt x="88" y="19"/>
                    <a:pt x="88" y="19"/>
                    <a:pt x="88" y="19"/>
                  </a:cubicBezTo>
                  <a:cubicBezTo>
                    <a:pt x="88" y="20"/>
                    <a:pt x="88" y="20"/>
                    <a:pt x="88" y="20"/>
                  </a:cubicBezTo>
                  <a:cubicBezTo>
                    <a:pt x="88" y="28"/>
                    <a:pt x="88" y="28"/>
                    <a:pt x="88" y="28"/>
                  </a:cubicBezTo>
                  <a:lnTo>
                    <a:pt x="96" y="28"/>
                  </a:lnTo>
                  <a:close/>
                  <a:moveTo>
                    <a:pt x="84" y="60"/>
                  </a:moveTo>
                  <a:cubicBezTo>
                    <a:pt x="84" y="75"/>
                    <a:pt x="71" y="88"/>
                    <a:pt x="56" y="88"/>
                  </a:cubicBezTo>
                  <a:cubicBezTo>
                    <a:pt x="41" y="88"/>
                    <a:pt x="28" y="75"/>
                    <a:pt x="28" y="60"/>
                  </a:cubicBezTo>
                  <a:cubicBezTo>
                    <a:pt x="28" y="45"/>
                    <a:pt x="41" y="32"/>
                    <a:pt x="56" y="32"/>
                  </a:cubicBezTo>
                  <a:cubicBezTo>
                    <a:pt x="62" y="32"/>
                    <a:pt x="67" y="34"/>
                    <a:pt x="72" y="37"/>
                  </a:cubicBezTo>
                  <a:cubicBezTo>
                    <a:pt x="72" y="38"/>
                    <a:pt x="72" y="38"/>
                    <a:pt x="72" y="38"/>
                  </a:cubicBezTo>
                  <a:cubicBezTo>
                    <a:pt x="64" y="46"/>
                    <a:pt x="64" y="46"/>
                    <a:pt x="64" y="46"/>
                  </a:cubicBezTo>
                  <a:cubicBezTo>
                    <a:pt x="62" y="45"/>
                    <a:pt x="59" y="44"/>
                    <a:pt x="56" y="44"/>
                  </a:cubicBezTo>
                  <a:cubicBezTo>
                    <a:pt x="47" y="44"/>
                    <a:pt x="40" y="51"/>
                    <a:pt x="40" y="60"/>
                  </a:cubicBezTo>
                  <a:cubicBezTo>
                    <a:pt x="40" y="69"/>
                    <a:pt x="47" y="76"/>
                    <a:pt x="56" y="76"/>
                  </a:cubicBezTo>
                  <a:cubicBezTo>
                    <a:pt x="65" y="76"/>
                    <a:pt x="72" y="69"/>
                    <a:pt x="72" y="60"/>
                  </a:cubicBezTo>
                  <a:cubicBezTo>
                    <a:pt x="72" y="57"/>
                    <a:pt x="71" y="54"/>
                    <a:pt x="70" y="52"/>
                  </a:cubicBezTo>
                  <a:cubicBezTo>
                    <a:pt x="78" y="44"/>
                    <a:pt x="78" y="44"/>
                    <a:pt x="78" y="44"/>
                  </a:cubicBezTo>
                  <a:cubicBezTo>
                    <a:pt x="79" y="44"/>
                    <a:pt x="79" y="44"/>
                    <a:pt x="79" y="44"/>
                  </a:cubicBezTo>
                  <a:cubicBezTo>
                    <a:pt x="82" y="49"/>
                    <a:pt x="84" y="54"/>
                    <a:pt x="84" y="60"/>
                  </a:cubicBezTo>
                  <a:close/>
                  <a:moveTo>
                    <a:pt x="64" y="60"/>
                  </a:moveTo>
                  <a:cubicBezTo>
                    <a:pt x="64" y="64"/>
                    <a:pt x="60" y="68"/>
                    <a:pt x="56" y="68"/>
                  </a:cubicBezTo>
                  <a:cubicBezTo>
                    <a:pt x="52" y="68"/>
                    <a:pt x="48" y="64"/>
                    <a:pt x="48" y="60"/>
                  </a:cubicBezTo>
                  <a:cubicBezTo>
                    <a:pt x="48" y="56"/>
                    <a:pt x="52" y="52"/>
                    <a:pt x="56" y="52"/>
                  </a:cubicBezTo>
                  <a:cubicBezTo>
                    <a:pt x="57" y="52"/>
                    <a:pt x="57" y="52"/>
                    <a:pt x="58" y="52"/>
                  </a:cubicBezTo>
                  <a:cubicBezTo>
                    <a:pt x="53" y="57"/>
                    <a:pt x="53" y="57"/>
                    <a:pt x="53" y="57"/>
                  </a:cubicBezTo>
                  <a:cubicBezTo>
                    <a:pt x="52" y="59"/>
                    <a:pt x="52" y="61"/>
                    <a:pt x="53" y="63"/>
                  </a:cubicBezTo>
                  <a:cubicBezTo>
                    <a:pt x="54" y="64"/>
                    <a:pt x="55" y="64"/>
                    <a:pt x="56" y="64"/>
                  </a:cubicBezTo>
                  <a:cubicBezTo>
                    <a:pt x="57" y="64"/>
                    <a:pt x="58" y="64"/>
                    <a:pt x="59" y="63"/>
                  </a:cubicBezTo>
                  <a:cubicBezTo>
                    <a:pt x="64" y="58"/>
                    <a:pt x="64" y="58"/>
                    <a:pt x="64" y="58"/>
                  </a:cubicBezTo>
                  <a:cubicBezTo>
                    <a:pt x="64" y="59"/>
                    <a:pt x="64" y="59"/>
                    <a:pt x="64" y="60"/>
                  </a:cubicBezTo>
                  <a:close/>
                  <a:moveTo>
                    <a:pt x="56" y="12"/>
                  </a:moveTo>
                  <a:cubicBezTo>
                    <a:pt x="64" y="12"/>
                    <a:pt x="72" y="14"/>
                    <a:pt x="78" y="18"/>
                  </a:cubicBezTo>
                  <a:cubicBezTo>
                    <a:pt x="72" y="24"/>
                    <a:pt x="72" y="24"/>
                    <a:pt x="72" y="24"/>
                  </a:cubicBezTo>
                  <a:cubicBezTo>
                    <a:pt x="72" y="28"/>
                    <a:pt x="72" y="28"/>
                    <a:pt x="72" y="28"/>
                  </a:cubicBezTo>
                  <a:cubicBezTo>
                    <a:pt x="67" y="25"/>
                    <a:pt x="62" y="24"/>
                    <a:pt x="56" y="24"/>
                  </a:cubicBezTo>
                  <a:cubicBezTo>
                    <a:pt x="36" y="24"/>
                    <a:pt x="20" y="40"/>
                    <a:pt x="20" y="60"/>
                  </a:cubicBezTo>
                  <a:cubicBezTo>
                    <a:pt x="20" y="80"/>
                    <a:pt x="36" y="96"/>
                    <a:pt x="56" y="96"/>
                  </a:cubicBezTo>
                  <a:cubicBezTo>
                    <a:pt x="76" y="96"/>
                    <a:pt x="92" y="80"/>
                    <a:pt x="92" y="60"/>
                  </a:cubicBezTo>
                  <a:cubicBezTo>
                    <a:pt x="92" y="54"/>
                    <a:pt x="91" y="49"/>
                    <a:pt x="88" y="44"/>
                  </a:cubicBezTo>
                  <a:cubicBezTo>
                    <a:pt x="92" y="44"/>
                    <a:pt x="92" y="44"/>
                    <a:pt x="92" y="44"/>
                  </a:cubicBezTo>
                  <a:cubicBezTo>
                    <a:pt x="98" y="38"/>
                    <a:pt x="98" y="38"/>
                    <a:pt x="98" y="38"/>
                  </a:cubicBezTo>
                  <a:cubicBezTo>
                    <a:pt x="102" y="44"/>
                    <a:pt x="104" y="52"/>
                    <a:pt x="104" y="60"/>
                  </a:cubicBezTo>
                  <a:cubicBezTo>
                    <a:pt x="104" y="86"/>
                    <a:pt x="82" y="108"/>
                    <a:pt x="56" y="108"/>
                  </a:cubicBezTo>
                  <a:cubicBezTo>
                    <a:pt x="30" y="108"/>
                    <a:pt x="8" y="86"/>
                    <a:pt x="8" y="60"/>
                  </a:cubicBezTo>
                  <a:cubicBezTo>
                    <a:pt x="8" y="34"/>
                    <a:pt x="30" y="12"/>
                    <a:pt x="56" y="12"/>
                  </a:cubicBezTo>
                  <a:close/>
                </a:path>
              </a:pathLst>
            </a:custGeom>
            <a:solidFill>
              <a:schemeClr val="bg1"/>
            </a:solidFill>
            <a:ln w="38100">
              <a:solidFill>
                <a:srgbClr val="D83B01"/>
              </a:solidFill>
              <a:miter lim="800000"/>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p:cNvGrpSpPr/>
          <p:nvPr/>
        </p:nvGrpSpPr>
        <p:grpSpPr>
          <a:xfrm>
            <a:off x="8270890" y="1711072"/>
            <a:ext cx="1430879" cy="1430879"/>
            <a:chOff x="8274848" y="2041609"/>
            <a:chExt cx="1430879" cy="1430879"/>
          </a:xfrm>
        </p:grpSpPr>
        <p:sp>
          <p:nvSpPr>
            <p:cNvPr id="48" name="Oval 47">
              <a:extLst>
                <a:ext uri="{FF2B5EF4-FFF2-40B4-BE49-F238E27FC236}">
                  <a16:creationId xmlns:a16="http://schemas.microsoft.com/office/drawing/2014/main" id="{C32256F8-9E13-48B6-8D8E-F30087139F3F}"/>
                </a:ext>
              </a:extLst>
            </p:cNvPr>
            <p:cNvSpPr/>
            <p:nvPr/>
          </p:nvSpPr>
          <p:spPr>
            <a:xfrm>
              <a:off x="8274848" y="2041609"/>
              <a:ext cx="1430879" cy="1430879"/>
            </a:xfrm>
            <a:prstGeom prst="ellipse">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DE958AC0-AED7-4EFF-A188-6178D07AAE98}"/>
                </a:ext>
              </a:extLst>
            </p:cNvPr>
            <p:cNvGrpSpPr/>
            <p:nvPr/>
          </p:nvGrpSpPr>
          <p:grpSpPr>
            <a:xfrm>
              <a:off x="8670892" y="2379496"/>
              <a:ext cx="638790" cy="755105"/>
              <a:chOff x="8669512" y="1676299"/>
              <a:chExt cx="834423" cy="1058962"/>
            </a:xfrm>
            <a:noFill/>
          </p:grpSpPr>
          <p:sp>
            <p:nvSpPr>
              <p:cNvPr id="26" name="Freeform: Shape 25">
                <a:extLst>
                  <a:ext uri="{FF2B5EF4-FFF2-40B4-BE49-F238E27FC236}">
                    <a16:creationId xmlns:a16="http://schemas.microsoft.com/office/drawing/2014/main" id="{CB52352B-887D-4779-BBE8-7202AECC7122}"/>
                  </a:ext>
                </a:extLst>
              </p:cNvPr>
              <p:cNvSpPr/>
              <p:nvPr/>
            </p:nvSpPr>
            <p:spPr bwMode="auto">
              <a:xfrm rot="10800000">
                <a:off x="8669512" y="1676299"/>
                <a:ext cx="834423" cy="1058962"/>
              </a:xfrm>
              <a:custGeom>
                <a:avLst/>
                <a:gdLst>
                  <a:gd name="connsiteX0" fmla="*/ 1062264 w 1062264"/>
                  <a:gd name="connsiteY0" fmla="*/ 1348113 h 1348113"/>
                  <a:gd name="connsiteX1" fmla="*/ 0 w 1062264"/>
                  <a:gd name="connsiteY1" fmla="*/ 1348113 h 1348113"/>
                  <a:gd name="connsiteX2" fmla="*/ 0 w 1062264"/>
                  <a:gd name="connsiteY2" fmla="*/ 285849 h 1348113"/>
                  <a:gd name="connsiteX3" fmla="*/ 699348 w 1062264"/>
                  <a:gd name="connsiteY3" fmla="*/ 285849 h 1348113"/>
                  <a:gd name="connsiteX4" fmla="*/ 948775 w 1062264"/>
                  <a:gd name="connsiteY4" fmla="*/ 0 h 1348113"/>
                  <a:gd name="connsiteX5" fmla="*/ 948775 w 1062264"/>
                  <a:gd name="connsiteY5" fmla="*/ 285849 h 1348113"/>
                  <a:gd name="connsiteX6" fmla="*/ 1062264 w 1062264"/>
                  <a:gd name="connsiteY6" fmla="*/ 285849 h 134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264" h="1348113">
                    <a:moveTo>
                      <a:pt x="1062264" y="1348113"/>
                    </a:moveTo>
                    <a:lnTo>
                      <a:pt x="0" y="1348113"/>
                    </a:lnTo>
                    <a:lnTo>
                      <a:pt x="0" y="285849"/>
                    </a:lnTo>
                    <a:lnTo>
                      <a:pt x="699348" y="285849"/>
                    </a:lnTo>
                    <a:lnTo>
                      <a:pt x="948775" y="0"/>
                    </a:lnTo>
                    <a:lnTo>
                      <a:pt x="948775" y="285849"/>
                    </a:lnTo>
                    <a:lnTo>
                      <a:pt x="1062264" y="285849"/>
                    </a:lnTo>
                    <a:close/>
                  </a:path>
                </a:pathLst>
              </a:custGeom>
              <a:grpFill/>
              <a:ln w="1905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Freeform 16">
                <a:extLst>
                  <a:ext uri="{FF2B5EF4-FFF2-40B4-BE49-F238E27FC236}">
                    <a16:creationId xmlns:a16="http://schemas.microsoft.com/office/drawing/2014/main" id="{6B6DE833-5C2B-4534-99F3-6C4C09D3535A}"/>
                  </a:ext>
                </a:extLst>
              </p:cNvPr>
              <p:cNvSpPr>
                <a:spLocks/>
              </p:cNvSpPr>
              <p:nvPr/>
            </p:nvSpPr>
            <p:spPr bwMode="auto">
              <a:xfrm>
                <a:off x="8877058" y="1874031"/>
                <a:ext cx="438473" cy="46753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grpFill/>
              <a:ln w="19050" cap="flat">
                <a:solidFill>
                  <a:schemeClr val="bg1"/>
                </a:solidFill>
                <a:prstDash val="solid"/>
                <a:miter lim="800000"/>
                <a:headEnd/>
                <a:tailEnd/>
              </a:ln>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9" name="Content Placeholder 2">
            <a:extLst>
              <a:ext uri="{FF2B5EF4-FFF2-40B4-BE49-F238E27FC236}">
                <a16:creationId xmlns:a16="http://schemas.microsoft.com/office/drawing/2014/main" id="{05E384B2-7387-4C53-958F-97F0ED6F5819}"/>
              </a:ext>
            </a:extLst>
          </p:cNvPr>
          <p:cNvSpPr txBox="1">
            <a:spLocks/>
          </p:cNvSpPr>
          <p:nvPr/>
        </p:nvSpPr>
        <p:spPr>
          <a:xfrm>
            <a:off x="369446" y="3856624"/>
            <a:ext cx="3871910" cy="2002212"/>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Target and attack</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Inbound brute force RDP, SSH,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attacks and more</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Application and DDoS attacks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(WAF partners)</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Intrusion detection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(NG Firewall partners)</a:t>
            </a:r>
          </a:p>
        </p:txBody>
      </p:sp>
      <p:sp>
        <p:nvSpPr>
          <p:cNvPr id="40" name="Content Placeholder 2">
            <a:extLst>
              <a:ext uri="{FF2B5EF4-FFF2-40B4-BE49-F238E27FC236}">
                <a16:creationId xmlns:a16="http://schemas.microsoft.com/office/drawing/2014/main" id="{F5273802-709D-4B56-AC0A-FB9486E7DD6E}"/>
              </a:ext>
            </a:extLst>
          </p:cNvPr>
          <p:cNvSpPr txBox="1">
            <a:spLocks/>
          </p:cNvSpPr>
          <p:nvPr/>
        </p:nvSpPr>
        <p:spPr>
          <a:xfrm>
            <a:off x="4323873" y="3856624"/>
            <a:ext cx="4027964" cy="2628137"/>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Install and exploit</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In-memory malware and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exploit attempts</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Suspicious process execution</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Lateral movement</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Internal reconnaissance</a:t>
            </a:r>
          </a:p>
        </p:txBody>
      </p:sp>
      <p:sp>
        <p:nvSpPr>
          <p:cNvPr id="41" name="Content Placeholder 2">
            <a:extLst>
              <a:ext uri="{FF2B5EF4-FFF2-40B4-BE49-F238E27FC236}">
                <a16:creationId xmlns:a16="http://schemas.microsoft.com/office/drawing/2014/main" id="{B7F755F5-F2E4-45BB-B67E-6E80E7D7511C}"/>
              </a:ext>
            </a:extLst>
          </p:cNvPr>
          <p:cNvSpPr txBox="1">
            <a:spLocks/>
          </p:cNvSpPr>
          <p:nvPr/>
        </p:nvSpPr>
        <p:spPr>
          <a:xfrm>
            <a:off x="8274848" y="3856624"/>
            <a:ext cx="3582189" cy="1752021"/>
          </a:xfrm>
          <a:prstGeom prst="rect">
            <a:avLst/>
          </a:prstGeom>
        </p:spPr>
        <p:txBody>
          <a:bodyPr/>
          <a:lstStyle>
            <a:lvl1pPr marL="342900" indent="-34290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42950" indent="-285750" algn="l" defTabSz="914363" rtl="0" eaLnBrk="1" fontAlgn="base" latinLnBrk="0" hangingPunct="1">
              <a:lnSpc>
                <a:spcPct val="90000"/>
              </a:lnSpc>
              <a:spcBef>
                <a:spcPct val="20000"/>
              </a:spcBef>
              <a:spcAft>
                <a:spcPts val="4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43000" indent="-228600" algn="l" defTabSz="914363" rtl="0" eaLnBrk="1" fontAlgn="base" latinLnBrk="0" hangingPunct="1">
              <a:lnSpc>
                <a:spcPct val="90000"/>
              </a:lnSpc>
              <a:spcBef>
                <a:spcPct val="20000"/>
              </a:spcBef>
              <a:spcAft>
                <a:spcPts val="30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002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7400" indent="-228600" algn="l" defTabSz="914363" rtl="0" eaLnBrk="1" fontAlgn="base" latinLnBrk="0" hangingPunct="1">
              <a:lnSpc>
                <a:spcPct val="90000"/>
              </a:lnSpc>
              <a:spcBef>
                <a:spcPct val="20000"/>
              </a:spcBef>
              <a:spcAft>
                <a:spcPct val="0"/>
              </a:spcAft>
              <a:buSzPct val="90000"/>
              <a:buFont typeface="Arial" charset="0"/>
              <a:buChar char="•"/>
              <a:defRPr lang="en-US" sz="3200"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931843" rtl="0" eaLnBrk="1" fontAlgn="base" latinLnBrk="0" hangingPunct="1">
              <a:lnSpc>
                <a:spcPct val="90000"/>
              </a:lnSpc>
              <a:spcBef>
                <a:spcPts val="0"/>
              </a:spcBef>
              <a:spcAft>
                <a:spcPts val="600"/>
              </a:spcAft>
              <a:buClrTx/>
              <a:buSzPct val="90000"/>
              <a:buFont typeface="Arial" charset="0"/>
              <a:buNone/>
              <a:tabLst/>
              <a:defRPr/>
            </a:pPr>
            <a:r>
              <a:rPr kumimoji="0" lang="en-US" sz="2200" b="1" i="0" u="none" strike="noStrike" kern="0" cap="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Post breach</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Communication to a known malicious IP (data exfiltration or command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control)</a:t>
            </a:r>
          </a:p>
          <a:p>
            <a:pPr marL="0" marR="0" lvl="0" indent="0" algn="l" defTabSz="914224" rtl="0" eaLnBrk="1" fontAlgn="auto" latinLnBrk="0" hangingPunct="1">
              <a:lnSpc>
                <a:spcPct val="90000"/>
              </a:lnSpc>
              <a:spcBef>
                <a:spcPts val="600"/>
              </a:spcBef>
              <a:spcAft>
                <a:spcPts val="600"/>
              </a:spcAft>
              <a:buClrTx/>
              <a:buSzTx/>
              <a:buFont typeface="Arial" charset="0"/>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Using compromised resources to mount additional attacks (outbound port scanning, brute force RDP/SSH attacks, DDoS, and spam)</a:t>
            </a:r>
          </a:p>
        </p:txBody>
      </p:sp>
      <p:sp>
        <p:nvSpPr>
          <p:cNvPr id="4" name="Title 3"/>
          <p:cNvSpPr>
            <a:spLocks noGrp="1"/>
          </p:cNvSpPr>
          <p:nvPr>
            <p:ph type="title"/>
          </p:nvPr>
        </p:nvSpPr>
        <p:spPr>
          <a:xfrm>
            <a:off x="274639" y="295274"/>
            <a:ext cx="11687543" cy="1141708"/>
          </a:xfrm>
        </p:spPr>
        <p:txBody>
          <a:bodyPr/>
          <a:lstStyle/>
          <a:p>
            <a:r>
              <a:rPr lang="en-US"/>
              <a:t>Detect threats across the kill chain</a:t>
            </a:r>
            <a:br>
              <a:rPr lang="en-US" sz="3900"/>
            </a:br>
            <a:endParaRPr lang="en-US" sz="3900"/>
          </a:p>
        </p:txBody>
      </p:sp>
      <p:grpSp>
        <p:nvGrpSpPr>
          <p:cNvPr id="11" name="Group 10"/>
          <p:cNvGrpSpPr/>
          <p:nvPr/>
        </p:nvGrpSpPr>
        <p:grpSpPr>
          <a:xfrm>
            <a:off x="2027237" y="2279235"/>
            <a:ext cx="2039813" cy="294553"/>
            <a:chOff x="2069865" y="2395447"/>
            <a:chExt cx="2039813" cy="294553"/>
          </a:xfrm>
        </p:grpSpPr>
        <p:sp>
          <p:nvSpPr>
            <p:cNvPr id="84" name="Shape 2898"/>
            <p:cNvSpPr/>
            <p:nvPr/>
          </p:nvSpPr>
          <p:spPr>
            <a:xfrm>
              <a:off x="2069865"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5" name="Shape 2898"/>
            <p:cNvSpPr/>
            <p:nvPr/>
          </p:nvSpPr>
          <p:spPr>
            <a:xfrm>
              <a:off x="2777589"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6" name="Shape 2898"/>
            <p:cNvSpPr/>
            <p:nvPr/>
          </p:nvSpPr>
          <p:spPr>
            <a:xfrm>
              <a:off x="3520572"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87" name="Group 86"/>
          <p:cNvGrpSpPr/>
          <p:nvPr/>
        </p:nvGrpSpPr>
        <p:grpSpPr>
          <a:xfrm>
            <a:off x="5974803" y="2277280"/>
            <a:ext cx="2039813" cy="294553"/>
            <a:chOff x="2069865" y="2395447"/>
            <a:chExt cx="2039813" cy="294553"/>
          </a:xfrm>
        </p:grpSpPr>
        <p:sp>
          <p:nvSpPr>
            <p:cNvPr id="88" name="Shape 2898"/>
            <p:cNvSpPr/>
            <p:nvPr/>
          </p:nvSpPr>
          <p:spPr>
            <a:xfrm>
              <a:off x="2069865"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89" name="Shape 2898"/>
            <p:cNvSpPr/>
            <p:nvPr/>
          </p:nvSpPr>
          <p:spPr>
            <a:xfrm>
              <a:off x="2777589"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90" name="Shape 2898"/>
            <p:cNvSpPr/>
            <p:nvPr/>
          </p:nvSpPr>
          <p:spPr>
            <a:xfrm>
              <a:off x="3520572"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91" name="Group 90"/>
          <p:cNvGrpSpPr/>
          <p:nvPr/>
        </p:nvGrpSpPr>
        <p:grpSpPr>
          <a:xfrm>
            <a:off x="9922369" y="2275325"/>
            <a:ext cx="2039813" cy="294553"/>
            <a:chOff x="2069865" y="2395447"/>
            <a:chExt cx="2039813" cy="294553"/>
          </a:xfrm>
        </p:grpSpPr>
        <p:sp>
          <p:nvSpPr>
            <p:cNvPr id="92" name="Shape 2898"/>
            <p:cNvSpPr/>
            <p:nvPr/>
          </p:nvSpPr>
          <p:spPr>
            <a:xfrm>
              <a:off x="2069865"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93" name="Shape 2898"/>
            <p:cNvSpPr/>
            <p:nvPr/>
          </p:nvSpPr>
          <p:spPr>
            <a:xfrm>
              <a:off x="2777589"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94" name="Shape 2898"/>
            <p:cNvSpPr/>
            <p:nvPr/>
          </p:nvSpPr>
          <p:spPr>
            <a:xfrm>
              <a:off x="3520572" y="2395447"/>
              <a:ext cx="589106" cy="294553"/>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53585F"/>
            </a:solidFill>
            <a:ln w="12700">
              <a:solidFill>
                <a:schemeClr val="accent1"/>
              </a:solidFill>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12" name="Group 11"/>
          <p:cNvGrpSpPr/>
          <p:nvPr/>
        </p:nvGrpSpPr>
        <p:grpSpPr>
          <a:xfrm>
            <a:off x="4333160" y="1711072"/>
            <a:ext cx="1430879" cy="1430879"/>
            <a:chOff x="4333160" y="1711072"/>
            <a:chExt cx="1430879" cy="1430879"/>
          </a:xfrm>
        </p:grpSpPr>
        <p:grpSp>
          <p:nvGrpSpPr>
            <p:cNvPr id="34" name="Group 33">
              <a:extLst>
                <a:ext uri="{FF2B5EF4-FFF2-40B4-BE49-F238E27FC236}">
                  <a16:creationId xmlns:a16="http://schemas.microsoft.com/office/drawing/2014/main" id="{51E6EBBF-677A-4B13-94D3-D8CAA8887433}"/>
                </a:ext>
              </a:extLst>
            </p:cNvPr>
            <p:cNvGrpSpPr/>
            <p:nvPr/>
          </p:nvGrpSpPr>
          <p:grpSpPr>
            <a:xfrm rot="10800000" flipH="1">
              <a:off x="4807265" y="2267695"/>
              <a:ext cx="45719" cy="317632"/>
              <a:chOff x="6069012" y="1174750"/>
              <a:chExt cx="30162" cy="209550"/>
            </a:xfrm>
            <a:solidFill>
              <a:schemeClr val="tx2"/>
            </a:solidFill>
          </p:grpSpPr>
          <p:sp>
            <p:nvSpPr>
              <p:cNvPr id="35" name="Oval 710">
                <a:extLst>
                  <a:ext uri="{FF2B5EF4-FFF2-40B4-BE49-F238E27FC236}">
                    <a16:creationId xmlns:a16="http://schemas.microsoft.com/office/drawing/2014/main" id="{501A20D3-BAE0-4E0C-9582-28D4920D6CF5}"/>
                  </a:ext>
                </a:extLst>
              </p:cNvPr>
              <p:cNvSpPr>
                <a:spLocks noChangeArrowheads="1"/>
              </p:cNvSpPr>
              <p:nvPr/>
            </p:nvSpPr>
            <p:spPr bwMode="auto">
              <a:xfrm>
                <a:off x="6069012" y="1174750"/>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711">
                <a:extLst>
                  <a:ext uri="{FF2B5EF4-FFF2-40B4-BE49-F238E27FC236}">
                    <a16:creationId xmlns:a16="http://schemas.microsoft.com/office/drawing/2014/main" id="{3137E317-5B22-46CD-B789-FCBF959D1D10}"/>
                  </a:ext>
                </a:extLst>
              </p:cNvPr>
              <p:cNvSpPr>
                <a:spLocks noChangeArrowheads="1"/>
              </p:cNvSpPr>
              <p:nvPr/>
            </p:nvSpPr>
            <p:spPr bwMode="auto">
              <a:xfrm>
                <a:off x="6069012" y="1235075"/>
                <a:ext cx="30162"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7" name="Oval 46">
              <a:extLst>
                <a:ext uri="{FF2B5EF4-FFF2-40B4-BE49-F238E27FC236}">
                  <a16:creationId xmlns:a16="http://schemas.microsoft.com/office/drawing/2014/main" id="{44180843-0926-49A7-8E1E-6C954A471679}"/>
                </a:ext>
              </a:extLst>
            </p:cNvPr>
            <p:cNvSpPr/>
            <p:nvPr/>
          </p:nvSpPr>
          <p:spPr>
            <a:xfrm>
              <a:off x="4333160" y="1711072"/>
              <a:ext cx="1430879" cy="1430879"/>
            </a:xfrm>
            <a:prstGeom prst="ellipse">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5" name="Group 64">
              <a:extLst>
                <a:ext uri="{FF2B5EF4-FFF2-40B4-BE49-F238E27FC236}">
                  <a16:creationId xmlns:a16="http://schemas.microsoft.com/office/drawing/2014/main" id="{59334D6E-E51E-49BB-8C5A-7D971EAF22AE}"/>
                </a:ext>
              </a:extLst>
            </p:cNvPr>
            <p:cNvGrpSpPr/>
            <p:nvPr/>
          </p:nvGrpSpPr>
          <p:grpSpPr>
            <a:xfrm>
              <a:off x="4607607" y="1972802"/>
              <a:ext cx="915208" cy="915208"/>
              <a:chOff x="3551237" y="1897062"/>
              <a:chExt cx="3264698" cy="3264698"/>
            </a:xfrm>
            <a:noFill/>
          </p:grpSpPr>
          <p:sp>
            <p:nvSpPr>
              <p:cNvPr id="67" name="Freeform 105">
                <a:extLst>
                  <a:ext uri="{FF2B5EF4-FFF2-40B4-BE49-F238E27FC236}">
                    <a16:creationId xmlns:a16="http://schemas.microsoft.com/office/drawing/2014/main" id="{5B4F3389-285F-4347-ABC5-BC8AE6456A78}"/>
                  </a:ext>
                </a:extLst>
              </p:cNvPr>
              <p:cNvSpPr>
                <a:spLocks noChangeArrowheads="1"/>
              </p:cNvSpPr>
              <p:nvPr/>
            </p:nvSpPr>
            <p:spPr bwMode="auto">
              <a:xfrm>
                <a:off x="4909551" y="4612609"/>
                <a:ext cx="549151" cy="549151"/>
              </a:xfrm>
              <a:custGeom>
                <a:avLst/>
                <a:gdLst>
                  <a:gd name="T0" fmla="*/ 2243 w 2244"/>
                  <a:gd name="T1" fmla="*/ 1122 h 2245"/>
                  <a:gd name="T2" fmla="*/ 2093 w 2244"/>
                  <a:gd name="T3" fmla="*/ 1683 h 2245"/>
                  <a:gd name="T4" fmla="*/ 1682 w 2244"/>
                  <a:gd name="T5" fmla="*/ 2094 h 2245"/>
                  <a:gd name="T6" fmla="*/ 1122 w 2244"/>
                  <a:gd name="T7" fmla="*/ 2244 h 2245"/>
                  <a:gd name="T8" fmla="*/ 561 w 2244"/>
                  <a:gd name="T9" fmla="*/ 2094 h 2245"/>
                  <a:gd name="T10" fmla="*/ 150 w 2244"/>
                  <a:gd name="T11" fmla="*/ 1683 h 2245"/>
                  <a:gd name="T12" fmla="*/ 0 w 2244"/>
                  <a:gd name="T13" fmla="*/ 1122 h 2245"/>
                  <a:gd name="T14" fmla="*/ 150 w 2244"/>
                  <a:gd name="T15" fmla="*/ 561 h 2245"/>
                  <a:gd name="T16" fmla="*/ 561 w 2244"/>
                  <a:gd name="T17" fmla="*/ 150 h 2245"/>
                  <a:gd name="T18" fmla="*/ 1122 w 2244"/>
                  <a:gd name="T19" fmla="*/ 0 h 2245"/>
                  <a:gd name="T20" fmla="*/ 1682 w 2244"/>
                  <a:gd name="T21" fmla="*/ 150 h 2245"/>
                  <a:gd name="T22" fmla="*/ 2093 w 2244"/>
                  <a:gd name="T23" fmla="*/ 561 h 2245"/>
                  <a:gd name="T24" fmla="*/ 2243 w 2244"/>
                  <a:gd name="T25" fmla="*/ 1122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4" h="2245">
                    <a:moveTo>
                      <a:pt x="2243" y="1122"/>
                    </a:moveTo>
                    <a:cubicBezTo>
                      <a:pt x="2243" y="1329"/>
                      <a:pt x="2196" y="1504"/>
                      <a:pt x="2093" y="1683"/>
                    </a:cubicBezTo>
                    <a:cubicBezTo>
                      <a:pt x="1990" y="1862"/>
                      <a:pt x="1861" y="1991"/>
                      <a:pt x="1682" y="2094"/>
                    </a:cubicBezTo>
                    <a:cubicBezTo>
                      <a:pt x="1503" y="2197"/>
                      <a:pt x="1329" y="2244"/>
                      <a:pt x="1122" y="2244"/>
                    </a:cubicBezTo>
                    <a:cubicBezTo>
                      <a:pt x="915" y="2244"/>
                      <a:pt x="740" y="2197"/>
                      <a:pt x="561" y="2094"/>
                    </a:cubicBezTo>
                    <a:cubicBezTo>
                      <a:pt x="382" y="1991"/>
                      <a:pt x="253" y="1862"/>
                      <a:pt x="150" y="1683"/>
                    </a:cubicBezTo>
                    <a:cubicBezTo>
                      <a:pt x="47" y="1504"/>
                      <a:pt x="0" y="1329"/>
                      <a:pt x="0" y="1122"/>
                    </a:cubicBezTo>
                    <a:cubicBezTo>
                      <a:pt x="0" y="915"/>
                      <a:pt x="47" y="740"/>
                      <a:pt x="150" y="561"/>
                    </a:cubicBezTo>
                    <a:cubicBezTo>
                      <a:pt x="253" y="382"/>
                      <a:pt x="382" y="253"/>
                      <a:pt x="561" y="150"/>
                    </a:cubicBezTo>
                    <a:cubicBezTo>
                      <a:pt x="740" y="47"/>
                      <a:pt x="915" y="0"/>
                      <a:pt x="1122" y="0"/>
                    </a:cubicBezTo>
                    <a:cubicBezTo>
                      <a:pt x="1329" y="0"/>
                      <a:pt x="1503" y="47"/>
                      <a:pt x="1682" y="150"/>
                    </a:cubicBezTo>
                    <a:cubicBezTo>
                      <a:pt x="1861" y="253"/>
                      <a:pt x="1990" y="382"/>
                      <a:pt x="2093" y="561"/>
                    </a:cubicBezTo>
                    <a:cubicBezTo>
                      <a:pt x="2196" y="740"/>
                      <a:pt x="2243" y="915"/>
                      <a:pt x="2243" y="1122"/>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106">
                <a:extLst>
                  <a:ext uri="{FF2B5EF4-FFF2-40B4-BE49-F238E27FC236}">
                    <a16:creationId xmlns:a16="http://schemas.microsoft.com/office/drawing/2014/main" id="{766D0966-FE39-4B1B-BF97-E2A1CDE1D159}"/>
                  </a:ext>
                </a:extLst>
              </p:cNvPr>
              <p:cNvSpPr>
                <a:spLocks noChangeArrowheads="1"/>
              </p:cNvSpPr>
              <p:nvPr/>
            </p:nvSpPr>
            <p:spPr bwMode="auto">
              <a:xfrm>
                <a:off x="3551237" y="3255376"/>
                <a:ext cx="549151" cy="549151"/>
              </a:xfrm>
              <a:custGeom>
                <a:avLst/>
                <a:gdLst>
                  <a:gd name="T0" fmla="*/ 2244 w 2245"/>
                  <a:gd name="T1" fmla="*/ 1121 h 2245"/>
                  <a:gd name="T2" fmla="*/ 2094 w 2245"/>
                  <a:gd name="T3" fmla="*/ 1682 h 2245"/>
                  <a:gd name="T4" fmla="*/ 1683 w 2245"/>
                  <a:gd name="T5" fmla="*/ 2093 h 2245"/>
                  <a:gd name="T6" fmla="*/ 1122 w 2245"/>
                  <a:gd name="T7" fmla="*/ 2244 h 2245"/>
                  <a:gd name="T8" fmla="*/ 561 w 2245"/>
                  <a:gd name="T9" fmla="*/ 2093 h 2245"/>
                  <a:gd name="T10" fmla="*/ 150 w 2245"/>
                  <a:gd name="T11" fmla="*/ 1682 h 2245"/>
                  <a:gd name="T12" fmla="*/ 0 w 2245"/>
                  <a:gd name="T13" fmla="*/ 1121 h 2245"/>
                  <a:gd name="T14" fmla="*/ 150 w 2245"/>
                  <a:gd name="T15" fmla="*/ 561 h 2245"/>
                  <a:gd name="T16" fmla="*/ 561 w 2245"/>
                  <a:gd name="T17" fmla="*/ 150 h 2245"/>
                  <a:gd name="T18" fmla="*/ 1122 w 2245"/>
                  <a:gd name="T19" fmla="*/ 0 h 2245"/>
                  <a:gd name="T20" fmla="*/ 1683 w 2245"/>
                  <a:gd name="T21" fmla="*/ 150 h 2245"/>
                  <a:gd name="T22" fmla="*/ 2094 w 2245"/>
                  <a:gd name="T23" fmla="*/ 561 h 2245"/>
                  <a:gd name="T24" fmla="*/ 2244 w 2245"/>
                  <a:gd name="T25" fmla="*/ 1121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5" h="2245">
                    <a:moveTo>
                      <a:pt x="2244" y="1121"/>
                    </a:moveTo>
                    <a:cubicBezTo>
                      <a:pt x="2244" y="1328"/>
                      <a:pt x="2197" y="1504"/>
                      <a:pt x="2094" y="1682"/>
                    </a:cubicBezTo>
                    <a:cubicBezTo>
                      <a:pt x="1991" y="1861"/>
                      <a:pt x="1862" y="1990"/>
                      <a:pt x="1683" y="2093"/>
                    </a:cubicBezTo>
                    <a:cubicBezTo>
                      <a:pt x="1504" y="2197"/>
                      <a:pt x="1329" y="2244"/>
                      <a:pt x="1122" y="2244"/>
                    </a:cubicBezTo>
                    <a:cubicBezTo>
                      <a:pt x="915" y="2244"/>
                      <a:pt x="740" y="2197"/>
                      <a:pt x="561" y="2093"/>
                    </a:cubicBezTo>
                    <a:cubicBezTo>
                      <a:pt x="382" y="1990"/>
                      <a:pt x="253" y="1861"/>
                      <a:pt x="150" y="1682"/>
                    </a:cubicBezTo>
                    <a:cubicBezTo>
                      <a:pt x="47" y="1504"/>
                      <a:pt x="0" y="1328"/>
                      <a:pt x="0" y="1121"/>
                    </a:cubicBezTo>
                    <a:cubicBezTo>
                      <a:pt x="0" y="915"/>
                      <a:pt x="47" y="740"/>
                      <a:pt x="150" y="561"/>
                    </a:cubicBezTo>
                    <a:cubicBezTo>
                      <a:pt x="253" y="382"/>
                      <a:pt x="382" y="253"/>
                      <a:pt x="561" y="150"/>
                    </a:cubicBezTo>
                    <a:cubicBezTo>
                      <a:pt x="740" y="46"/>
                      <a:pt x="915" y="0"/>
                      <a:pt x="1122" y="0"/>
                    </a:cubicBezTo>
                    <a:cubicBezTo>
                      <a:pt x="1329" y="0"/>
                      <a:pt x="1504" y="46"/>
                      <a:pt x="1683" y="150"/>
                    </a:cubicBezTo>
                    <a:cubicBezTo>
                      <a:pt x="1862" y="253"/>
                      <a:pt x="1991" y="382"/>
                      <a:pt x="2094" y="561"/>
                    </a:cubicBezTo>
                    <a:cubicBezTo>
                      <a:pt x="2197" y="740"/>
                      <a:pt x="2244" y="915"/>
                      <a:pt x="2244" y="1121"/>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07">
                <a:extLst>
                  <a:ext uri="{FF2B5EF4-FFF2-40B4-BE49-F238E27FC236}">
                    <a16:creationId xmlns:a16="http://schemas.microsoft.com/office/drawing/2014/main" id="{43778043-E34E-40BD-8270-8E5FFEC95084}"/>
                  </a:ext>
                </a:extLst>
              </p:cNvPr>
              <p:cNvSpPr>
                <a:spLocks noChangeArrowheads="1"/>
              </p:cNvSpPr>
              <p:nvPr/>
            </p:nvSpPr>
            <p:spPr bwMode="auto">
              <a:xfrm>
                <a:off x="6266784" y="3255376"/>
                <a:ext cx="549151" cy="549151"/>
              </a:xfrm>
              <a:custGeom>
                <a:avLst/>
                <a:gdLst>
                  <a:gd name="T0" fmla="*/ 2245 w 2246"/>
                  <a:gd name="T1" fmla="*/ 1121 h 2245"/>
                  <a:gd name="T2" fmla="*/ 2094 w 2246"/>
                  <a:gd name="T3" fmla="*/ 1682 h 2245"/>
                  <a:gd name="T4" fmla="*/ 1683 w 2246"/>
                  <a:gd name="T5" fmla="*/ 2093 h 2245"/>
                  <a:gd name="T6" fmla="*/ 1122 w 2246"/>
                  <a:gd name="T7" fmla="*/ 2244 h 2245"/>
                  <a:gd name="T8" fmla="*/ 561 w 2246"/>
                  <a:gd name="T9" fmla="*/ 2093 h 2245"/>
                  <a:gd name="T10" fmla="*/ 150 w 2246"/>
                  <a:gd name="T11" fmla="*/ 1682 h 2245"/>
                  <a:gd name="T12" fmla="*/ 0 w 2246"/>
                  <a:gd name="T13" fmla="*/ 1121 h 2245"/>
                  <a:gd name="T14" fmla="*/ 150 w 2246"/>
                  <a:gd name="T15" fmla="*/ 561 h 2245"/>
                  <a:gd name="T16" fmla="*/ 561 w 2246"/>
                  <a:gd name="T17" fmla="*/ 150 h 2245"/>
                  <a:gd name="T18" fmla="*/ 1122 w 2246"/>
                  <a:gd name="T19" fmla="*/ 0 h 2245"/>
                  <a:gd name="T20" fmla="*/ 1683 w 2246"/>
                  <a:gd name="T21" fmla="*/ 150 h 2245"/>
                  <a:gd name="T22" fmla="*/ 2094 w 2246"/>
                  <a:gd name="T23" fmla="*/ 561 h 2245"/>
                  <a:gd name="T24" fmla="*/ 2245 w 2246"/>
                  <a:gd name="T25" fmla="*/ 1121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6" h="2245">
                    <a:moveTo>
                      <a:pt x="2245" y="1121"/>
                    </a:moveTo>
                    <a:cubicBezTo>
                      <a:pt x="2245" y="1328"/>
                      <a:pt x="2197" y="1504"/>
                      <a:pt x="2094" y="1682"/>
                    </a:cubicBezTo>
                    <a:cubicBezTo>
                      <a:pt x="1991" y="1861"/>
                      <a:pt x="1862" y="1990"/>
                      <a:pt x="1683" y="2093"/>
                    </a:cubicBezTo>
                    <a:cubicBezTo>
                      <a:pt x="1504" y="2197"/>
                      <a:pt x="1329" y="2244"/>
                      <a:pt x="1122" y="2244"/>
                    </a:cubicBezTo>
                    <a:cubicBezTo>
                      <a:pt x="916" y="2244"/>
                      <a:pt x="740" y="2197"/>
                      <a:pt x="561" y="2093"/>
                    </a:cubicBezTo>
                    <a:cubicBezTo>
                      <a:pt x="382" y="1990"/>
                      <a:pt x="253" y="1861"/>
                      <a:pt x="150" y="1682"/>
                    </a:cubicBezTo>
                    <a:cubicBezTo>
                      <a:pt x="47" y="1504"/>
                      <a:pt x="0" y="1328"/>
                      <a:pt x="0" y="1121"/>
                    </a:cubicBezTo>
                    <a:cubicBezTo>
                      <a:pt x="0" y="915"/>
                      <a:pt x="47" y="740"/>
                      <a:pt x="150" y="561"/>
                    </a:cubicBezTo>
                    <a:cubicBezTo>
                      <a:pt x="253" y="382"/>
                      <a:pt x="382" y="253"/>
                      <a:pt x="561" y="150"/>
                    </a:cubicBezTo>
                    <a:cubicBezTo>
                      <a:pt x="740" y="46"/>
                      <a:pt x="916" y="0"/>
                      <a:pt x="1122" y="0"/>
                    </a:cubicBezTo>
                    <a:cubicBezTo>
                      <a:pt x="1329" y="0"/>
                      <a:pt x="1504" y="46"/>
                      <a:pt x="1683" y="150"/>
                    </a:cubicBezTo>
                    <a:cubicBezTo>
                      <a:pt x="1862" y="253"/>
                      <a:pt x="1991" y="382"/>
                      <a:pt x="2094" y="561"/>
                    </a:cubicBezTo>
                    <a:cubicBezTo>
                      <a:pt x="2197" y="740"/>
                      <a:pt x="2245" y="915"/>
                      <a:pt x="2245" y="1121"/>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108">
                <a:extLst>
                  <a:ext uri="{FF2B5EF4-FFF2-40B4-BE49-F238E27FC236}">
                    <a16:creationId xmlns:a16="http://schemas.microsoft.com/office/drawing/2014/main" id="{4F388199-2ED6-4556-A0BE-F9B8B62692DC}"/>
                  </a:ext>
                </a:extLst>
              </p:cNvPr>
              <p:cNvSpPr>
                <a:spLocks noChangeArrowheads="1"/>
              </p:cNvSpPr>
              <p:nvPr/>
            </p:nvSpPr>
            <p:spPr bwMode="auto">
              <a:xfrm>
                <a:off x="4909551" y="1897062"/>
                <a:ext cx="549151" cy="549151"/>
              </a:xfrm>
              <a:custGeom>
                <a:avLst/>
                <a:gdLst>
                  <a:gd name="T0" fmla="*/ 2243 w 2244"/>
                  <a:gd name="T1" fmla="*/ 1122 h 2246"/>
                  <a:gd name="T2" fmla="*/ 2093 w 2244"/>
                  <a:gd name="T3" fmla="*/ 1684 h 2246"/>
                  <a:gd name="T4" fmla="*/ 1682 w 2244"/>
                  <a:gd name="T5" fmla="*/ 2094 h 2246"/>
                  <a:gd name="T6" fmla="*/ 1122 w 2244"/>
                  <a:gd name="T7" fmla="*/ 2245 h 2246"/>
                  <a:gd name="T8" fmla="*/ 561 w 2244"/>
                  <a:gd name="T9" fmla="*/ 2094 h 2246"/>
                  <a:gd name="T10" fmla="*/ 150 w 2244"/>
                  <a:gd name="T11" fmla="*/ 1684 h 2246"/>
                  <a:gd name="T12" fmla="*/ 0 w 2244"/>
                  <a:gd name="T13" fmla="*/ 1122 h 2246"/>
                  <a:gd name="T14" fmla="*/ 150 w 2244"/>
                  <a:gd name="T15" fmla="*/ 561 h 2246"/>
                  <a:gd name="T16" fmla="*/ 561 w 2244"/>
                  <a:gd name="T17" fmla="*/ 150 h 2246"/>
                  <a:gd name="T18" fmla="*/ 1122 w 2244"/>
                  <a:gd name="T19" fmla="*/ 0 h 2246"/>
                  <a:gd name="T20" fmla="*/ 1682 w 2244"/>
                  <a:gd name="T21" fmla="*/ 150 h 2246"/>
                  <a:gd name="T22" fmla="*/ 2093 w 2244"/>
                  <a:gd name="T23" fmla="*/ 561 h 2246"/>
                  <a:gd name="T24" fmla="*/ 2243 w 2244"/>
                  <a:gd name="T25" fmla="*/ 1122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4" h="2246">
                    <a:moveTo>
                      <a:pt x="2243" y="1122"/>
                    </a:moveTo>
                    <a:cubicBezTo>
                      <a:pt x="2243" y="1329"/>
                      <a:pt x="2196" y="1505"/>
                      <a:pt x="2093" y="1684"/>
                    </a:cubicBezTo>
                    <a:cubicBezTo>
                      <a:pt x="1990" y="1863"/>
                      <a:pt x="1861" y="1990"/>
                      <a:pt x="1682" y="2094"/>
                    </a:cubicBezTo>
                    <a:cubicBezTo>
                      <a:pt x="1503" y="2197"/>
                      <a:pt x="1329" y="2245"/>
                      <a:pt x="1122" y="2245"/>
                    </a:cubicBezTo>
                    <a:cubicBezTo>
                      <a:pt x="915" y="2245"/>
                      <a:pt x="740" y="2197"/>
                      <a:pt x="561" y="2094"/>
                    </a:cubicBezTo>
                    <a:cubicBezTo>
                      <a:pt x="382" y="1990"/>
                      <a:pt x="253" y="1863"/>
                      <a:pt x="150" y="1684"/>
                    </a:cubicBezTo>
                    <a:cubicBezTo>
                      <a:pt x="47" y="1505"/>
                      <a:pt x="0" y="1328"/>
                      <a:pt x="0" y="1122"/>
                    </a:cubicBezTo>
                    <a:cubicBezTo>
                      <a:pt x="0" y="915"/>
                      <a:pt x="47" y="740"/>
                      <a:pt x="150" y="561"/>
                    </a:cubicBezTo>
                    <a:cubicBezTo>
                      <a:pt x="253" y="382"/>
                      <a:pt x="382" y="253"/>
                      <a:pt x="561" y="150"/>
                    </a:cubicBezTo>
                    <a:cubicBezTo>
                      <a:pt x="740" y="46"/>
                      <a:pt x="915" y="0"/>
                      <a:pt x="1122" y="0"/>
                    </a:cubicBezTo>
                    <a:cubicBezTo>
                      <a:pt x="1329" y="0"/>
                      <a:pt x="1503" y="46"/>
                      <a:pt x="1682" y="150"/>
                    </a:cubicBezTo>
                    <a:cubicBezTo>
                      <a:pt x="1861" y="253"/>
                      <a:pt x="1990" y="382"/>
                      <a:pt x="2093" y="561"/>
                    </a:cubicBezTo>
                    <a:cubicBezTo>
                      <a:pt x="2196" y="740"/>
                      <a:pt x="2243" y="916"/>
                      <a:pt x="2243" y="1122"/>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9">
                <a:extLst>
                  <a:ext uri="{FF2B5EF4-FFF2-40B4-BE49-F238E27FC236}">
                    <a16:creationId xmlns:a16="http://schemas.microsoft.com/office/drawing/2014/main" id="{FE9037E6-6E65-41EC-9F15-269ABB6A15BA}"/>
                  </a:ext>
                </a:extLst>
              </p:cNvPr>
              <p:cNvSpPr>
                <a:spLocks noChangeArrowheads="1"/>
              </p:cNvSpPr>
              <p:nvPr/>
            </p:nvSpPr>
            <p:spPr bwMode="auto">
              <a:xfrm>
                <a:off x="3945030" y="4211264"/>
                <a:ext cx="556703" cy="556703"/>
              </a:xfrm>
              <a:custGeom>
                <a:avLst/>
                <a:gdLst>
                  <a:gd name="T0" fmla="*/ 1931 w 2276"/>
                  <a:gd name="T1" fmla="*/ 344 h 2277"/>
                  <a:gd name="T2" fmla="*/ 2222 w 2276"/>
                  <a:gd name="T3" fmla="*/ 847 h 2277"/>
                  <a:gd name="T4" fmla="*/ 2222 w 2276"/>
                  <a:gd name="T5" fmla="*/ 1428 h 2277"/>
                  <a:gd name="T6" fmla="*/ 1931 w 2276"/>
                  <a:gd name="T7" fmla="*/ 1931 h 2277"/>
                  <a:gd name="T8" fmla="*/ 1428 w 2276"/>
                  <a:gd name="T9" fmla="*/ 2222 h 2277"/>
                  <a:gd name="T10" fmla="*/ 847 w 2276"/>
                  <a:gd name="T11" fmla="*/ 2222 h 2277"/>
                  <a:gd name="T12" fmla="*/ 344 w 2276"/>
                  <a:gd name="T13" fmla="*/ 1931 h 2277"/>
                  <a:gd name="T14" fmla="*/ 54 w 2276"/>
                  <a:gd name="T15" fmla="*/ 1428 h 2277"/>
                  <a:gd name="T16" fmla="*/ 54 w 2276"/>
                  <a:gd name="T17" fmla="*/ 847 h 2277"/>
                  <a:gd name="T18" fmla="*/ 344 w 2276"/>
                  <a:gd name="T19" fmla="*/ 344 h 2277"/>
                  <a:gd name="T20" fmla="*/ 847 w 2276"/>
                  <a:gd name="T21" fmla="*/ 53 h 2277"/>
                  <a:gd name="T22" fmla="*/ 1428 w 2276"/>
                  <a:gd name="T23" fmla="*/ 53 h 2277"/>
                  <a:gd name="T24" fmla="*/ 1931 w 2276"/>
                  <a:gd name="T25" fmla="*/ 344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6" h="2277">
                    <a:moveTo>
                      <a:pt x="1931" y="344"/>
                    </a:moveTo>
                    <a:cubicBezTo>
                      <a:pt x="2078" y="490"/>
                      <a:pt x="2168" y="648"/>
                      <a:pt x="2222" y="847"/>
                    </a:cubicBezTo>
                    <a:cubicBezTo>
                      <a:pt x="2275" y="1047"/>
                      <a:pt x="2275" y="1228"/>
                      <a:pt x="2222" y="1428"/>
                    </a:cubicBezTo>
                    <a:cubicBezTo>
                      <a:pt x="2168" y="1628"/>
                      <a:pt x="2077" y="1785"/>
                      <a:pt x="1931" y="1931"/>
                    </a:cubicBezTo>
                    <a:cubicBezTo>
                      <a:pt x="1784" y="2077"/>
                      <a:pt x="1627" y="2169"/>
                      <a:pt x="1428" y="2222"/>
                    </a:cubicBezTo>
                    <a:cubicBezTo>
                      <a:pt x="1228" y="2276"/>
                      <a:pt x="1046" y="2276"/>
                      <a:pt x="847" y="2222"/>
                    </a:cubicBezTo>
                    <a:cubicBezTo>
                      <a:pt x="647" y="2169"/>
                      <a:pt x="490" y="2077"/>
                      <a:pt x="344" y="1931"/>
                    </a:cubicBezTo>
                    <a:cubicBezTo>
                      <a:pt x="198" y="1785"/>
                      <a:pt x="107" y="1628"/>
                      <a:pt x="54" y="1428"/>
                    </a:cubicBezTo>
                    <a:cubicBezTo>
                      <a:pt x="0" y="1228"/>
                      <a:pt x="0" y="1047"/>
                      <a:pt x="54" y="847"/>
                    </a:cubicBezTo>
                    <a:cubicBezTo>
                      <a:pt x="107" y="648"/>
                      <a:pt x="198" y="490"/>
                      <a:pt x="344" y="344"/>
                    </a:cubicBezTo>
                    <a:cubicBezTo>
                      <a:pt x="490" y="198"/>
                      <a:pt x="647" y="107"/>
                      <a:pt x="847" y="53"/>
                    </a:cubicBezTo>
                    <a:cubicBezTo>
                      <a:pt x="1046" y="0"/>
                      <a:pt x="1229" y="0"/>
                      <a:pt x="1428" y="53"/>
                    </a:cubicBezTo>
                    <a:cubicBezTo>
                      <a:pt x="1628" y="107"/>
                      <a:pt x="1785" y="198"/>
                      <a:pt x="1931" y="344"/>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10">
                <a:extLst>
                  <a:ext uri="{FF2B5EF4-FFF2-40B4-BE49-F238E27FC236}">
                    <a16:creationId xmlns:a16="http://schemas.microsoft.com/office/drawing/2014/main" id="{BE205BE6-C956-498A-AB33-44648A9920F8}"/>
                  </a:ext>
                </a:extLst>
              </p:cNvPr>
              <p:cNvSpPr>
                <a:spLocks noChangeArrowheads="1"/>
              </p:cNvSpPr>
              <p:nvPr/>
            </p:nvSpPr>
            <p:spPr bwMode="auto">
              <a:xfrm>
                <a:off x="3945030" y="2290855"/>
                <a:ext cx="556703" cy="556703"/>
              </a:xfrm>
              <a:custGeom>
                <a:avLst/>
                <a:gdLst>
                  <a:gd name="T0" fmla="*/ 1932 w 2277"/>
                  <a:gd name="T1" fmla="*/ 344 h 2276"/>
                  <a:gd name="T2" fmla="*/ 2223 w 2277"/>
                  <a:gd name="T3" fmla="*/ 847 h 2276"/>
                  <a:gd name="T4" fmla="*/ 2223 w 2277"/>
                  <a:gd name="T5" fmla="*/ 1428 h 2276"/>
                  <a:gd name="T6" fmla="*/ 1932 w 2277"/>
                  <a:gd name="T7" fmla="*/ 1931 h 2276"/>
                  <a:gd name="T8" fmla="*/ 1429 w 2277"/>
                  <a:gd name="T9" fmla="*/ 2222 h 2276"/>
                  <a:gd name="T10" fmla="*/ 848 w 2277"/>
                  <a:gd name="T11" fmla="*/ 2222 h 2276"/>
                  <a:gd name="T12" fmla="*/ 345 w 2277"/>
                  <a:gd name="T13" fmla="*/ 1931 h 2276"/>
                  <a:gd name="T14" fmla="*/ 54 w 2277"/>
                  <a:gd name="T15" fmla="*/ 1428 h 2276"/>
                  <a:gd name="T16" fmla="*/ 54 w 2277"/>
                  <a:gd name="T17" fmla="*/ 847 h 2276"/>
                  <a:gd name="T18" fmla="*/ 345 w 2277"/>
                  <a:gd name="T19" fmla="*/ 344 h 2276"/>
                  <a:gd name="T20" fmla="*/ 848 w 2277"/>
                  <a:gd name="T21" fmla="*/ 54 h 2276"/>
                  <a:gd name="T22" fmla="*/ 1429 w 2277"/>
                  <a:gd name="T23" fmla="*/ 54 h 2276"/>
                  <a:gd name="T24" fmla="*/ 1932 w 2277"/>
                  <a:gd name="T25" fmla="*/ 344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7" h="2276">
                    <a:moveTo>
                      <a:pt x="1932" y="344"/>
                    </a:moveTo>
                    <a:cubicBezTo>
                      <a:pt x="2078" y="490"/>
                      <a:pt x="2169" y="647"/>
                      <a:pt x="2223" y="847"/>
                    </a:cubicBezTo>
                    <a:cubicBezTo>
                      <a:pt x="2276" y="1046"/>
                      <a:pt x="2276" y="1228"/>
                      <a:pt x="2223" y="1428"/>
                    </a:cubicBezTo>
                    <a:cubicBezTo>
                      <a:pt x="2169" y="1627"/>
                      <a:pt x="2078" y="1784"/>
                      <a:pt x="1932" y="1931"/>
                    </a:cubicBezTo>
                    <a:cubicBezTo>
                      <a:pt x="1786" y="2077"/>
                      <a:pt x="1629" y="2168"/>
                      <a:pt x="1429" y="2222"/>
                    </a:cubicBezTo>
                    <a:cubicBezTo>
                      <a:pt x="1229" y="2275"/>
                      <a:pt x="1048" y="2275"/>
                      <a:pt x="848" y="2222"/>
                    </a:cubicBezTo>
                    <a:cubicBezTo>
                      <a:pt x="648" y="2168"/>
                      <a:pt x="491" y="2077"/>
                      <a:pt x="345" y="1931"/>
                    </a:cubicBezTo>
                    <a:cubicBezTo>
                      <a:pt x="199" y="1784"/>
                      <a:pt x="107" y="1627"/>
                      <a:pt x="54" y="1428"/>
                    </a:cubicBezTo>
                    <a:cubicBezTo>
                      <a:pt x="0" y="1228"/>
                      <a:pt x="1" y="1047"/>
                      <a:pt x="54" y="847"/>
                    </a:cubicBezTo>
                    <a:cubicBezTo>
                      <a:pt x="108" y="648"/>
                      <a:pt x="199" y="490"/>
                      <a:pt x="345" y="344"/>
                    </a:cubicBezTo>
                    <a:cubicBezTo>
                      <a:pt x="491" y="198"/>
                      <a:pt x="648" y="107"/>
                      <a:pt x="848" y="54"/>
                    </a:cubicBezTo>
                    <a:cubicBezTo>
                      <a:pt x="1048" y="0"/>
                      <a:pt x="1229" y="0"/>
                      <a:pt x="1429" y="54"/>
                    </a:cubicBezTo>
                    <a:cubicBezTo>
                      <a:pt x="1629" y="107"/>
                      <a:pt x="1786" y="198"/>
                      <a:pt x="1932" y="344"/>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11">
                <a:extLst>
                  <a:ext uri="{FF2B5EF4-FFF2-40B4-BE49-F238E27FC236}">
                    <a16:creationId xmlns:a16="http://schemas.microsoft.com/office/drawing/2014/main" id="{7616BD22-7120-4240-BF11-A816ED888C28}"/>
                  </a:ext>
                </a:extLst>
              </p:cNvPr>
              <p:cNvSpPr>
                <a:spLocks noChangeArrowheads="1"/>
              </p:cNvSpPr>
              <p:nvPr/>
            </p:nvSpPr>
            <p:spPr bwMode="auto">
              <a:xfrm>
                <a:off x="5865439" y="4211264"/>
                <a:ext cx="556703" cy="556703"/>
              </a:xfrm>
              <a:custGeom>
                <a:avLst/>
                <a:gdLst>
                  <a:gd name="T0" fmla="*/ 1931 w 2277"/>
                  <a:gd name="T1" fmla="*/ 344 h 2277"/>
                  <a:gd name="T2" fmla="*/ 2222 w 2277"/>
                  <a:gd name="T3" fmla="*/ 847 h 2277"/>
                  <a:gd name="T4" fmla="*/ 2222 w 2277"/>
                  <a:gd name="T5" fmla="*/ 1428 h 2277"/>
                  <a:gd name="T6" fmla="*/ 1931 w 2277"/>
                  <a:gd name="T7" fmla="*/ 1931 h 2277"/>
                  <a:gd name="T8" fmla="*/ 1428 w 2277"/>
                  <a:gd name="T9" fmla="*/ 2222 h 2277"/>
                  <a:gd name="T10" fmla="*/ 847 w 2277"/>
                  <a:gd name="T11" fmla="*/ 2222 h 2277"/>
                  <a:gd name="T12" fmla="*/ 344 w 2277"/>
                  <a:gd name="T13" fmla="*/ 1931 h 2277"/>
                  <a:gd name="T14" fmla="*/ 53 w 2277"/>
                  <a:gd name="T15" fmla="*/ 1428 h 2277"/>
                  <a:gd name="T16" fmla="*/ 53 w 2277"/>
                  <a:gd name="T17" fmla="*/ 847 h 2277"/>
                  <a:gd name="T18" fmla="*/ 344 w 2277"/>
                  <a:gd name="T19" fmla="*/ 344 h 2277"/>
                  <a:gd name="T20" fmla="*/ 847 w 2277"/>
                  <a:gd name="T21" fmla="*/ 53 h 2277"/>
                  <a:gd name="T22" fmla="*/ 1428 w 2277"/>
                  <a:gd name="T23" fmla="*/ 53 h 2277"/>
                  <a:gd name="T24" fmla="*/ 1931 w 2277"/>
                  <a:gd name="T25" fmla="*/ 344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7" h="2277">
                    <a:moveTo>
                      <a:pt x="1931" y="344"/>
                    </a:moveTo>
                    <a:cubicBezTo>
                      <a:pt x="2077" y="490"/>
                      <a:pt x="2169" y="647"/>
                      <a:pt x="2222" y="847"/>
                    </a:cubicBezTo>
                    <a:cubicBezTo>
                      <a:pt x="2276" y="1047"/>
                      <a:pt x="2276" y="1228"/>
                      <a:pt x="2222" y="1428"/>
                    </a:cubicBezTo>
                    <a:cubicBezTo>
                      <a:pt x="2169" y="1628"/>
                      <a:pt x="2077" y="1785"/>
                      <a:pt x="1931" y="1931"/>
                    </a:cubicBezTo>
                    <a:cubicBezTo>
                      <a:pt x="1785" y="2077"/>
                      <a:pt x="1628" y="2169"/>
                      <a:pt x="1428" y="2222"/>
                    </a:cubicBezTo>
                    <a:cubicBezTo>
                      <a:pt x="1228" y="2276"/>
                      <a:pt x="1047" y="2276"/>
                      <a:pt x="847" y="2222"/>
                    </a:cubicBezTo>
                    <a:cubicBezTo>
                      <a:pt x="647" y="2169"/>
                      <a:pt x="490" y="2077"/>
                      <a:pt x="344" y="1931"/>
                    </a:cubicBezTo>
                    <a:cubicBezTo>
                      <a:pt x="198" y="1785"/>
                      <a:pt x="107" y="1628"/>
                      <a:pt x="53" y="1428"/>
                    </a:cubicBezTo>
                    <a:cubicBezTo>
                      <a:pt x="0" y="1228"/>
                      <a:pt x="0" y="1047"/>
                      <a:pt x="53" y="847"/>
                    </a:cubicBezTo>
                    <a:cubicBezTo>
                      <a:pt x="107" y="647"/>
                      <a:pt x="198" y="490"/>
                      <a:pt x="344" y="344"/>
                    </a:cubicBezTo>
                    <a:cubicBezTo>
                      <a:pt x="490" y="198"/>
                      <a:pt x="647" y="107"/>
                      <a:pt x="847" y="53"/>
                    </a:cubicBezTo>
                    <a:cubicBezTo>
                      <a:pt x="1047" y="0"/>
                      <a:pt x="1228" y="0"/>
                      <a:pt x="1428" y="53"/>
                    </a:cubicBezTo>
                    <a:cubicBezTo>
                      <a:pt x="1628" y="107"/>
                      <a:pt x="1785" y="198"/>
                      <a:pt x="1931" y="344"/>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112">
                <a:extLst>
                  <a:ext uri="{FF2B5EF4-FFF2-40B4-BE49-F238E27FC236}">
                    <a16:creationId xmlns:a16="http://schemas.microsoft.com/office/drawing/2014/main" id="{FD491732-8663-4CDB-A26C-7A9DB60F8C49}"/>
                  </a:ext>
                </a:extLst>
              </p:cNvPr>
              <p:cNvSpPr>
                <a:spLocks noChangeArrowheads="1"/>
              </p:cNvSpPr>
              <p:nvPr/>
            </p:nvSpPr>
            <p:spPr bwMode="auto">
              <a:xfrm>
                <a:off x="5865439" y="2290855"/>
                <a:ext cx="556703" cy="556703"/>
              </a:xfrm>
              <a:custGeom>
                <a:avLst/>
                <a:gdLst>
                  <a:gd name="T0" fmla="*/ 1931 w 2277"/>
                  <a:gd name="T1" fmla="*/ 344 h 2276"/>
                  <a:gd name="T2" fmla="*/ 2222 w 2277"/>
                  <a:gd name="T3" fmla="*/ 847 h 2276"/>
                  <a:gd name="T4" fmla="*/ 2222 w 2277"/>
                  <a:gd name="T5" fmla="*/ 1428 h 2276"/>
                  <a:gd name="T6" fmla="*/ 1931 w 2277"/>
                  <a:gd name="T7" fmla="*/ 1931 h 2276"/>
                  <a:gd name="T8" fmla="*/ 1428 w 2277"/>
                  <a:gd name="T9" fmla="*/ 2222 h 2276"/>
                  <a:gd name="T10" fmla="*/ 847 w 2277"/>
                  <a:gd name="T11" fmla="*/ 2222 h 2276"/>
                  <a:gd name="T12" fmla="*/ 344 w 2277"/>
                  <a:gd name="T13" fmla="*/ 1931 h 2276"/>
                  <a:gd name="T14" fmla="*/ 53 w 2277"/>
                  <a:gd name="T15" fmla="*/ 1428 h 2276"/>
                  <a:gd name="T16" fmla="*/ 53 w 2277"/>
                  <a:gd name="T17" fmla="*/ 847 h 2276"/>
                  <a:gd name="T18" fmla="*/ 344 w 2277"/>
                  <a:gd name="T19" fmla="*/ 344 h 2276"/>
                  <a:gd name="T20" fmla="*/ 847 w 2277"/>
                  <a:gd name="T21" fmla="*/ 54 h 2276"/>
                  <a:gd name="T22" fmla="*/ 1428 w 2277"/>
                  <a:gd name="T23" fmla="*/ 54 h 2276"/>
                  <a:gd name="T24" fmla="*/ 1931 w 2277"/>
                  <a:gd name="T25" fmla="*/ 344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7" h="2276">
                    <a:moveTo>
                      <a:pt x="1931" y="344"/>
                    </a:moveTo>
                    <a:cubicBezTo>
                      <a:pt x="2077" y="490"/>
                      <a:pt x="2169" y="647"/>
                      <a:pt x="2222" y="847"/>
                    </a:cubicBezTo>
                    <a:cubicBezTo>
                      <a:pt x="2276" y="1046"/>
                      <a:pt x="2276" y="1228"/>
                      <a:pt x="2222" y="1428"/>
                    </a:cubicBezTo>
                    <a:cubicBezTo>
                      <a:pt x="2169" y="1627"/>
                      <a:pt x="2077" y="1784"/>
                      <a:pt x="1931" y="1931"/>
                    </a:cubicBezTo>
                    <a:cubicBezTo>
                      <a:pt x="1785" y="2077"/>
                      <a:pt x="1628" y="2168"/>
                      <a:pt x="1428" y="2222"/>
                    </a:cubicBezTo>
                    <a:cubicBezTo>
                      <a:pt x="1228" y="2275"/>
                      <a:pt x="1047" y="2275"/>
                      <a:pt x="847" y="2222"/>
                    </a:cubicBezTo>
                    <a:cubicBezTo>
                      <a:pt x="647" y="2168"/>
                      <a:pt x="490" y="2077"/>
                      <a:pt x="344" y="1931"/>
                    </a:cubicBezTo>
                    <a:cubicBezTo>
                      <a:pt x="198" y="1784"/>
                      <a:pt x="107" y="1627"/>
                      <a:pt x="53" y="1428"/>
                    </a:cubicBezTo>
                    <a:cubicBezTo>
                      <a:pt x="0" y="1228"/>
                      <a:pt x="0" y="1047"/>
                      <a:pt x="53" y="847"/>
                    </a:cubicBezTo>
                    <a:cubicBezTo>
                      <a:pt x="107" y="648"/>
                      <a:pt x="198" y="490"/>
                      <a:pt x="344" y="344"/>
                    </a:cubicBezTo>
                    <a:cubicBezTo>
                      <a:pt x="490" y="198"/>
                      <a:pt x="647" y="107"/>
                      <a:pt x="847" y="54"/>
                    </a:cubicBezTo>
                    <a:cubicBezTo>
                      <a:pt x="1047" y="0"/>
                      <a:pt x="1228" y="0"/>
                      <a:pt x="1428" y="54"/>
                    </a:cubicBezTo>
                    <a:cubicBezTo>
                      <a:pt x="1628" y="107"/>
                      <a:pt x="1785" y="198"/>
                      <a:pt x="1931" y="344"/>
                    </a:cubicBezTo>
                  </a:path>
                </a:pathLst>
              </a:custGeom>
              <a:grp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5" name="Straight Connector 74">
                <a:extLst>
                  <a:ext uri="{FF2B5EF4-FFF2-40B4-BE49-F238E27FC236}">
                    <a16:creationId xmlns:a16="http://schemas.microsoft.com/office/drawing/2014/main" id="{31FAC0F4-08C3-4C40-80EF-B43B48927BA3}"/>
                  </a:ext>
                </a:extLst>
              </p:cNvPr>
              <p:cNvCxnSpPr>
                <a:stCxn id="68" idx="0"/>
                <a:endCxn id="69" idx="6"/>
              </p:cNvCxnSpPr>
              <p:nvPr/>
            </p:nvCxnSpPr>
            <p:spPr>
              <a:xfrm>
                <a:off x="4100143" y="3529585"/>
                <a:ext cx="2166641"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4186D85-1522-45DA-978D-E65FF144056E}"/>
                  </a:ext>
                </a:extLst>
              </p:cNvPr>
              <p:cNvCxnSpPr>
                <a:stCxn id="72" idx="3"/>
                <a:endCxn id="73" idx="9"/>
              </p:cNvCxnSpPr>
              <p:nvPr/>
            </p:nvCxnSpPr>
            <p:spPr>
              <a:xfrm>
                <a:off x="4417384" y="2763172"/>
                <a:ext cx="1532159" cy="1532196"/>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FF0110D-BFB7-4395-9C5D-56244CEC3F78}"/>
                  </a:ext>
                </a:extLst>
              </p:cNvPr>
              <p:cNvCxnSpPr>
                <a:cxnSpLocks/>
                <a:stCxn id="70" idx="3"/>
                <a:endCxn id="67" idx="9"/>
              </p:cNvCxnSpPr>
              <p:nvPr/>
            </p:nvCxnSpPr>
            <p:spPr>
              <a:xfrm>
                <a:off x="5184127" y="2445968"/>
                <a:ext cx="0" cy="2166641"/>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72D50FB-0036-4ADC-8D98-1B3F1CEC0CA4}"/>
                  </a:ext>
                </a:extLst>
              </p:cNvPr>
              <p:cNvCxnSpPr>
                <a:stCxn id="74" idx="6"/>
                <a:endCxn id="71" idx="0"/>
              </p:cNvCxnSpPr>
              <p:nvPr/>
            </p:nvCxnSpPr>
            <p:spPr>
              <a:xfrm flipH="1">
                <a:off x="4417347" y="2763172"/>
                <a:ext cx="1532196" cy="1532196"/>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5" name="Freeform 104">
              <a:extLst/>
            </p:cNvPr>
            <p:cNvSpPr>
              <a:spLocks noChangeArrowheads="1"/>
            </p:cNvSpPr>
            <p:nvPr/>
          </p:nvSpPr>
          <p:spPr bwMode="auto">
            <a:xfrm>
              <a:off x="4883411" y="2248606"/>
              <a:ext cx="363903" cy="363903"/>
            </a:xfrm>
            <a:custGeom>
              <a:avLst/>
              <a:gdLst>
                <a:gd name="T0" fmla="*/ 4095 w 4096"/>
                <a:gd name="T1" fmla="*/ 2046 h 4095"/>
                <a:gd name="T2" fmla="*/ 3821 w 4096"/>
                <a:gd name="T3" fmla="*/ 3070 h 4095"/>
                <a:gd name="T4" fmla="*/ 3071 w 4096"/>
                <a:gd name="T5" fmla="*/ 3820 h 4095"/>
                <a:gd name="T6" fmla="*/ 2048 w 4096"/>
                <a:gd name="T7" fmla="*/ 4094 h 4095"/>
                <a:gd name="T8" fmla="*/ 1024 w 4096"/>
                <a:gd name="T9" fmla="*/ 3820 h 4095"/>
                <a:gd name="T10" fmla="*/ 275 w 4096"/>
                <a:gd name="T11" fmla="*/ 3070 h 4095"/>
                <a:gd name="T12" fmla="*/ 0 w 4096"/>
                <a:gd name="T13" fmla="*/ 2046 h 4095"/>
                <a:gd name="T14" fmla="*/ 275 w 4096"/>
                <a:gd name="T15" fmla="*/ 1023 h 4095"/>
                <a:gd name="T16" fmla="*/ 1024 w 4096"/>
                <a:gd name="T17" fmla="*/ 274 h 4095"/>
                <a:gd name="T18" fmla="*/ 2048 w 4096"/>
                <a:gd name="T19" fmla="*/ 0 h 4095"/>
                <a:gd name="T20" fmla="*/ 3071 w 4096"/>
                <a:gd name="T21" fmla="*/ 274 h 4095"/>
                <a:gd name="T22" fmla="*/ 3821 w 4096"/>
                <a:gd name="T23" fmla="*/ 1023 h 4095"/>
                <a:gd name="T24" fmla="*/ 4095 w 4096"/>
                <a:gd name="T25" fmla="*/ 2046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6" h="4095">
                  <a:moveTo>
                    <a:pt x="4095" y="2046"/>
                  </a:moveTo>
                  <a:cubicBezTo>
                    <a:pt x="4095" y="2423"/>
                    <a:pt x="4010" y="2744"/>
                    <a:pt x="3821" y="3070"/>
                  </a:cubicBezTo>
                  <a:cubicBezTo>
                    <a:pt x="3633" y="3397"/>
                    <a:pt x="3397" y="3632"/>
                    <a:pt x="3071" y="3820"/>
                  </a:cubicBezTo>
                  <a:cubicBezTo>
                    <a:pt x="2745" y="4009"/>
                    <a:pt x="2424" y="4094"/>
                    <a:pt x="2048" y="4094"/>
                  </a:cubicBezTo>
                  <a:cubicBezTo>
                    <a:pt x="1671" y="4094"/>
                    <a:pt x="1350" y="4009"/>
                    <a:pt x="1024" y="3820"/>
                  </a:cubicBezTo>
                  <a:cubicBezTo>
                    <a:pt x="697" y="3632"/>
                    <a:pt x="463" y="3397"/>
                    <a:pt x="275" y="3070"/>
                  </a:cubicBezTo>
                  <a:cubicBezTo>
                    <a:pt x="86" y="2744"/>
                    <a:pt x="0" y="2423"/>
                    <a:pt x="0" y="2046"/>
                  </a:cubicBezTo>
                  <a:cubicBezTo>
                    <a:pt x="0" y="1670"/>
                    <a:pt x="86" y="1349"/>
                    <a:pt x="275" y="1023"/>
                  </a:cubicBezTo>
                  <a:cubicBezTo>
                    <a:pt x="463" y="696"/>
                    <a:pt x="697" y="462"/>
                    <a:pt x="1024" y="274"/>
                  </a:cubicBezTo>
                  <a:cubicBezTo>
                    <a:pt x="1350" y="85"/>
                    <a:pt x="1671" y="0"/>
                    <a:pt x="2048" y="0"/>
                  </a:cubicBezTo>
                  <a:cubicBezTo>
                    <a:pt x="2424" y="0"/>
                    <a:pt x="2745" y="85"/>
                    <a:pt x="3071" y="274"/>
                  </a:cubicBezTo>
                  <a:cubicBezTo>
                    <a:pt x="3397" y="462"/>
                    <a:pt x="3633" y="696"/>
                    <a:pt x="3821" y="1023"/>
                  </a:cubicBezTo>
                  <a:cubicBezTo>
                    <a:pt x="4010" y="1349"/>
                    <a:pt x="4095" y="1670"/>
                    <a:pt x="4095" y="2046"/>
                  </a:cubicBezTo>
                </a:path>
              </a:pathLst>
            </a:custGeom>
            <a:solidFill>
              <a:schemeClr val="tx2"/>
            </a:solidFill>
            <a:ln w="19050"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26B7F08A-8F80-4A55-883B-8A1D779A2D69}"/>
              </a:ext>
            </a:extLst>
          </p:cNvPr>
          <p:cNvSpPr/>
          <p:nvPr/>
        </p:nvSpPr>
        <p:spPr bwMode="auto">
          <a:xfrm flipH="1">
            <a:off x="0" y="6392862"/>
            <a:ext cx="12436475" cy="6016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Windows Defender ATP</a:t>
            </a:r>
          </a:p>
        </p:txBody>
      </p:sp>
    </p:spTree>
    <p:extLst>
      <p:ext uri="{BB962C8B-B14F-4D97-AF65-F5344CB8AC3E}">
        <p14:creationId xmlns:p14="http://schemas.microsoft.com/office/powerpoint/2010/main" val="150168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151437" y="295353"/>
            <a:ext cx="5415873" cy="5783265"/>
            <a:chOff x="5151437" y="295353"/>
            <a:chExt cx="5415873" cy="5783265"/>
          </a:xfrm>
        </p:grpSpPr>
        <p:pic>
          <p:nvPicPr>
            <p:cNvPr id="4" name="Picture 3"/>
            <p:cNvPicPr>
              <a:picLocks noChangeAspect="1"/>
            </p:cNvPicPr>
            <p:nvPr/>
          </p:nvPicPr>
          <p:blipFill>
            <a:blip r:embed="rId3"/>
            <a:stretch>
              <a:fillRect/>
            </a:stretch>
          </p:blipFill>
          <p:spPr>
            <a:xfrm>
              <a:off x="5151437" y="295353"/>
              <a:ext cx="5415873" cy="5783265"/>
            </a:xfrm>
            <a:prstGeom prst="rect">
              <a:avLst/>
            </a:prstGeom>
            <a:ln>
              <a:solidFill>
                <a:schemeClr val="bg1">
                  <a:lumMod val="75000"/>
                </a:schemeClr>
              </a:solidFill>
            </a:ln>
          </p:spPr>
        </p:pic>
        <p:sp>
          <p:nvSpPr>
            <p:cNvPr id="6" name="Rectangle 5"/>
            <p:cNvSpPr/>
            <p:nvPr/>
          </p:nvSpPr>
          <p:spPr bwMode="auto">
            <a:xfrm>
              <a:off x="5182234" y="495298"/>
              <a:ext cx="17526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 name="Title 1"/>
          <p:cNvSpPr>
            <a:spLocks noGrp="1"/>
          </p:cNvSpPr>
          <p:nvPr>
            <p:ph type="title"/>
          </p:nvPr>
        </p:nvSpPr>
        <p:spPr>
          <a:xfrm>
            <a:off x="274637" y="571498"/>
            <a:ext cx="4114800" cy="5783265"/>
          </a:xfrm>
        </p:spPr>
        <p:txBody>
          <a:bodyPr/>
          <a:lstStyle/>
          <a:p>
            <a:r>
              <a:rPr lang="en-US"/>
              <a:t>Prioritized security alerts provide details about the threat detected and suggests steps to remediate</a:t>
            </a:r>
          </a:p>
        </p:txBody>
      </p:sp>
      <p:sp>
        <p:nvSpPr>
          <p:cNvPr id="9" name="Rectangle 8"/>
          <p:cNvSpPr/>
          <p:nvPr/>
        </p:nvSpPr>
        <p:spPr bwMode="auto">
          <a:xfrm>
            <a:off x="5310867" y="4335462"/>
            <a:ext cx="5098370" cy="228600"/>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p:cNvGrpSpPr/>
          <p:nvPr/>
        </p:nvGrpSpPr>
        <p:grpSpPr>
          <a:xfrm>
            <a:off x="8428037" y="1058862"/>
            <a:ext cx="3711931" cy="5783265"/>
            <a:chOff x="8428037" y="1058862"/>
            <a:chExt cx="3711931" cy="5783265"/>
          </a:xfrm>
        </p:grpSpPr>
        <p:pic>
          <p:nvPicPr>
            <p:cNvPr id="5" name="Picture 4"/>
            <p:cNvPicPr>
              <a:picLocks noChangeAspect="1"/>
            </p:cNvPicPr>
            <p:nvPr/>
          </p:nvPicPr>
          <p:blipFill>
            <a:blip r:embed="rId4"/>
            <a:stretch>
              <a:fillRect/>
            </a:stretch>
          </p:blipFill>
          <p:spPr>
            <a:xfrm>
              <a:off x="8428037" y="1058862"/>
              <a:ext cx="3711931" cy="5783265"/>
            </a:xfrm>
            <a:prstGeom prst="rect">
              <a:avLst/>
            </a:prstGeom>
            <a:ln>
              <a:solidFill>
                <a:schemeClr val="bg1">
                  <a:lumMod val="75000"/>
                </a:schemeClr>
              </a:solidFill>
            </a:ln>
          </p:spPr>
        </p:pic>
        <p:sp>
          <p:nvSpPr>
            <p:cNvPr id="7" name="Rectangle 6"/>
            <p:cNvSpPr/>
            <p:nvPr/>
          </p:nvSpPr>
          <p:spPr bwMode="auto">
            <a:xfrm>
              <a:off x="8760932" y="1211262"/>
              <a:ext cx="1806377"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8012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22623" y="68262"/>
            <a:ext cx="5889506" cy="5228958"/>
            <a:chOff x="5022623" y="68262"/>
            <a:chExt cx="5889506" cy="5228958"/>
          </a:xfrm>
        </p:grpSpPr>
        <p:pic>
          <p:nvPicPr>
            <p:cNvPr id="8" name="Picture 7"/>
            <p:cNvPicPr>
              <a:picLocks noChangeAspect="1"/>
            </p:cNvPicPr>
            <p:nvPr/>
          </p:nvPicPr>
          <p:blipFill>
            <a:blip r:embed="rId3"/>
            <a:stretch>
              <a:fillRect/>
            </a:stretch>
          </p:blipFill>
          <p:spPr>
            <a:xfrm>
              <a:off x="5022623" y="68262"/>
              <a:ext cx="5889506" cy="5228958"/>
            </a:xfrm>
            <a:prstGeom prst="rect">
              <a:avLst/>
            </a:prstGeom>
            <a:ln>
              <a:solidFill>
                <a:schemeClr val="bg1">
                  <a:lumMod val="75000"/>
                </a:schemeClr>
              </a:solidFill>
            </a:ln>
          </p:spPr>
        </p:pic>
        <p:sp>
          <p:nvSpPr>
            <p:cNvPr id="6" name="Rectangle 5"/>
            <p:cNvSpPr/>
            <p:nvPr/>
          </p:nvSpPr>
          <p:spPr bwMode="auto">
            <a:xfrm>
              <a:off x="5038180" y="296862"/>
              <a:ext cx="1027657"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solidFill>
                  <a:schemeClr val="tx1"/>
                </a:solidFill>
                <a:ea typeface="Calibri" panose="020F0502020204030204" pitchFamily="34" charset="0"/>
                <a:cs typeface="Times New Roman" panose="02020603050405020304" pitchFamily="18" charset="0"/>
              </a:rPr>
              <a:t>Alerts that conform to kill chain patterns are fused into a single incident</a:t>
            </a:r>
            <a:endParaRPr lang="en-US" dirty="0">
              <a:solidFill>
                <a:schemeClr val="tx1"/>
              </a:solidFill>
            </a:endParaRPr>
          </a:p>
        </p:txBody>
      </p:sp>
      <p:sp>
        <p:nvSpPr>
          <p:cNvPr id="9" name="Rectangle 8"/>
          <p:cNvSpPr/>
          <p:nvPr/>
        </p:nvSpPr>
        <p:spPr bwMode="auto">
          <a:xfrm>
            <a:off x="5151437" y="4106862"/>
            <a:ext cx="5098370" cy="228600"/>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8047037" y="2049462"/>
            <a:ext cx="4114094" cy="4813961"/>
            <a:chOff x="8047037" y="2049462"/>
            <a:chExt cx="4114094" cy="4813961"/>
          </a:xfrm>
        </p:grpSpPr>
        <p:pic>
          <p:nvPicPr>
            <p:cNvPr id="7" name="Picture 6"/>
            <p:cNvPicPr>
              <a:picLocks noChangeAspect="1"/>
            </p:cNvPicPr>
            <p:nvPr/>
          </p:nvPicPr>
          <p:blipFill>
            <a:blip r:embed="rId4"/>
            <a:stretch>
              <a:fillRect/>
            </a:stretch>
          </p:blipFill>
          <p:spPr>
            <a:xfrm>
              <a:off x="8047037" y="2049462"/>
              <a:ext cx="4114094" cy="4813961"/>
            </a:xfrm>
            <a:prstGeom prst="rect">
              <a:avLst/>
            </a:prstGeom>
            <a:ln>
              <a:solidFill>
                <a:schemeClr val="bg1">
                  <a:lumMod val="75000"/>
                </a:schemeClr>
              </a:solidFill>
            </a:ln>
          </p:spPr>
        </p:pic>
        <p:sp>
          <p:nvSpPr>
            <p:cNvPr id="10" name="Rectangle 9"/>
            <p:cNvSpPr/>
            <p:nvPr/>
          </p:nvSpPr>
          <p:spPr bwMode="auto">
            <a:xfrm>
              <a:off x="8809037" y="2201862"/>
              <a:ext cx="762000"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48683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6142" y="295275"/>
            <a:ext cx="12070334" cy="917575"/>
          </a:xfrm>
        </p:spPr>
        <p:txBody>
          <a:bodyPr/>
          <a:lstStyle/>
          <a:p>
            <a:r>
              <a:rPr lang="en-US" sz="4400"/>
              <a:t>Gain valuable insights about your attackers with threat intelligence from Microsoft</a:t>
            </a:r>
          </a:p>
        </p:txBody>
      </p:sp>
      <p:sp>
        <p:nvSpPr>
          <p:cNvPr id="13" name="Text Placeholder 12"/>
          <p:cNvSpPr>
            <a:spLocks noGrp="1"/>
          </p:cNvSpPr>
          <p:nvPr>
            <p:ph type="body" sz="quarter" idx="4294967295"/>
          </p:nvPr>
        </p:nvSpPr>
        <p:spPr>
          <a:xfrm>
            <a:off x="1405639" y="2232665"/>
            <a:ext cx="3081856" cy="4191917"/>
          </a:xfrm>
        </p:spPr>
        <p:txBody>
          <a:bodyPr/>
          <a:lstStyle/>
          <a:p>
            <a:pPr marL="0" lvl="1" indent="0" defTabSz="932239">
              <a:spcBef>
                <a:spcPts val="600"/>
              </a:spcBef>
              <a:spcAft>
                <a:spcPts val="600"/>
              </a:spcAft>
              <a:buNone/>
              <a:defRPr/>
            </a:pPr>
            <a:r>
              <a:rPr lang="en-US" sz="2200" b="1" kern="0" cap="all">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Interactive map</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Visualize traffic to/from malicious IPs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Analyzes data from your computers and firewalls logs</a:t>
            </a:r>
          </a:p>
          <a:p>
            <a:pPr marL="0" indent="0">
              <a:spcAft>
                <a:spcPts val="1200"/>
              </a:spcAft>
              <a:buNone/>
            </a:pPr>
            <a:endPar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endParaRPr>
          </a:p>
          <a:p>
            <a:pPr marL="0" lvl="1" indent="0" defTabSz="932239">
              <a:spcBef>
                <a:spcPts val="600"/>
              </a:spcBef>
              <a:spcAft>
                <a:spcPts val="600"/>
              </a:spcAft>
              <a:buNone/>
              <a:defRPr/>
            </a:pPr>
            <a:r>
              <a:rPr lang="en-US" sz="2200" b="1" kern="0" cap="all">
                <a:gradFill>
                  <a:gsLst>
                    <a:gs pos="83000">
                      <a:schemeClr val="tx2"/>
                    </a:gs>
                    <a:gs pos="100000">
                      <a:schemeClr val="accent1"/>
                    </a:gs>
                  </a:gsLst>
                  <a:lin ang="5400000" scaled="1"/>
                </a:gradFill>
                <a:latin typeface="Segoe UI" panose="020B0502040204020203" pitchFamily="34" charset="0"/>
                <a:cs typeface="Segoe UI" panose="020B0502040204020203" pitchFamily="34" charset="0"/>
              </a:rPr>
              <a:t>Threat reports</a:t>
            </a:r>
          </a:p>
          <a:p>
            <a:pPr marL="0" indent="0">
              <a:buNone/>
            </a:pPr>
            <a:r>
              <a:rPr lang="en-US" sz="2200">
                <a:gradFill>
                  <a:gsLst>
                    <a:gs pos="0">
                      <a:schemeClr val="tx1"/>
                    </a:gs>
                    <a:gs pos="100000">
                      <a:schemeClr val="tx1"/>
                    </a:gs>
                  </a:gsLst>
                  <a:lin ang="5400000" scaled="0"/>
                </a:gradFill>
                <a:latin typeface="+mn-lt"/>
                <a:ea typeface="Calibri" panose="020F0502020204030204" pitchFamily="34" charset="0"/>
                <a:cs typeface="Segoe UI" panose="020B0502040204020203" pitchFamily="34" charset="0"/>
              </a:rPr>
              <a:t>Attacker’s known objectives, tactics, and </a:t>
            </a:r>
            <a:r>
              <a:rPr lang="en-US" sz="2200">
                <a:gradFill>
                  <a:gsLst>
                    <a:gs pos="0">
                      <a:schemeClr val="tx1"/>
                    </a:gs>
                    <a:gs pos="100000">
                      <a:schemeClr val="tx1"/>
                    </a:gs>
                  </a:gsLst>
                  <a:lin ang="5400000" scaled="0"/>
                </a:gradFill>
                <a:latin typeface="+mn-lt"/>
                <a:cs typeface="Segoe UI" panose="020B0502040204020203" pitchFamily="34" charset="0"/>
              </a:rPr>
              <a:t>techniques</a:t>
            </a:r>
            <a:endParaRPr lang="en-US">
              <a:latin typeface="+mn-lt"/>
            </a:endParaRPr>
          </a:p>
        </p:txBody>
      </p:sp>
      <p:pic>
        <p:nvPicPr>
          <p:cNvPr id="5" name="Picture 4">
            <a:extLst>
              <a:ext uri="{FF2B5EF4-FFF2-40B4-BE49-F238E27FC236}">
                <a16:creationId xmlns:a16="http://schemas.microsoft.com/office/drawing/2014/main" id="{62BDA81E-3023-4B6D-A7C0-46E5700D2FB3}"/>
              </a:ext>
            </a:extLst>
          </p:cNvPr>
          <p:cNvPicPr>
            <a:picLocks noChangeAspect="1"/>
          </p:cNvPicPr>
          <p:nvPr/>
        </p:nvPicPr>
        <p:blipFill>
          <a:blip r:embed="rId3"/>
          <a:stretch>
            <a:fillRect/>
          </a:stretch>
        </p:blipFill>
        <p:spPr>
          <a:xfrm>
            <a:off x="4576962" y="2125677"/>
            <a:ext cx="7632526" cy="4196178"/>
          </a:xfrm>
          <a:prstGeom prst="rect">
            <a:avLst/>
          </a:prstGeom>
          <a:ln>
            <a:solidFill>
              <a:schemeClr val="bg2">
                <a:lumMod val="50000"/>
              </a:schemeClr>
            </a:solidFill>
          </a:ln>
        </p:spPr>
      </p:pic>
      <p:sp>
        <p:nvSpPr>
          <p:cNvPr id="3" name="Oval 2">
            <a:extLst>
              <a:ext uri="{FF2B5EF4-FFF2-40B4-BE49-F238E27FC236}">
                <a16:creationId xmlns:a16="http://schemas.microsoft.com/office/drawing/2014/main" id="{362F95D2-50BE-47A3-B4AF-5229C571169B}"/>
              </a:ext>
            </a:extLst>
          </p:cNvPr>
          <p:cNvSpPr/>
          <p:nvPr/>
        </p:nvSpPr>
        <p:spPr bwMode="auto">
          <a:xfrm>
            <a:off x="505480" y="2085975"/>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5" descr="map.png">
            <a:extLst>
              <a:ext uri="{FF2B5EF4-FFF2-40B4-BE49-F238E27FC236}">
                <a16:creationId xmlns:a16="http://schemas.microsoft.com/office/drawing/2014/main" id="{6444ABA0-8182-4DBB-9442-15BA10E0E561}"/>
              </a:ext>
            </a:extLst>
          </p:cNvPr>
          <p:cNvPicPr>
            <a:picLocks noChangeAspect="1"/>
          </p:cNvPicPr>
          <p:nvPr/>
        </p:nvPicPr>
        <p:blipFill>
          <a:blip r:embed="rId4"/>
          <a:stretch>
            <a:fillRect/>
          </a:stretch>
        </p:blipFill>
        <p:spPr>
          <a:xfrm>
            <a:off x="720726" y="2261728"/>
            <a:ext cx="384914" cy="498935"/>
          </a:xfrm>
          <a:prstGeom prst="rect">
            <a:avLst/>
          </a:prstGeom>
        </p:spPr>
      </p:pic>
      <p:sp>
        <p:nvSpPr>
          <p:cNvPr id="19" name="Oval 18">
            <a:extLst>
              <a:ext uri="{FF2B5EF4-FFF2-40B4-BE49-F238E27FC236}">
                <a16:creationId xmlns:a16="http://schemas.microsoft.com/office/drawing/2014/main" id="{F253CDA0-DD82-4CB2-A5C7-05B6F49B7BC6}"/>
              </a:ext>
            </a:extLst>
          </p:cNvPr>
          <p:cNvSpPr/>
          <p:nvPr/>
        </p:nvSpPr>
        <p:spPr bwMode="auto">
          <a:xfrm>
            <a:off x="505480" y="4752975"/>
            <a:ext cx="826902" cy="8269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9" descr="PDF.png">
            <a:extLst>
              <a:ext uri="{FF2B5EF4-FFF2-40B4-BE49-F238E27FC236}">
                <a16:creationId xmlns:a16="http://schemas.microsoft.com/office/drawing/2014/main" id="{1B432431-2206-46F2-9C8F-281D2049492D}"/>
              </a:ext>
            </a:extLst>
          </p:cNvPr>
          <p:cNvPicPr>
            <a:picLocks noChangeAspect="1"/>
          </p:cNvPicPr>
          <p:nvPr/>
        </p:nvPicPr>
        <p:blipFill>
          <a:blip r:embed="rId5"/>
          <a:stretch>
            <a:fillRect/>
          </a:stretch>
        </p:blipFill>
        <p:spPr>
          <a:xfrm>
            <a:off x="669927" y="4924425"/>
            <a:ext cx="437434" cy="482830"/>
          </a:xfrm>
          <a:prstGeom prst="rect">
            <a:avLst/>
          </a:prstGeom>
        </p:spPr>
      </p:pic>
    </p:spTree>
    <p:extLst>
      <p:ext uri="{BB962C8B-B14F-4D97-AF65-F5344CB8AC3E}">
        <p14:creationId xmlns:p14="http://schemas.microsoft.com/office/powerpoint/2010/main" val="387733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7F77-30E4-4D93-B2D4-F3C44822BF3C}"/>
              </a:ext>
            </a:extLst>
          </p:cNvPr>
          <p:cNvSpPr>
            <a:spLocks noGrp="1"/>
          </p:cNvSpPr>
          <p:nvPr>
            <p:ph type="title"/>
          </p:nvPr>
        </p:nvSpPr>
        <p:spPr>
          <a:xfrm>
            <a:off x="274637" y="571498"/>
            <a:ext cx="3886200" cy="5783265"/>
          </a:xfrm>
        </p:spPr>
        <p:txBody>
          <a:bodyPr/>
          <a:lstStyle/>
          <a:p>
            <a:r>
              <a:rPr lang="en-US" dirty="0"/>
              <a:t>Explore notable links between alerts, computers, and users to triage alerts, determine the scope, and find the root cause</a:t>
            </a:r>
          </a:p>
        </p:txBody>
      </p:sp>
      <p:pic>
        <p:nvPicPr>
          <p:cNvPr id="4" name="Picture 3">
            <a:extLst>
              <a:ext uri="{FF2B5EF4-FFF2-40B4-BE49-F238E27FC236}">
                <a16:creationId xmlns:a16="http://schemas.microsoft.com/office/drawing/2014/main" id="{47CEA9EE-820E-4DAC-A7D9-939E5D980F70}"/>
              </a:ext>
            </a:extLst>
          </p:cNvPr>
          <p:cNvPicPr>
            <a:picLocks noChangeAspect="1"/>
          </p:cNvPicPr>
          <p:nvPr/>
        </p:nvPicPr>
        <p:blipFill rotWithShape="1">
          <a:blip r:embed="rId3"/>
          <a:srcRect l="1" r="44036"/>
          <a:stretch/>
        </p:blipFill>
        <p:spPr>
          <a:xfrm>
            <a:off x="4999037" y="220662"/>
            <a:ext cx="5638799" cy="5297054"/>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0E9A48B3-C303-4E9C-99D2-60C65656384E}"/>
              </a:ext>
            </a:extLst>
          </p:cNvPr>
          <p:cNvPicPr>
            <a:picLocks noChangeAspect="1"/>
          </p:cNvPicPr>
          <p:nvPr/>
        </p:nvPicPr>
        <p:blipFill rotWithShape="1">
          <a:blip r:embed="rId3"/>
          <a:srcRect l="64154" r="233"/>
          <a:stretch/>
        </p:blipFill>
        <p:spPr>
          <a:xfrm>
            <a:off x="9037636" y="2049462"/>
            <a:ext cx="3200400" cy="4724400"/>
          </a:xfrm>
          <a:prstGeom prst="rect">
            <a:avLst/>
          </a:prstGeom>
          <a:ln>
            <a:solidFill>
              <a:schemeClr val="bg2">
                <a:lumMod val="50000"/>
              </a:schemeClr>
            </a:solidFill>
          </a:ln>
        </p:spPr>
      </p:pic>
    </p:spTree>
    <p:extLst>
      <p:ext uri="{BB962C8B-B14F-4D97-AF65-F5344CB8AC3E}">
        <p14:creationId xmlns:p14="http://schemas.microsoft.com/office/powerpoint/2010/main" val="190593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7F77-30E4-4D93-B2D4-F3C44822BF3C}"/>
              </a:ext>
            </a:extLst>
          </p:cNvPr>
          <p:cNvSpPr>
            <a:spLocks noGrp="1"/>
          </p:cNvSpPr>
          <p:nvPr>
            <p:ph type="title"/>
          </p:nvPr>
        </p:nvSpPr>
        <p:spPr>
          <a:xfrm>
            <a:off x="274637" y="571498"/>
            <a:ext cx="4191000" cy="5783265"/>
          </a:xfrm>
        </p:spPr>
        <p:txBody>
          <a:bodyPr/>
          <a:lstStyle/>
          <a:p>
            <a:r>
              <a:rPr lang="en-US"/>
              <a:t>Use predefined or ad hoc queries for deeper examination of security and operational events</a:t>
            </a:r>
          </a:p>
        </p:txBody>
      </p:sp>
      <p:pic>
        <p:nvPicPr>
          <p:cNvPr id="6" name="Picture 5">
            <a:extLst>
              <a:ext uri="{FF2B5EF4-FFF2-40B4-BE49-F238E27FC236}">
                <a16:creationId xmlns:a16="http://schemas.microsoft.com/office/drawing/2014/main" id="{8AE2554F-CAC5-4EA6-B0C1-B72CCEA4D640}"/>
              </a:ext>
            </a:extLst>
          </p:cNvPr>
          <p:cNvPicPr>
            <a:picLocks noChangeAspect="1"/>
          </p:cNvPicPr>
          <p:nvPr/>
        </p:nvPicPr>
        <p:blipFill rotWithShape="1">
          <a:blip r:embed="rId3"/>
          <a:srcRect l="64154"/>
          <a:stretch/>
        </p:blipFill>
        <p:spPr>
          <a:xfrm>
            <a:off x="5075237" y="144462"/>
            <a:ext cx="4232541" cy="6061995"/>
          </a:xfrm>
          <a:prstGeom prst="rect">
            <a:avLst/>
          </a:prstGeom>
          <a:ln>
            <a:solidFill>
              <a:schemeClr val="bg2">
                <a:lumMod val="50000"/>
              </a:schemeClr>
            </a:solidFill>
          </a:ln>
        </p:spPr>
      </p:pic>
      <p:pic>
        <p:nvPicPr>
          <p:cNvPr id="4" name="Picture 3">
            <a:extLst>
              <a:ext uri="{FF2B5EF4-FFF2-40B4-BE49-F238E27FC236}">
                <a16:creationId xmlns:a16="http://schemas.microsoft.com/office/drawing/2014/main" id="{F2D4A672-BEA3-490E-A3B0-0ABAAF987724}"/>
              </a:ext>
            </a:extLst>
          </p:cNvPr>
          <p:cNvPicPr>
            <a:picLocks noChangeAspect="1"/>
          </p:cNvPicPr>
          <p:nvPr/>
        </p:nvPicPr>
        <p:blipFill rotWithShape="1">
          <a:blip r:embed="rId4"/>
          <a:srcRect l="64247"/>
          <a:stretch/>
        </p:blipFill>
        <p:spPr>
          <a:xfrm>
            <a:off x="8047037" y="754062"/>
            <a:ext cx="4193616" cy="5973764"/>
          </a:xfrm>
          <a:prstGeom prst="rect">
            <a:avLst/>
          </a:prstGeom>
          <a:ln>
            <a:solidFill>
              <a:schemeClr val="bg2">
                <a:lumMod val="50000"/>
              </a:schemeClr>
            </a:solidFill>
          </a:ln>
        </p:spPr>
      </p:pic>
    </p:spTree>
    <p:extLst>
      <p:ext uri="{BB962C8B-B14F-4D97-AF65-F5344CB8AC3E}">
        <p14:creationId xmlns:p14="http://schemas.microsoft.com/office/powerpoint/2010/main" val="436435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Automate security workflows with Logic Apps integration </a:t>
            </a:r>
            <a:endParaRPr lang="en-US" sz="3600">
              <a:gradFill>
                <a:gsLst>
                  <a:gs pos="21538">
                    <a:schemeClr val="tx1"/>
                  </a:gs>
                  <a:gs pos="33000">
                    <a:schemeClr val="tx1"/>
                  </a:gs>
                </a:gsLst>
                <a:lin ang="5400000" scaled="0"/>
              </a:gradFill>
            </a:endParaRPr>
          </a:p>
        </p:txBody>
      </p:sp>
      <p:sp>
        <p:nvSpPr>
          <p:cNvPr id="3" name="Text Placeholder 2"/>
          <p:cNvSpPr>
            <a:spLocks noGrp="1"/>
          </p:cNvSpPr>
          <p:nvPr>
            <p:ph type="body" sz="quarter" idx="4294967295"/>
          </p:nvPr>
        </p:nvSpPr>
        <p:spPr>
          <a:xfrm>
            <a:off x="1460338" y="1942799"/>
            <a:ext cx="4500674" cy="1941557"/>
          </a:xfrm>
        </p:spPr>
        <p:txBody>
          <a:bodyPr/>
          <a:lstStyle/>
          <a:p>
            <a:pPr marL="0" indent="0" defTabSz="932239" fontAlgn="ctr">
              <a:lnSpc>
                <a:spcPts val="3506"/>
              </a:lnSpc>
              <a:spcAft>
                <a:spcPts val="600"/>
              </a:spcAft>
              <a:buNone/>
              <a:defRPr/>
            </a:pPr>
            <a:r>
              <a:rPr lang="en-US" sz="2200" b="1" kern="0" dirty="0">
                <a:solidFill>
                  <a:schemeClr val="tx1"/>
                </a:solidFill>
                <a:latin typeface="Segoe UI" panose="020B0502040204020203" pitchFamily="34" charset="0"/>
                <a:cs typeface="Segoe UI" panose="020B0502040204020203" pitchFamily="34" charset="0"/>
              </a:rPr>
              <a:t>CREATE WORKLOWS</a:t>
            </a:r>
          </a:p>
          <a:p>
            <a:pPr marL="228600" lvl="1" fontAlgn="ctr"/>
            <a:r>
              <a:rPr lang="en-US" sz="2000" dirty="0">
                <a:solidFill>
                  <a:schemeClr val="tx1"/>
                </a:solidFill>
              </a:rPr>
              <a:t>Design workflows using the Security Center connector and templates</a:t>
            </a:r>
          </a:p>
          <a:p>
            <a:pPr marL="228600" lvl="1" fontAlgn="ctr"/>
            <a:r>
              <a:rPr lang="en-US" sz="2000" dirty="0">
                <a:solidFill>
                  <a:schemeClr val="tx1"/>
                </a:solidFill>
              </a:rPr>
              <a:t>Include conditional actions based on alert details</a:t>
            </a:r>
            <a:endParaRPr lang="en-US" dirty="0">
              <a:solidFill>
                <a:schemeClr val="tx1"/>
              </a:solidFill>
            </a:endParaRPr>
          </a:p>
        </p:txBody>
      </p:sp>
      <p:sp>
        <p:nvSpPr>
          <p:cNvPr id="7" name="Rectangle 6">
            <a:extLst>
              <a:ext uri="{FF2B5EF4-FFF2-40B4-BE49-F238E27FC236}">
                <a16:creationId xmlns:a16="http://schemas.microsoft.com/office/drawing/2014/main" id="{97FD477F-DAF1-46FA-99F6-7DFC29B06EF5}"/>
              </a:ext>
            </a:extLst>
          </p:cNvPr>
          <p:cNvSpPr/>
          <p:nvPr/>
        </p:nvSpPr>
        <p:spPr bwMode="auto">
          <a:xfrm>
            <a:off x="1183" y="4247400"/>
            <a:ext cx="12436475" cy="23025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B89ED99-C119-4943-BCBF-29EE87249694}"/>
              </a:ext>
            </a:extLst>
          </p:cNvPr>
          <p:cNvSpPr/>
          <p:nvPr/>
        </p:nvSpPr>
        <p:spPr>
          <a:xfrm>
            <a:off x="407365" y="4460142"/>
            <a:ext cx="5445116" cy="2089803"/>
          </a:xfrm>
          <a:prstGeom prst="rect">
            <a:avLst/>
          </a:prstGeom>
        </p:spPr>
        <p:txBody>
          <a:bodyPr wrap="square">
            <a:spAutoFit/>
          </a:bodyPr>
          <a:lstStyle/>
          <a:p>
            <a:pPr marL="0" marR="0" lvl="0" indent="0" algn="l" defTabSz="932742" rtl="0" eaLnBrk="1" fontAlgn="ctr" latinLnBrk="0" hangingPunct="1">
              <a:lnSpc>
                <a:spcPct val="90000"/>
              </a:lnSpc>
              <a:spcBef>
                <a:spcPct val="20000"/>
              </a:spcBef>
              <a:spcAft>
                <a:spcPts val="600"/>
              </a:spcAft>
              <a:buClrTx/>
              <a:buSzPct val="90000"/>
              <a:buFontTx/>
              <a:buNone/>
              <a:tabLst/>
              <a:defRPr/>
            </a:pPr>
            <a:r>
              <a:rPr kumimoji="0" lang="en-US" sz="24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COMMON WORKFLOWS</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Route alerts to a ticketing system</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Gather additional information</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Apply additional security controls</a:t>
            </a:r>
          </a:p>
          <a:p>
            <a:pPr marL="111125" marR="0" lvl="1"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2" name="Group 21"/>
          <p:cNvGrpSpPr/>
          <p:nvPr/>
        </p:nvGrpSpPr>
        <p:grpSpPr>
          <a:xfrm>
            <a:off x="284112" y="2037600"/>
            <a:ext cx="1066800" cy="1066800"/>
            <a:chOff x="497860" y="1668462"/>
            <a:chExt cx="1066800" cy="1066800"/>
          </a:xfrm>
        </p:grpSpPr>
        <p:sp>
          <p:nvSpPr>
            <p:cNvPr id="19" name="Oval 18"/>
            <p:cNvSpPr/>
            <p:nvPr/>
          </p:nvSpPr>
          <p:spPr bwMode="auto">
            <a:xfrm>
              <a:off x="497860" y="1668462"/>
              <a:ext cx="1066800" cy="1066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Shape 2855"/>
            <p:cNvSpPr/>
            <p:nvPr/>
          </p:nvSpPr>
          <p:spPr>
            <a:xfrm>
              <a:off x="790813" y="1937369"/>
              <a:ext cx="480895" cy="528986"/>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bg1"/>
            </a:solidFill>
            <a:ln w="12700">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24" name="Group 23"/>
          <p:cNvGrpSpPr/>
          <p:nvPr/>
        </p:nvGrpSpPr>
        <p:grpSpPr>
          <a:xfrm>
            <a:off x="6369256" y="2037600"/>
            <a:ext cx="1159505" cy="1066800"/>
            <a:chOff x="498120" y="4030662"/>
            <a:chExt cx="1066800" cy="1066800"/>
          </a:xfrm>
        </p:grpSpPr>
        <p:sp>
          <p:nvSpPr>
            <p:cNvPr id="20" name="Oval 19"/>
            <p:cNvSpPr/>
            <p:nvPr/>
          </p:nvSpPr>
          <p:spPr bwMode="auto">
            <a:xfrm>
              <a:off x="498120" y="4030662"/>
              <a:ext cx="1066800" cy="1066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Shape 2591"/>
            <p:cNvSpPr/>
            <p:nvPr/>
          </p:nvSpPr>
          <p:spPr>
            <a:xfrm>
              <a:off x="771852" y="4304394"/>
              <a:ext cx="519336" cy="51933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422" tIns="19422" rIns="19422" bIns="19422" anchor="ctr"/>
            <a:lstStyle/>
            <a:p>
              <a:pPr marL="0" marR="0" lvl="0" indent="0" algn="l" defTabSz="23307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29"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27" name="Rectangle 26"/>
          <p:cNvSpPr/>
          <p:nvPr/>
        </p:nvSpPr>
        <p:spPr>
          <a:xfrm>
            <a:off x="6671920" y="4913709"/>
            <a:ext cx="6216650" cy="1237262"/>
          </a:xfrm>
          <a:prstGeom prst="rect">
            <a:avLst/>
          </a:prstGeom>
        </p:spPr>
        <p:txBody>
          <a:bodyPr>
            <a:spAutoFit/>
          </a:bodyPr>
          <a:lstStyle/>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Ask a user to validate an action </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Block a suspicious user account</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Restrict traffic from an IP address</a:t>
            </a:r>
          </a:p>
        </p:txBody>
      </p:sp>
      <p:sp>
        <p:nvSpPr>
          <p:cNvPr id="16" name="Rectangle 15">
            <a:extLst>
              <a:ext uri="{FF2B5EF4-FFF2-40B4-BE49-F238E27FC236}">
                <a16:creationId xmlns:a16="http://schemas.microsoft.com/office/drawing/2014/main" id="{C040DE42-B9C9-4A87-9376-2238363FB54A}"/>
              </a:ext>
            </a:extLst>
          </p:cNvPr>
          <p:cNvSpPr/>
          <p:nvPr/>
        </p:nvSpPr>
        <p:spPr>
          <a:xfrm>
            <a:off x="7657299" y="1942799"/>
            <a:ext cx="4155807" cy="1910779"/>
          </a:xfrm>
          <a:prstGeom prst="rect">
            <a:avLst/>
          </a:prstGeom>
        </p:spPr>
        <p:txBody>
          <a:bodyPr wrap="square">
            <a:spAutoFit/>
          </a:bodyPr>
          <a:lstStyle/>
          <a:p>
            <a:pPr marL="0" marR="0" lvl="0" indent="0" algn="l" defTabSz="932239" rtl="0" eaLnBrk="1" fontAlgn="ctr" latinLnBrk="0" hangingPunct="1">
              <a:lnSpc>
                <a:spcPts val="3506"/>
              </a:lnSpc>
              <a:spcBef>
                <a:spcPct val="20000"/>
              </a:spcBef>
              <a:spcAft>
                <a:spcPts val="600"/>
              </a:spcAft>
              <a:buClrTx/>
              <a:buSzPct val="90000"/>
              <a:buFontTx/>
              <a:buNone/>
              <a:tabLst/>
              <a:defRPr/>
            </a:pPr>
            <a:r>
              <a:rPr kumimoji="0" lang="en-US" sz="2200" b="1"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RUN &amp; MANAGE</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Segoe UI Semilight"/>
                <a:ea typeface="+mn-ea"/>
                <a:cs typeface="+mn-cs"/>
              </a:rPr>
              <a:t>Create and edit workflows from Azure Security Center</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Segoe UI Semilight"/>
                <a:ea typeface="+mn-ea"/>
                <a:cs typeface="+mn-cs"/>
              </a:rPr>
              <a:t>Trigger a workflow from any alert</a:t>
            </a:r>
          </a:p>
          <a:p>
            <a:pPr marL="228600" marR="0" lvl="1" indent="-228600" algn="l" defTabSz="932742" rtl="0" eaLnBrk="1" fontAlgn="ctr"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effectLst/>
                <a:uLnTx/>
                <a:uFillTx/>
                <a:latin typeface="Segoe UI Semilight"/>
                <a:ea typeface="+mn-ea"/>
                <a:cs typeface="+mn-cs"/>
              </a:rPr>
              <a:t>View status and run history</a:t>
            </a:r>
          </a:p>
        </p:txBody>
      </p:sp>
    </p:spTree>
    <p:extLst>
      <p:ext uri="{BB962C8B-B14F-4D97-AF65-F5344CB8AC3E}">
        <p14:creationId xmlns:p14="http://schemas.microsoft.com/office/powerpoint/2010/main" val="19297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380037" y="1818907"/>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Cloud Management and Monitoring</a:t>
            </a:r>
          </a:p>
        </p:txBody>
      </p:sp>
      <p:pic>
        <p:nvPicPr>
          <p:cNvPr id="6" name="Picture 5">
            <a:extLst>
              <a:ext uri="{FF2B5EF4-FFF2-40B4-BE49-F238E27FC236}">
                <a16:creationId xmlns:a16="http://schemas.microsoft.com/office/drawing/2014/main" id="{3EEAB7FB-5285-4BFB-B13D-E8F9B4EE766C}"/>
              </a:ext>
            </a:extLst>
          </p:cNvPr>
          <p:cNvPicPr>
            <a:picLocks noChangeAspect="1"/>
          </p:cNvPicPr>
          <p:nvPr/>
        </p:nvPicPr>
        <p:blipFill>
          <a:blip r:embed="rId3"/>
          <a:stretch>
            <a:fillRect/>
          </a:stretch>
        </p:blipFill>
        <p:spPr>
          <a:xfrm>
            <a:off x="598715" y="861700"/>
            <a:ext cx="3494315" cy="1766887"/>
          </a:xfrm>
          <a:prstGeom prst="rect">
            <a:avLst/>
          </a:prstGeom>
        </p:spPr>
      </p:pic>
      <p:pic>
        <p:nvPicPr>
          <p:cNvPr id="7" name="Picture 6">
            <a:extLst>
              <a:ext uri="{FF2B5EF4-FFF2-40B4-BE49-F238E27FC236}">
                <a16:creationId xmlns:a16="http://schemas.microsoft.com/office/drawing/2014/main" id="{27095CE4-0CAE-4C45-8162-D431C741D978}"/>
              </a:ext>
            </a:extLst>
          </p:cNvPr>
          <p:cNvPicPr>
            <a:picLocks noChangeAspect="1"/>
          </p:cNvPicPr>
          <p:nvPr/>
        </p:nvPicPr>
        <p:blipFill>
          <a:blip r:embed="rId4"/>
          <a:stretch>
            <a:fillRect/>
          </a:stretch>
        </p:blipFill>
        <p:spPr>
          <a:xfrm>
            <a:off x="389393" y="3497261"/>
            <a:ext cx="3703637" cy="2025963"/>
          </a:xfrm>
          <a:prstGeom prst="rect">
            <a:avLst/>
          </a:prstGeom>
        </p:spPr>
      </p:pic>
    </p:spTree>
    <p:extLst>
      <p:ext uri="{BB962C8B-B14F-4D97-AF65-F5344CB8AC3E}">
        <p14:creationId xmlns:p14="http://schemas.microsoft.com/office/powerpoint/2010/main" val="241358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D7E520E-7F67-495F-B46B-01C57FC542E2}"/>
              </a:ext>
            </a:extLst>
          </p:cNvPr>
          <p:cNvPicPr>
            <a:picLocks noChangeAspect="1"/>
          </p:cNvPicPr>
          <p:nvPr/>
        </p:nvPicPr>
        <p:blipFill rotWithShape="1">
          <a:blip r:embed="rId3"/>
          <a:srcRect l="41266" t="19207" r="29516" b="32235"/>
          <a:stretch/>
        </p:blipFill>
        <p:spPr>
          <a:xfrm>
            <a:off x="1" y="1211263"/>
            <a:ext cx="4133614" cy="4572552"/>
          </a:xfrm>
          <a:prstGeom prst="rect">
            <a:avLst/>
          </a:prstGeom>
        </p:spPr>
      </p:pic>
      <p:pic>
        <p:nvPicPr>
          <p:cNvPr id="25" name="Picture 24">
            <a:extLst>
              <a:ext uri="{FF2B5EF4-FFF2-40B4-BE49-F238E27FC236}">
                <a16:creationId xmlns:a16="http://schemas.microsoft.com/office/drawing/2014/main" id="{0358BB84-E010-44B4-8E64-1205914365AB}"/>
              </a:ext>
            </a:extLst>
          </p:cNvPr>
          <p:cNvPicPr>
            <a:picLocks noChangeAspect="1"/>
          </p:cNvPicPr>
          <p:nvPr/>
        </p:nvPicPr>
        <p:blipFill rotWithShape="1">
          <a:blip r:embed="rId4"/>
          <a:srcRect t="25577" r="344" b="950"/>
          <a:stretch/>
        </p:blipFill>
        <p:spPr>
          <a:xfrm>
            <a:off x="4147899" y="1211263"/>
            <a:ext cx="4133614" cy="4572552"/>
          </a:xfrm>
          <a:prstGeom prst="rect">
            <a:avLst/>
          </a:prstGeom>
        </p:spPr>
      </p:pic>
      <p:pic>
        <p:nvPicPr>
          <p:cNvPr id="26" name="Picture 25">
            <a:extLst>
              <a:ext uri="{FF2B5EF4-FFF2-40B4-BE49-F238E27FC236}">
                <a16:creationId xmlns:a16="http://schemas.microsoft.com/office/drawing/2014/main" id="{495114D1-D1D3-4D78-97CD-360B104207BE}"/>
              </a:ext>
            </a:extLst>
          </p:cNvPr>
          <p:cNvPicPr>
            <a:picLocks noChangeAspect="1"/>
          </p:cNvPicPr>
          <p:nvPr/>
        </p:nvPicPr>
        <p:blipFill rotWithShape="1">
          <a:blip r:embed="rId5"/>
          <a:srcRect l="42158" t="20118" r="9706"/>
          <a:stretch/>
        </p:blipFill>
        <p:spPr>
          <a:xfrm>
            <a:off x="8295797" y="1211263"/>
            <a:ext cx="4133088" cy="4572552"/>
          </a:xfrm>
          <a:prstGeom prst="rect">
            <a:avLst/>
          </a:prstGeom>
        </p:spPr>
      </p:pic>
      <p:sp>
        <p:nvSpPr>
          <p:cNvPr id="10" name="TextBox 9">
            <a:extLst>
              <a:ext uri="{FF2B5EF4-FFF2-40B4-BE49-F238E27FC236}">
                <a16:creationId xmlns:a16="http://schemas.microsoft.com/office/drawing/2014/main" id="{3F6CBF88-44BC-49A0-9F8D-73CC775B3161}"/>
              </a:ext>
            </a:extLst>
          </p:cNvPr>
          <p:cNvSpPr txBox="1"/>
          <p:nvPr/>
        </p:nvSpPr>
        <p:spPr>
          <a:xfrm>
            <a:off x="-1" y="5783263"/>
            <a:ext cx="12443169" cy="1211262"/>
          </a:xfrm>
          <a:prstGeom prst="rect">
            <a:avLst/>
          </a:prstGeom>
          <a:solidFill>
            <a:schemeClr val="accent2"/>
          </a:solidFill>
        </p:spPr>
        <p:txBody>
          <a:bodyPr wrap="square" lIns="182854" tIns="457200" rIns="182854" bIns="146283"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Rise of cloud workload owners   |   Security is everyone’s issue   |   Need to expand beyond management contacts</a:t>
            </a:r>
          </a:p>
        </p:txBody>
      </p:sp>
      <p:sp>
        <p:nvSpPr>
          <p:cNvPr id="15" name="Rectangle 14">
            <a:extLst>
              <a:ext uri="{FF2B5EF4-FFF2-40B4-BE49-F238E27FC236}">
                <a16:creationId xmlns:a16="http://schemas.microsoft.com/office/drawing/2014/main" id="{7225FC42-B5A2-4AA9-92DF-6CCFF1048AC2}"/>
              </a:ext>
            </a:extLst>
          </p:cNvPr>
          <p:cNvSpPr/>
          <p:nvPr/>
        </p:nvSpPr>
        <p:spPr bwMode="auto">
          <a:xfrm>
            <a:off x="4151430" y="5157138"/>
            <a:ext cx="4133614" cy="626677"/>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Semibold" panose="020B0702040204020203" pitchFamily="34" charset="0"/>
              </a:rPr>
              <a:t>Business units </a:t>
            </a:r>
          </a:p>
        </p:txBody>
      </p:sp>
      <p:sp>
        <p:nvSpPr>
          <p:cNvPr id="16" name="Rectangle 15">
            <a:extLst>
              <a:ext uri="{FF2B5EF4-FFF2-40B4-BE49-F238E27FC236}">
                <a16:creationId xmlns:a16="http://schemas.microsoft.com/office/drawing/2014/main" id="{1F0ED8F9-2218-41A5-9D07-97088DC5AF4F}"/>
              </a:ext>
            </a:extLst>
          </p:cNvPr>
          <p:cNvSpPr/>
          <p:nvPr/>
        </p:nvSpPr>
        <p:spPr bwMode="auto">
          <a:xfrm>
            <a:off x="8295797" y="5157138"/>
            <a:ext cx="4133614" cy="626677"/>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Semibold" panose="020B0702040204020203" pitchFamily="34" charset="0"/>
              </a:rPr>
              <a:t>Developers</a:t>
            </a:r>
          </a:p>
        </p:txBody>
      </p:sp>
      <p:sp>
        <p:nvSpPr>
          <p:cNvPr id="34" name="Title 2">
            <a:extLst>
              <a:ext uri="{FF2B5EF4-FFF2-40B4-BE49-F238E27FC236}">
                <a16:creationId xmlns:a16="http://schemas.microsoft.com/office/drawing/2014/main" id="{5E879511-5F37-4F93-94BB-9BBABC74E9AD}"/>
              </a:ext>
            </a:extLst>
          </p:cNvPr>
          <p:cNvSpPr>
            <a:spLocks noGrp="1"/>
          </p:cNvSpPr>
          <p:nvPr>
            <p:ph type="title"/>
          </p:nvPr>
        </p:nvSpPr>
        <p:spPr/>
        <p:txBody>
          <a:bodyPr/>
          <a:lstStyle/>
          <a:p>
            <a:r>
              <a:rPr lang="en-US"/>
              <a:t>Digital transformation is driving change</a:t>
            </a:r>
          </a:p>
        </p:txBody>
      </p:sp>
      <p:sp>
        <p:nvSpPr>
          <p:cNvPr id="28" name="Rectangle 27">
            <a:extLst>
              <a:ext uri="{FF2B5EF4-FFF2-40B4-BE49-F238E27FC236}">
                <a16:creationId xmlns:a16="http://schemas.microsoft.com/office/drawing/2014/main" id="{78DB587D-3C1C-4185-AEF5-177DE670166E}"/>
              </a:ext>
            </a:extLst>
          </p:cNvPr>
          <p:cNvSpPr/>
          <p:nvPr/>
        </p:nvSpPr>
        <p:spPr bwMode="auto">
          <a:xfrm>
            <a:off x="0" y="5157138"/>
            <a:ext cx="4133614" cy="626677"/>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Semibold" panose="020B0702040204020203" pitchFamily="34" charset="0"/>
              </a:rPr>
              <a:t>IT embracing change</a:t>
            </a:r>
          </a:p>
        </p:txBody>
      </p:sp>
    </p:spTree>
    <p:extLst>
      <p:ext uri="{BB962C8B-B14F-4D97-AF65-F5344CB8AC3E}">
        <p14:creationId xmlns:p14="http://schemas.microsoft.com/office/powerpoint/2010/main" val="756842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34"/>
                                        </p:tgtEl>
                                        <p:attrNameLst>
                                          <p:attrName>ppt_x</p:attrName>
                                          <p:attrName>ppt_y</p:attrName>
                                        </p:attrNameLst>
                                      </p:cBhvr>
                                      <p:rCtr x="2170" y="0"/>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1.37861E-6 3.92646E-6 L 1.37861E-6 0.07853 " pathEditMode="relative" rAng="0" ptsTypes="AA">
                                      <p:cBhvr>
                                        <p:cTn id="14" dur="750" spd="-100000" fill="hold"/>
                                        <p:tgtEl>
                                          <p:spTgt spid="24"/>
                                        </p:tgtEl>
                                        <p:attrNameLst>
                                          <p:attrName>ppt_x</p:attrName>
                                          <p:attrName>ppt_y</p:attrName>
                                        </p:attrNameLst>
                                      </p:cBhvr>
                                      <p:rCtr x="0" y="3926"/>
                                    </p:animMotion>
                                  </p:childTnLst>
                                </p:cTn>
                              </p:par>
                              <p:par>
                                <p:cTn id="15" presetID="10" presetClass="entr" presetSubtype="0" fill="hold" grpId="0" nodeType="withEffect">
                                  <p:stCondLst>
                                    <p:cond delay="1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150"/>
                                  </p:stCondLst>
                                  <p:childTnLst>
                                    <p:animMotion origin="layout" path="M 1.37861E-6 3.92646E-6 L 1.37861E-6 0.07853 " pathEditMode="relative" rAng="0" ptsTypes="AA">
                                      <p:cBhvr>
                                        <p:cTn id="19" dur="750" spd="-100000" fill="hold"/>
                                        <p:tgtEl>
                                          <p:spTgt spid="28"/>
                                        </p:tgtEl>
                                        <p:attrNameLst>
                                          <p:attrName>ppt_x</p:attrName>
                                          <p:attrName>ppt_y</p:attrName>
                                        </p:attrNameLst>
                                      </p:cBhvr>
                                      <p:rCtr x="0" y="3926"/>
                                    </p:animMotion>
                                  </p:childTnLst>
                                </p:cTn>
                              </p:par>
                              <p:par>
                                <p:cTn id="20" presetID="10" presetClass="entr" presetSubtype="0" fill="hold" grpId="0"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50"/>
                                  </p:stCondLst>
                                  <p:childTnLst>
                                    <p:animMotion origin="layout" path="M 1.37861E-6 3.92646E-6 L 1.37861E-6 0.07853 " pathEditMode="relative" rAng="0" ptsTypes="AA">
                                      <p:cBhvr>
                                        <p:cTn id="24" dur="750" spd="-100000" fill="hold"/>
                                        <p:tgtEl>
                                          <p:spTgt spid="10"/>
                                        </p:tgtEl>
                                        <p:attrNameLst>
                                          <p:attrName>ppt_x</p:attrName>
                                          <p:attrName>ppt_y</p:attrName>
                                        </p:attrNameLst>
                                      </p:cBhvr>
                                      <p:rCtr x="0" y="3926"/>
                                    </p:animMotion>
                                  </p:childTnLst>
                                </p:cTn>
                              </p:par>
                              <p:par>
                                <p:cTn id="25" presetID="10" presetClass="entr" presetSubtype="0" fill="hold" nodeType="withEffect">
                                  <p:stCondLst>
                                    <p:cond delay="1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nodeType="withEffect">
                                  <p:stCondLst>
                                    <p:cond delay="150"/>
                                  </p:stCondLst>
                                  <p:childTnLst>
                                    <p:animMotion origin="layout" path="M 1.37861E-6 3.92646E-6 L 1.37861E-6 0.07853 " pathEditMode="relative" rAng="0" ptsTypes="AA">
                                      <p:cBhvr>
                                        <p:cTn id="29" dur="750" spd="-100000" fill="hold"/>
                                        <p:tgtEl>
                                          <p:spTgt spid="25"/>
                                        </p:tgtEl>
                                        <p:attrNameLst>
                                          <p:attrName>ppt_x</p:attrName>
                                          <p:attrName>ppt_y</p:attrName>
                                        </p:attrNameLst>
                                      </p:cBhvr>
                                      <p:rCtr x="0" y="3926"/>
                                    </p:animMotion>
                                  </p:childTnLst>
                                </p:cTn>
                              </p:par>
                              <p:par>
                                <p:cTn id="30" presetID="10" presetClass="entr" presetSubtype="0" fill="hold" grpId="0" nodeType="withEffect">
                                  <p:stCondLst>
                                    <p:cond delay="1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150"/>
                                  </p:stCondLst>
                                  <p:childTnLst>
                                    <p:animMotion origin="layout" path="M 1.37861E-6 3.92646E-6 L 1.37861E-6 0.07853 " pathEditMode="relative" rAng="0" ptsTypes="AA">
                                      <p:cBhvr>
                                        <p:cTn id="34" dur="750" spd="-100000" fill="hold"/>
                                        <p:tgtEl>
                                          <p:spTgt spid="15"/>
                                        </p:tgtEl>
                                        <p:attrNameLst>
                                          <p:attrName>ppt_x</p:attrName>
                                          <p:attrName>ppt_y</p:attrName>
                                        </p:attrNameLst>
                                      </p:cBhvr>
                                      <p:rCtr x="0" y="3926"/>
                                    </p:animMotion>
                                  </p:childTnLst>
                                </p:cTn>
                              </p:par>
                              <p:par>
                                <p:cTn id="35" presetID="10" presetClass="entr" presetSubtype="0" fill="hold" nodeType="withEffect">
                                  <p:stCondLst>
                                    <p:cond delay="15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nodeType="withEffect">
                                  <p:stCondLst>
                                    <p:cond delay="150"/>
                                  </p:stCondLst>
                                  <p:childTnLst>
                                    <p:animMotion origin="layout" path="M 1.37861E-6 3.92646E-6 L 1.37861E-6 0.07853 " pathEditMode="relative" rAng="0" ptsTypes="AA">
                                      <p:cBhvr>
                                        <p:cTn id="39" dur="750" spd="-100000" fill="hold"/>
                                        <p:tgtEl>
                                          <p:spTgt spid="26"/>
                                        </p:tgtEl>
                                        <p:attrNameLst>
                                          <p:attrName>ppt_x</p:attrName>
                                          <p:attrName>ppt_y</p:attrName>
                                        </p:attrNameLst>
                                      </p:cBhvr>
                                      <p:rCtr x="0" y="3926"/>
                                    </p:animMotion>
                                  </p:childTnLst>
                                </p:cTn>
                              </p:par>
                              <p:par>
                                <p:cTn id="40" presetID="10" presetClass="entr" presetSubtype="0" fill="hold" grpId="0" nodeType="withEffect">
                                  <p:stCondLst>
                                    <p:cond delay="1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grpId="1" nodeType="withEffect">
                                  <p:stCondLst>
                                    <p:cond delay="150"/>
                                  </p:stCondLst>
                                  <p:childTnLst>
                                    <p:animMotion origin="layout" path="M 1.37861E-6 3.92646E-6 L 1.37861E-6 0.07853 " pathEditMode="relative" rAng="0" ptsTypes="AA">
                                      <p:cBhvr>
                                        <p:cTn id="44" dur="750" spd="-100000" fill="hold"/>
                                        <p:tgtEl>
                                          <p:spTgt spid="16"/>
                                        </p:tgtEl>
                                        <p:attrNameLst>
                                          <p:attrName>ppt_x</p:attrName>
                                          <p:attrName>ppt_y</p:attrName>
                                        </p:attrNameLst>
                                      </p:cBhvr>
                                      <p:rCtr x="0" y="3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P spid="15" grpId="1" animBg="1"/>
      <p:bldP spid="16" grpId="0" animBg="1"/>
      <p:bldP spid="16" grpId="1" animBg="1"/>
      <p:bldP spid="34" grpId="0"/>
      <p:bldP spid="34" grpId="1"/>
      <p:bldP spid="28" grpId="0" animBg="1"/>
      <p:bldP spid="2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8CD2E5-9D40-40D2-AB3B-BC808D2EEF8C}"/>
              </a:ext>
            </a:extLst>
          </p:cNvPr>
          <p:cNvSpPr>
            <a:spLocks noGrp="1"/>
          </p:cNvSpPr>
          <p:nvPr>
            <p:ph type="body" sz="quarter" idx="10"/>
          </p:nvPr>
        </p:nvSpPr>
        <p:spPr>
          <a:xfrm>
            <a:off x="274638" y="1212850"/>
            <a:ext cx="11887200" cy="3471720"/>
          </a:xfrm>
        </p:spPr>
        <p:txBody>
          <a:bodyPr/>
          <a:lstStyle/>
          <a:p>
            <a:r>
              <a:rPr lang="en-US" dirty="0"/>
              <a:t>Azure offers 4 native tools for managing and monitoring your cloud and on-premises environments</a:t>
            </a:r>
          </a:p>
          <a:p>
            <a:pPr lvl="1"/>
            <a:r>
              <a:rPr lang="en-US" dirty="0"/>
              <a:t>Insight and Analytics</a:t>
            </a:r>
          </a:p>
          <a:p>
            <a:pPr lvl="1"/>
            <a:r>
              <a:rPr lang="en-US" dirty="0"/>
              <a:t>Azure Automation and Control</a:t>
            </a:r>
          </a:p>
          <a:p>
            <a:pPr lvl="1"/>
            <a:r>
              <a:rPr lang="en-US" dirty="0"/>
              <a:t>Security and Compliance</a:t>
            </a:r>
          </a:p>
          <a:p>
            <a:pPr lvl="1"/>
            <a:r>
              <a:rPr lang="en-US" dirty="0"/>
              <a:t>Protection and Recovery</a:t>
            </a:r>
          </a:p>
        </p:txBody>
      </p:sp>
      <p:sp>
        <p:nvSpPr>
          <p:cNvPr id="3" name="Title 2">
            <a:extLst>
              <a:ext uri="{FF2B5EF4-FFF2-40B4-BE49-F238E27FC236}">
                <a16:creationId xmlns:a16="http://schemas.microsoft.com/office/drawing/2014/main" id="{4BE6FA24-4810-4908-8A79-FE97C9C769EF}"/>
              </a:ext>
            </a:extLst>
          </p:cNvPr>
          <p:cNvSpPr>
            <a:spLocks noGrp="1"/>
          </p:cNvSpPr>
          <p:nvPr>
            <p:ph type="title"/>
          </p:nvPr>
        </p:nvSpPr>
        <p:spPr/>
        <p:txBody>
          <a:bodyPr/>
          <a:lstStyle/>
          <a:p>
            <a:r>
              <a:rPr lang="en-US" dirty="0"/>
              <a:t>Cloud Management and Monitoring</a:t>
            </a:r>
          </a:p>
        </p:txBody>
      </p:sp>
    </p:spTree>
    <p:extLst>
      <p:ext uri="{BB962C8B-B14F-4D97-AF65-F5344CB8AC3E}">
        <p14:creationId xmlns:p14="http://schemas.microsoft.com/office/powerpoint/2010/main" val="3771980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079" y="-1"/>
            <a:ext cx="12484671" cy="7017458"/>
          </a:xfrm>
          <a:prstGeom prst="rect">
            <a:avLst/>
          </a:prstGeom>
        </p:spPr>
      </p:pic>
      <p:sp>
        <p:nvSpPr>
          <p:cNvPr id="2" name="Title 1"/>
          <p:cNvSpPr>
            <a:spLocks noGrp="1"/>
          </p:cNvSpPr>
          <p:nvPr>
            <p:ph type="title"/>
          </p:nvPr>
        </p:nvSpPr>
        <p:spPr>
          <a:solidFill>
            <a:srgbClr val="0070C0">
              <a:alpha val="80000"/>
            </a:srgbClr>
          </a:solidFill>
        </p:spPr>
        <p:txBody>
          <a:bodyPr/>
          <a:lstStyle/>
          <a:p>
            <a:pPr>
              <a:spcAft>
                <a:spcPts val="612"/>
              </a:spcAft>
            </a:pPr>
            <a:r>
              <a:rPr lang="en-US" dirty="0"/>
              <a:t>Insights and Analytics</a:t>
            </a:r>
          </a:p>
        </p:txBody>
      </p:sp>
    </p:spTree>
    <p:extLst>
      <p:ext uri="{BB962C8B-B14F-4D97-AF65-F5344CB8AC3E}">
        <p14:creationId xmlns:p14="http://schemas.microsoft.com/office/powerpoint/2010/main" val="553522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529" y="314101"/>
            <a:ext cx="10723417" cy="950508"/>
          </a:xfrm>
        </p:spPr>
        <p:txBody>
          <a:bodyPr>
            <a:normAutofit fontScale="90000"/>
          </a:bodyPr>
          <a:lstStyle/>
          <a:p>
            <a:r>
              <a:rPr lang="en-US" dirty="0"/>
              <a:t>Insight to drive action</a:t>
            </a:r>
            <a:br>
              <a:rPr lang="en-US" dirty="0"/>
            </a:b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52946" y="2028788"/>
            <a:ext cx="2514471" cy="2686199"/>
          </a:xfrm>
          <a:prstGeom prst="rect">
            <a:avLst/>
          </a:prstGeom>
        </p:spPr>
      </p:pic>
      <p:sp>
        <p:nvSpPr>
          <p:cNvPr id="3" name="TextBox 2"/>
          <p:cNvSpPr txBox="1"/>
          <p:nvPr/>
        </p:nvSpPr>
        <p:spPr>
          <a:xfrm>
            <a:off x="940890" y="5183109"/>
            <a:ext cx="10554691" cy="1098401"/>
          </a:xfrm>
          <a:prstGeom prst="rect">
            <a:avLst/>
          </a:prstGeom>
          <a:noFill/>
        </p:spPr>
        <p:txBody>
          <a:bodyPr wrap="square" rtlCol="0">
            <a:spAutoFit/>
          </a:bodyPr>
          <a:lstStyle/>
          <a:p>
            <a:pPr marL="457112" indent="-457112" defTabSz="932418">
              <a:buFont typeface="Arial" panose="020B0604020202020204" pitchFamily="34" charset="0"/>
              <a:buChar char="•"/>
            </a:pPr>
            <a:r>
              <a:rPr lang="en-US" sz="3199" dirty="0">
                <a:solidFill>
                  <a:prstClr val="black"/>
                </a:solidFill>
                <a:latin typeface="Segoe UI Light" panose="020B0502040204020203" pitchFamily="34" charset="0"/>
                <a:cs typeface="Segoe UI Light" panose="020B0502040204020203" pitchFamily="34" charset="0"/>
              </a:rPr>
              <a:t>Visibility across platforms, applications, and workloads</a:t>
            </a:r>
          </a:p>
          <a:p>
            <a:pPr marL="457112" indent="-457112" defTabSz="932418">
              <a:buFont typeface="Arial" panose="020B0604020202020204" pitchFamily="34" charset="0"/>
              <a:buChar char="•"/>
            </a:pPr>
            <a:r>
              <a:rPr lang="en-US" sz="3199" dirty="0">
                <a:solidFill>
                  <a:prstClr val="black"/>
                </a:solidFill>
                <a:latin typeface="Segoe UI Light" panose="020B0502040204020203" pitchFamily="34" charset="0"/>
                <a:cs typeface="Segoe UI Light" panose="020B0502040204020203" pitchFamily="34" charset="0"/>
              </a:rPr>
              <a:t>Bridging developments and IT Operations workflow</a:t>
            </a:r>
          </a:p>
        </p:txBody>
      </p:sp>
      <p:sp>
        <p:nvSpPr>
          <p:cNvPr id="10" name="Rectangle 9">
            <a:extLst>
              <a:ext uri="{FF2B5EF4-FFF2-40B4-BE49-F238E27FC236}">
                <a16:creationId xmlns:a16="http://schemas.microsoft.com/office/drawing/2014/main" id="{0C40F358-AE8B-487A-9E39-B3C68B4F40F8}"/>
              </a:ext>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008272"/>
              </a:soli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11D2B898-596C-4ADC-B275-788467646A19}"/>
              </a:ext>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4399" spc="-104" dirty="0">
                <a:solidFill>
                  <a:srgbClr val="FFFFFF"/>
                </a:solidFill>
                <a:latin typeface="Segoe UI Light"/>
              </a:rPr>
              <a:t>Using insights to drive action</a:t>
            </a:r>
          </a:p>
        </p:txBody>
      </p:sp>
      <p:graphicFrame>
        <p:nvGraphicFramePr>
          <p:cNvPr id="12" name="Diagram 11">
            <a:extLst>
              <a:ext uri="{FF2B5EF4-FFF2-40B4-BE49-F238E27FC236}">
                <a16:creationId xmlns:a16="http://schemas.microsoft.com/office/drawing/2014/main" id="{1433354E-A700-4D36-9818-59EA879CFAEF}"/>
              </a:ext>
            </a:extLst>
          </p:cNvPr>
          <p:cNvGraphicFramePr/>
          <p:nvPr>
            <p:extLst/>
          </p:nvPr>
        </p:nvGraphicFramePr>
        <p:xfrm>
          <a:off x="275479" y="1926198"/>
          <a:ext cx="9359819" cy="1972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ectangle 12">
            <a:extLst>
              <a:ext uri="{FF2B5EF4-FFF2-40B4-BE49-F238E27FC236}">
                <a16:creationId xmlns:a16="http://schemas.microsoft.com/office/drawing/2014/main" id="{EC4D1DD8-8E15-4DC7-904F-E4D4E87AF234}"/>
              </a:ext>
            </a:extLst>
          </p:cNvPr>
          <p:cNvSpPr/>
          <p:nvPr/>
        </p:nvSpPr>
        <p:spPr>
          <a:xfrm>
            <a:off x="587789" y="3700366"/>
            <a:ext cx="1213434" cy="721848"/>
          </a:xfrm>
          <a:prstGeom prst="rect">
            <a:avLst/>
          </a:prstGeom>
        </p:spPr>
        <p:txBody>
          <a:bodyPr wrap="none">
            <a:spAutoFit/>
          </a:bodyPr>
          <a:lstStyle/>
          <a:p>
            <a:pPr defTabSz="951304"/>
            <a:r>
              <a:rPr lang="en-US" sz="3999" b="1" dirty="0">
                <a:solidFill>
                  <a:srgbClr val="00B294"/>
                </a:solidFill>
                <a:latin typeface="Segoe UI Light" panose="020B0502040204020203" pitchFamily="34" charset="0"/>
                <a:cs typeface="Segoe UI Light" panose="020B0502040204020203" pitchFamily="34" charset="0"/>
              </a:rPr>
              <a:t>Data</a:t>
            </a:r>
            <a:endParaRPr lang="en-US" b="1" dirty="0">
              <a:solidFill>
                <a:srgbClr val="00B294"/>
              </a:solidFill>
              <a:latin typeface="Segoe UI"/>
            </a:endParaRPr>
          </a:p>
        </p:txBody>
      </p:sp>
      <p:sp>
        <p:nvSpPr>
          <p:cNvPr id="14" name="Rectangle 13">
            <a:extLst>
              <a:ext uri="{FF2B5EF4-FFF2-40B4-BE49-F238E27FC236}">
                <a16:creationId xmlns:a16="http://schemas.microsoft.com/office/drawing/2014/main" id="{AC88132F-4E5F-470A-85CC-7097D77E1E53}"/>
              </a:ext>
            </a:extLst>
          </p:cNvPr>
          <p:cNvSpPr/>
          <p:nvPr/>
        </p:nvSpPr>
        <p:spPr>
          <a:xfrm>
            <a:off x="4199148" y="3694470"/>
            <a:ext cx="1828162" cy="721848"/>
          </a:xfrm>
          <a:prstGeom prst="rect">
            <a:avLst/>
          </a:prstGeom>
        </p:spPr>
        <p:txBody>
          <a:bodyPr wrap="none">
            <a:spAutoFit/>
          </a:bodyPr>
          <a:lstStyle/>
          <a:p>
            <a:pPr defTabSz="951304"/>
            <a:r>
              <a:rPr lang="en-US" sz="3999" b="1" dirty="0">
                <a:solidFill>
                  <a:srgbClr val="008272"/>
                </a:solidFill>
                <a:latin typeface="Segoe UI Light" panose="020B0502040204020203" pitchFamily="34" charset="0"/>
                <a:cs typeface="Segoe UI Light" panose="020B0502040204020203" pitchFamily="34" charset="0"/>
              </a:rPr>
              <a:t>Insights</a:t>
            </a:r>
            <a:endParaRPr lang="en-US" b="1" dirty="0">
              <a:solidFill>
                <a:srgbClr val="008272"/>
              </a:solidFill>
              <a:latin typeface="Segoe UI"/>
            </a:endParaRPr>
          </a:p>
        </p:txBody>
      </p:sp>
      <p:sp>
        <p:nvSpPr>
          <p:cNvPr id="15" name="Rectangle 14">
            <a:extLst>
              <a:ext uri="{FF2B5EF4-FFF2-40B4-BE49-F238E27FC236}">
                <a16:creationId xmlns:a16="http://schemas.microsoft.com/office/drawing/2014/main" id="{33A3F20B-945C-4531-A0A3-12ED708E141C}"/>
              </a:ext>
            </a:extLst>
          </p:cNvPr>
          <p:cNvSpPr/>
          <p:nvPr/>
        </p:nvSpPr>
        <p:spPr>
          <a:xfrm>
            <a:off x="8080285" y="3709755"/>
            <a:ext cx="1586195" cy="721848"/>
          </a:xfrm>
          <a:prstGeom prst="rect">
            <a:avLst/>
          </a:prstGeom>
        </p:spPr>
        <p:txBody>
          <a:bodyPr wrap="none">
            <a:spAutoFit/>
          </a:bodyPr>
          <a:lstStyle/>
          <a:p>
            <a:pPr defTabSz="951304"/>
            <a:r>
              <a:rPr lang="en-US" sz="3999" b="1" dirty="0">
                <a:solidFill>
                  <a:srgbClr val="004B50"/>
                </a:solidFill>
                <a:latin typeface="Segoe UI Light" panose="020B0502040204020203" pitchFamily="34" charset="0"/>
                <a:cs typeface="Segoe UI Light" panose="020B0502040204020203" pitchFamily="34" charset="0"/>
              </a:rPr>
              <a:t>Action</a:t>
            </a:r>
            <a:endParaRPr lang="en-US" b="1" dirty="0">
              <a:solidFill>
                <a:srgbClr val="004B50"/>
              </a:solidFill>
              <a:latin typeface="Segoe UI"/>
            </a:endParaRPr>
          </a:p>
        </p:txBody>
      </p:sp>
    </p:spTree>
    <p:extLst>
      <p:ext uri="{BB962C8B-B14F-4D97-AF65-F5344CB8AC3E}">
        <p14:creationId xmlns:p14="http://schemas.microsoft.com/office/powerpoint/2010/main" val="67334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36886" y="1858008"/>
            <a:ext cx="3633267" cy="4057386"/>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17">
              <a:buClr>
                <a:srgbClr val="505050"/>
              </a:buClr>
              <a:buNone/>
            </a:pPr>
            <a:endParaRPr lang="en-US" sz="3998" dirty="0">
              <a:solidFill>
                <a:srgbClr val="FFFFFF"/>
              </a:solidFill>
              <a:latin typeface="Segoe UI Light"/>
            </a:endParaRPr>
          </a:p>
          <a:p>
            <a:pPr marL="342741" lvl="1" indent="0" defTabSz="914117">
              <a:buClr>
                <a:srgbClr val="505050"/>
              </a:buClr>
              <a:buNone/>
            </a:pPr>
            <a:r>
              <a:rPr lang="en-US" sz="3199" dirty="0">
                <a:solidFill>
                  <a:srgbClr val="505050"/>
                </a:solidFill>
                <a:latin typeface="Segoe UI"/>
              </a:rPr>
              <a:t>Combine and correlate any machine data from multiple sources</a:t>
            </a:r>
          </a:p>
          <a:p>
            <a:pPr marL="336053" lvl="1" indent="0" defTabSz="914117">
              <a:buClr>
                <a:srgbClr val="505050"/>
              </a:buClr>
              <a:buNone/>
            </a:pPr>
            <a:r>
              <a:rPr lang="en-US" sz="2400" dirty="0">
                <a:solidFill>
                  <a:srgbClr val="FFFFFF"/>
                </a:solidFill>
                <a:latin typeface="Segoe UI"/>
              </a:rPr>
              <a:t>Query, and filter the results by using facet controls.</a:t>
            </a:r>
          </a:p>
          <a:p>
            <a:pPr marL="336053" lvl="1" indent="0" defTabSz="914117">
              <a:buClr>
                <a:srgbClr val="505050"/>
              </a:buClr>
              <a:buNone/>
            </a:pPr>
            <a:r>
              <a:rPr lang="en-US" sz="2400" dirty="0">
                <a:solidFill>
                  <a:srgbClr val="FFFFFF"/>
                </a:solidFill>
                <a:latin typeface="Segoe UI"/>
              </a:rPr>
              <a:t>Automated data visualization</a:t>
            </a:r>
          </a:p>
          <a:p>
            <a:pPr marL="336053" lvl="1" indent="0" defTabSz="914117">
              <a:buClr>
                <a:srgbClr val="505050"/>
              </a:buClr>
              <a:buNone/>
            </a:pPr>
            <a:r>
              <a:rPr lang="en-US" sz="2400" dirty="0">
                <a:solidFill>
                  <a:srgbClr val="FFFFFF"/>
                </a:solidFill>
                <a:latin typeface="Segoe UI"/>
              </a:rPr>
              <a:t>Metrics pivoted around a particular problem areas</a:t>
            </a:r>
          </a:p>
          <a:p>
            <a:pPr marL="336053" lvl="1" indent="0" defTabSz="914117">
              <a:buClr>
                <a:srgbClr val="505050"/>
              </a:buClr>
              <a:buNone/>
            </a:pPr>
            <a:r>
              <a:rPr lang="en-US" sz="2400" dirty="0">
                <a:solidFill>
                  <a:srgbClr val="FFFFFF"/>
                </a:solidFill>
                <a:latin typeface="Segoe UI"/>
              </a:rPr>
              <a:t>Common search queries</a:t>
            </a:r>
          </a:p>
          <a:p>
            <a:pPr marL="336053" indent="-336053" defTabSz="914117">
              <a:buClr>
                <a:srgbClr val="505050"/>
              </a:buClr>
            </a:pPr>
            <a:endParaRPr lang="en-US" sz="3998" dirty="0">
              <a:solidFill>
                <a:srgbClr val="FFFFFF"/>
              </a:solidFill>
              <a:latin typeface="Segoe UI Light"/>
            </a:endParaRPr>
          </a:p>
        </p:txBody>
      </p:sp>
      <p:pic>
        <p:nvPicPr>
          <p:cNvPr id="6" name="Picture 5"/>
          <p:cNvPicPr>
            <a:picLocks noChangeAspect="1"/>
          </p:cNvPicPr>
          <p:nvPr/>
        </p:nvPicPr>
        <p:blipFill>
          <a:blip r:embed="rId3"/>
          <a:stretch>
            <a:fillRect/>
          </a:stretch>
        </p:blipFill>
        <p:spPr>
          <a:xfrm>
            <a:off x="3381569" y="1858008"/>
            <a:ext cx="8527211" cy="4501214"/>
          </a:xfrm>
          <a:prstGeom prst="rect">
            <a:avLst/>
          </a:prstGeom>
        </p:spPr>
      </p:pic>
      <p:sp>
        <p:nvSpPr>
          <p:cNvPr id="7" name="Rectangle 6"/>
          <p:cNvSpPr/>
          <p:nvPr/>
        </p:nvSpPr>
        <p:spPr bwMode="auto">
          <a:xfrm>
            <a:off x="882" y="-1"/>
            <a:ext cx="12434711" cy="12531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272891" y="143226"/>
            <a:ext cx="4993314" cy="922289"/>
          </a:xfrm>
          <a:prstGeom prst="rect">
            <a:avLst/>
          </a:prstGeom>
          <a:noFill/>
        </p:spPr>
        <p:txBody>
          <a:bodyPr wrap="square" lIns="186521" tIns="149217" rIns="186521" bIns="149217" rtlCol="0">
            <a:spAutoFit/>
          </a:bodyPr>
          <a:lstStyle/>
          <a:p>
            <a:pPr defTabSz="951304">
              <a:lnSpc>
                <a:spcPct val="90000"/>
              </a:lnSpc>
              <a:spcAft>
                <a:spcPts val="612"/>
              </a:spcAft>
            </a:pPr>
            <a:r>
              <a:rPr lang="en-US" sz="4396" dirty="0">
                <a:solidFill>
                  <a:srgbClr val="FFFFFF"/>
                </a:solidFill>
                <a:latin typeface="Segoe UI Light"/>
              </a:rPr>
              <a:t>Integrated Search</a:t>
            </a:r>
          </a:p>
        </p:txBody>
      </p:sp>
    </p:spTree>
    <p:extLst>
      <p:ext uri="{BB962C8B-B14F-4D97-AF65-F5344CB8AC3E}">
        <p14:creationId xmlns:p14="http://schemas.microsoft.com/office/powerpoint/2010/main" val="1721515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54237"/>
            <a:ext cx="12434711" cy="12531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p:cNvSpPr txBox="1"/>
          <p:nvPr/>
        </p:nvSpPr>
        <p:spPr>
          <a:xfrm>
            <a:off x="272891" y="143226"/>
            <a:ext cx="4993314" cy="922289"/>
          </a:xfrm>
          <a:prstGeom prst="rect">
            <a:avLst/>
          </a:prstGeom>
          <a:noFill/>
        </p:spPr>
        <p:txBody>
          <a:bodyPr wrap="square" lIns="186521" tIns="149217" rIns="186521" bIns="149217" rtlCol="0">
            <a:spAutoFit/>
          </a:bodyPr>
          <a:lstStyle/>
          <a:p>
            <a:pPr defTabSz="951304">
              <a:lnSpc>
                <a:spcPct val="90000"/>
              </a:lnSpc>
              <a:spcAft>
                <a:spcPts val="612"/>
              </a:spcAft>
            </a:pPr>
            <a:r>
              <a:rPr lang="en-US" sz="4396" dirty="0">
                <a:solidFill>
                  <a:srgbClr val="FFFFFF"/>
                </a:solidFill>
                <a:latin typeface="Segoe UI Light"/>
              </a:rPr>
              <a:t>Custom Dashboard</a:t>
            </a:r>
          </a:p>
        </p:txBody>
      </p:sp>
      <p:sp>
        <p:nvSpPr>
          <p:cNvPr id="4" name="Text Placeholder 2"/>
          <p:cNvSpPr txBox="1">
            <a:spLocks/>
          </p:cNvSpPr>
          <p:nvPr/>
        </p:nvSpPr>
        <p:spPr>
          <a:xfrm>
            <a:off x="881" y="1685181"/>
            <a:ext cx="4078522" cy="4110434"/>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17">
              <a:buClr>
                <a:srgbClr val="505050"/>
              </a:buClr>
              <a:buNone/>
            </a:pPr>
            <a:endParaRPr lang="en-US" sz="3998" dirty="0">
              <a:gradFill>
                <a:gsLst>
                  <a:gs pos="1250">
                    <a:srgbClr val="505050"/>
                  </a:gs>
                  <a:gs pos="100000">
                    <a:srgbClr val="505050"/>
                  </a:gs>
                </a:gsLst>
                <a:lin ang="5400000" scaled="0"/>
              </a:gradFill>
              <a:latin typeface="Segoe UI Light"/>
            </a:endParaRPr>
          </a:p>
          <a:p>
            <a:pPr marL="342741" lvl="1" indent="0" defTabSz="914117">
              <a:buClr>
                <a:srgbClr val="505050"/>
              </a:buClr>
              <a:buNone/>
            </a:pPr>
            <a:r>
              <a:rPr lang="en-US" sz="3199" dirty="0">
                <a:solidFill>
                  <a:srgbClr val="505050"/>
                </a:solidFill>
                <a:latin typeface="Segoe UI"/>
              </a:rPr>
              <a:t>Visualize all of your saved searches, providing a single lens to all your environment</a:t>
            </a:r>
          </a:p>
          <a:p>
            <a:pPr marL="336053" lvl="1" indent="0" defTabSz="914117">
              <a:buClr>
                <a:srgbClr val="505050"/>
              </a:buClr>
              <a:buNone/>
            </a:pPr>
            <a:r>
              <a:rPr lang="en-US" sz="2400" dirty="0">
                <a:solidFill>
                  <a:srgbClr val="FFFFFF"/>
                </a:solidFill>
                <a:latin typeface="Segoe UI"/>
              </a:rPr>
              <a:t>Custom or sample searches</a:t>
            </a:r>
          </a:p>
          <a:p>
            <a:pPr marL="336053" lvl="1" indent="0" defTabSz="914117">
              <a:buClr>
                <a:srgbClr val="505050"/>
              </a:buClr>
              <a:buNone/>
            </a:pPr>
            <a:r>
              <a:rPr lang="en-US" sz="2400" dirty="0">
                <a:solidFill>
                  <a:srgbClr val="FFFFFF"/>
                </a:solidFill>
                <a:latin typeface="Segoe UI"/>
              </a:rPr>
              <a:t>Customizable visual information</a:t>
            </a:r>
          </a:p>
          <a:p>
            <a:pPr marL="336053" lvl="1" indent="0" defTabSz="914117">
              <a:buClr>
                <a:srgbClr val="505050"/>
              </a:buClr>
              <a:buNone/>
            </a:pPr>
            <a:r>
              <a:rPr lang="en-US" sz="2400" dirty="0">
                <a:solidFill>
                  <a:srgbClr val="FFFFFF"/>
                </a:solidFill>
                <a:latin typeface="Segoe UI"/>
              </a:rPr>
              <a:t>Shareable across teams</a:t>
            </a:r>
            <a:endParaRPr lang="en-US" sz="3998" dirty="0">
              <a:solidFill>
                <a:srgbClr val="FFFFFF"/>
              </a:solidFill>
              <a:latin typeface="Segoe UI"/>
            </a:endParaRPr>
          </a:p>
          <a:p>
            <a:pPr marL="336053" indent="-336053" defTabSz="914117">
              <a:buClr>
                <a:srgbClr val="505050"/>
              </a:buClr>
            </a:pPr>
            <a:endParaRPr lang="en-US" sz="3998" dirty="0">
              <a:gradFill>
                <a:gsLst>
                  <a:gs pos="1250">
                    <a:srgbClr val="505050"/>
                  </a:gs>
                  <a:gs pos="100000">
                    <a:srgbClr val="505050"/>
                  </a:gs>
                </a:gsLst>
                <a:lin ang="5400000" scaled="0"/>
              </a:gradFill>
              <a:latin typeface="Segoe UI Light"/>
            </a:endParaRPr>
          </a:p>
        </p:txBody>
      </p:sp>
      <p:pic>
        <p:nvPicPr>
          <p:cNvPr id="5" name="Picture 4"/>
          <p:cNvPicPr>
            <a:picLocks noChangeAspect="1"/>
          </p:cNvPicPr>
          <p:nvPr/>
        </p:nvPicPr>
        <p:blipFill>
          <a:blip r:embed="rId3"/>
          <a:stretch>
            <a:fillRect/>
          </a:stretch>
        </p:blipFill>
        <p:spPr>
          <a:xfrm>
            <a:off x="4178441" y="1644589"/>
            <a:ext cx="7873652" cy="4151025"/>
          </a:xfrm>
          <a:prstGeom prst="rect">
            <a:avLst/>
          </a:prstGeom>
        </p:spPr>
      </p:pic>
    </p:spTree>
    <p:extLst>
      <p:ext uri="{BB962C8B-B14F-4D97-AF65-F5344CB8AC3E}">
        <p14:creationId xmlns:p14="http://schemas.microsoft.com/office/powerpoint/2010/main" val="250733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1F933A5-1592-4009-9E3C-E30F9D33C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p:blipFill>
        <p:spPr>
          <a:xfrm>
            <a:off x="-18059" y="1171305"/>
            <a:ext cx="12452772" cy="5836735"/>
          </a:xfrm>
          <a:prstGeom prst="rect">
            <a:avLst/>
          </a:prstGeom>
        </p:spPr>
      </p:pic>
      <p:sp>
        <p:nvSpPr>
          <p:cNvPr id="2" name="Title 1"/>
          <p:cNvSpPr>
            <a:spLocks noGrp="1"/>
          </p:cNvSpPr>
          <p:nvPr>
            <p:ph type="title"/>
          </p:nvPr>
        </p:nvSpPr>
        <p:spPr>
          <a:xfrm>
            <a:off x="856529" y="314101"/>
            <a:ext cx="10723417" cy="950508"/>
          </a:xfrm>
        </p:spPr>
        <p:txBody>
          <a:bodyPr>
            <a:normAutofit fontScale="90000"/>
          </a:bodyPr>
          <a:lstStyle/>
          <a:p>
            <a:r>
              <a:rPr lang="en-US" dirty="0"/>
              <a:t>Insight to drive action</a:t>
            </a:r>
            <a:br>
              <a:rPr lang="en-US" dirty="0"/>
            </a:br>
            <a:endParaRPr lang="en-US" dirty="0"/>
          </a:p>
        </p:txBody>
      </p:sp>
      <p:sp>
        <p:nvSpPr>
          <p:cNvPr id="10" name="Rectangle 9">
            <a:extLst>
              <a:ext uri="{FF2B5EF4-FFF2-40B4-BE49-F238E27FC236}">
                <a16:creationId xmlns:a16="http://schemas.microsoft.com/office/drawing/2014/main" id="{0C40F358-AE8B-487A-9E39-B3C68B4F40F8}"/>
              </a:ext>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11D2B898-596C-4ADC-B275-788467646A19}"/>
              </a:ext>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Analyze, search, and correlate data across a hybrid environment</a:t>
            </a:r>
          </a:p>
        </p:txBody>
      </p:sp>
      <p:sp>
        <p:nvSpPr>
          <p:cNvPr id="16" name="Rectangle 15">
            <a:extLst>
              <a:ext uri="{FF2B5EF4-FFF2-40B4-BE49-F238E27FC236}">
                <a16:creationId xmlns:a16="http://schemas.microsoft.com/office/drawing/2014/main" id="{DE90244C-8BD8-49FC-A339-802AA1391B1E}"/>
              </a:ext>
            </a:extLst>
          </p:cNvPr>
          <p:cNvSpPr/>
          <p:nvPr/>
        </p:nvSpPr>
        <p:spPr>
          <a:xfrm>
            <a:off x="1824437"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endParaRPr lang="en-US" sz="1836" kern="0" dirty="0">
              <a:solidFill>
                <a:sysClr val="windowText" lastClr="000000"/>
              </a:solidFill>
              <a:latin typeface="Calibri"/>
            </a:endParaRPr>
          </a:p>
        </p:txBody>
      </p:sp>
      <p:sp>
        <p:nvSpPr>
          <p:cNvPr id="17" name="Title 3">
            <a:extLst>
              <a:ext uri="{FF2B5EF4-FFF2-40B4-BE49-F238E27FC236}">
                <a16:creationId xmlns:a16="http://schemas.microsoft.com/office/drawing/2014/main" id="{9867CB77-6F4D-45BE-B32C-1D135E085BFD}"/>
              </a:ext>
            </a:extLst>
          </p:cNvPr>
          <p:cNvSpPr txBox="1">
            <a:spLocks/>
          </p:cNvSpPr>
          <p:nvPr/>
        </p:nvSpPr>
        <p:spPr bwMode="auto">
          <a:xfrm>
            <a:off x="1989079" y="2942381"/>
            <a:ext cx="1950532" cy="1622900"/>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Simple and unified experience</a:t>
            </a:r>
          </a:p>
        </p:txBody>
      </p:sp>
      <p:sp>
        <p:nvSpPr>
          <p:cNvPr id="18" name="Rectangle 17">
            <a:extLst>
              <a:ext uri="{FF2B5EF4-FFF2-40B4-BE49-F238E27FC236}">
                <a16:creationId xmlns:a16="http://schemas.microsoft.com/office/drawing/2014/main" id="{FC451770-C1CF-4156-ABC1-8FE106E3144D}"/>
              </a:ext>
            </a:extLst>
          </p:cNvPr>
          <p:cNvSpPr/>
          <p:nvPr/>
        </p:nvSpPr>
        <p:spPr>
          <a:xfrm>
            <a:off x="4898912"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endParaRPr lang="en-US" sz="1836" kern="0" dirty="0">
              <a:solidFill>
                <a:sysClr val="windowText" lastClr="000000"/>
              </a:solidFill>
              <a:latin typeface="Calibri"/>
            </a:endParaRPr>
          </a:p>
        </p:txBody>
      </p:sp>
      <p:sp>
        <p:nvSpPr>
          <p:cNvPr id="19" name="Title 3">
            <a:extLst>
              <a:ext uri="{FF2B5EF4-FFF2-40B4-BE49-F238E27FC236}">
                <a16:creationId xmlns:a16="http://schemas.microsoft.com/office/drawing/2014/main" id="{1076F36D-CBEA-423A-96F5-A9049EC8975B}"/>
              </a:ext>
            </a:extLst>
          </p:cNvPr>
          <p:cNvSpPr txBox="1">
            <a:spLocks/>
          </p:cNvSpPr>
          <p:nvPr/>
        </p:nvSpPr>
        <p:spPr bwMode="auto">
          <a:xfrm>
            <a:off x="5063553" y="2942381"/>
            <a:ext cx="1836425" cy="1622900"/>
          </a:xfrm>
          <a:prstGeom prst="rect">
            <a:avLst/>
          </a:prstGeom>
          <a:solidFill>
            <a:srgbClr val="0070C0"/>
          </a:solid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Gain immediate insight</a:t>
            </a:r>
          </a:p>
        </p:txBody>
      </p:sp>
      <p:sp>
        <p:nvSpPr>
          <p:cNvPr id="20" name="Rectangle 19">
            <a:extLst>
              <a:ext uri="{FF2B5EF4-FFF2-40B4-BE49-F238E27FC236}">
                <a16:creationId xmlns:a16="http://schemas.microsoft.com/office/drawing/2014/main" id="{4DAD5CC0-00F7-42DB-9B4B-78804846103A}"/>
              </a:ext>
            </a:extLst>
          </p:cNvPr>
          <p:cNvSpPr/>
          <p:nvPr/>
        </p:nvSpPr>
        <p:spPr>
          <a:xfrm>
            <a:off x="7973386" y="2526187"/>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1" name="Title 3">
            <a:extLst>
              <a:ext uri="{FF2B5EF4-FFF2-40B4-BE49-F238E27FC236}">
                <a16:creationId xmlns:a16="http://schemas.microsoft.com/office/drawing/2014/main" id="{835556E2-8B85-4E21-8073-15D739AE7904}"/>
              </a:ext>
            </a:extLst>
          </p:cNvPr>
          <p:cNvSpPr txBox="1">
            <a:spLocks/>
          </p:cNvSpPr>
          <p:nvPr/>
        </p:nvSpPr>
        <p:spPr bwMode="auto">
          <a:xfrm>
            <a:off x="8187745" y="2942381"/>
            <a:ext cx="2151481" cy="1794573"/>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Rapidly troubleshoot and auto remediate</a:t>
            </a:r>
          </a:p>
        </p:txBody>
      </p:sp>
      <p:sp>
        <p:nvSpPr>
          <p:cNvPr id="22" name="Rectangle 21">
            <a:extLst>
              <a:ext uri="{FF2B5EF4-FFF2-40B4-BE49-F238E27FC236}">
                <a16:creationId xmlns:a16="http://schemas.microsoft.com/office/drawing/2014/main" id="{1E0FC188-0A00-4C91-BDDE-318134B9889E}"/>
              </a:ext>
            </a:extLst>
          </p:cNvPr>
          <p:cNvSpPr/>
          <p:nvPr/>
        </p:nvSpPr>
        <p:spPr>
          <a:xfrm>
            <a:off x="883" y="5552537"/>
            <a:ext cx="12434710" cy="382308"/>
          </a:xfrm>
          <a:prstGeom prst="rect">
            <a:avLst/>
          </a:prstGeom>
        </p:spPr>
        <p:txBody>
          <a:bodyPr wrap="square">
            <a:spAutoFit/>
          </a:bodyPr>
          <a:lstStyle/>
          <a:p>
            <a:pPr marL="697695" defTabSz="950846" fontAlgn="base">
              <a:spcBef>
                <a:spcPct val="0"/>
              </a:spcBef>
              <a:spcAft>
                <a:spcPct val="0"/>
              </a:spcAft>
              <a:defRPr/>
            </a:pPr>
            <a:r>
              <a:rPr lang="en-US" sz="1836" kern="0" dirty="0">
                <a:solidFill>
                  <a:srgbClr val="000000"/>
                </a:solidFill>
                <a:latin typeface="Segoe UI"/>
              </a:rPr>
              <a:t>Log collection and analytics         App and server dependency mapping          Network health monitoring</a:t>
            </a:r>
          </a:p>
        </p:txBody>
      </p:sp>
    </p:spTree>
    <p:extLst>
      <p:ext uri="{BB962C8B-B14F-4D97-AF65-F5344CB8AC3E}">
        <p14:creationId xmlns:p14="http://schemas.microsoft.com/office/powerpoint/2010/main" val="375221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0" grpId="0" animBg="1"/>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277127" cy="914365"/>
          </a:xfrm>
        </p:spPr>
        <p:txBody>
          <a:bodyPr/>
          <a:lstStyle/>
          <a:p>
            <a:r>
              <a:rPr lang="en-US" dirty="0"/>
              <a:t>Ways to Send Data to Log Analytics</a:t>
            </a:r>
          </a:p>
        </p:txBody>
      </p:sp>
      <p:sp>
        <p:nvSpPr>
          <p:cNvPr id="3" name="Content Placeholder 2"/>
          <p:cNvSpPr>
            <a:spLocks noGrp="1"/>
          </p:cNvSpPr>
          <p:nvPr>
            <p:ph sz="quarter" idx="10"/>
          </p:nvPr>
        </p:nvSpPr>
        <p:spPr>
          <a:xfrm>
            <a:off x="275163" y="1748539"/>
            <a:ext cx="7620371" cy="4696004"/>
          </a:xfrm>
        </p:spPr>
        <p:txBody>
          <a:bodyPr/>
          <a:lstStyle/>
          <a:p>
            <a:r>
              <a:rPr lang="en-US" sz="3200" dirty="0"/>
              <a:t>System Center Operations Manager</a:t>
            </a:r>
          </a:p>
          <a:p>
            <a:pPr lvl="1"/>
            <a:r>
              <a:rPr lang="en-US" sz="3200" dirty="0"/>
              <a:t>Management Groups for Entire Deployment</a:t>
            </a:r>
          </a:p>
          <a:p>
            <a:r>
              <a:rPr lang="en-US" sz="3200" dirty="0"/>
              <a:t>Clients Attached Directly (agent-based)</a:t>
            </a:r>
          </a:p>
          <a:p>
            <a:pPr lvl="1"/>
            <a:r>
              <a:rPr lang="en-US" sz="3200" dirty="0"/>
              <a:t>Windows 64-bit agent</a:t>
            </a:r>
          </a:p>
          <a:p>
            <a:pPr lvl="1"/>
            <a:r>
              <a:rPr lang="en-US" sz="3200" dirty="0"/>
              <a:t>Azure Linux VMs agent</a:t>
            </a:r>
          </a:p>
          <a:p>
            <a:r>
              <a:rPr lang="en-US" sz="3200" dirty="0"/>
              <a:t>Azure Storage Account</a:t>
            </a:r>
          </a:p>
          <a:p>
            <a:r>
              <a:rPr lang="en-US" sz="3200" dirty="0"/>
              <a:t>OMS Gateway</a:t>
            </a:r>
          </a:p>
        </p:txBody>
      </p:sp>
      <p:pic>
        <p:nvPicPr>
          <p:cNvPr id="4" name="Picture 3"/>
          <p:cNvPicPr>
            <a:picLocks noChangeAspect="1"/>
          </p:cNvPicPr>
          <p:nvPr/>
        </p:nvPicPr>
        <p:blipFill>
          <a:blip r:embed="rId3"/>
          <a:stretch>
            <a:fillRect/>
          </a:stretch>
        </p:blipFill>
        <p:spPr>
          <a:xfrm>
            <a:off x="8286261" y="2231282"/>
            <a:ext cx="3265187" cy="2880258"/>
          </a:xfrm>
          <a:prstGeom prst="rect">
            <a:avLst/>
          </a:prstGeom>
        </p:spPr>
      </p:pic>
    </p:spTree>
    <p:extLst>
      <p:ext uri="{BB962C8B-B14F-4D97-AF65-F5344CB8AC3E}">
        <p14:creationId xmlns:p14="http://schemas.microsoft.com/office/powerpoint/2010/main" val="589557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cxnSp>
        <p:nvCxnSpPr>
          <p:cNvPr id="157" name="Straight Arrow Connector 156"/>
          <p:cNvCxnSpPr>
            <a:endCxn id="218" idx="1"/>
          </p:cNvCxnSpPr>
          <p:nvPr/>
        </p:nvCxnSpPr>
        <p:spPr>
          <a:xfrm>
            <a:off x="7691984" y="1898330"/>
            <a:ext cx="889160" cy="1594111"/>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4311" y="1558878"/>
            <a:ext cx="390174" cy="390119"/>
          </a:xfrm>
          <a:prstGeom prst="rect">
            <a:avLst/>
          </a:prstGeom>
          <a:ln>
            <a:noFill/>
          </a:ln>
          <a:effectLst>
            <a:outerShdw blurRad="190500" algn="tl" rotWithShape="0">
              <a:srgbClr val="000000">
                <a:alpha val="70000"/>
              </a:srgbClr>
            </a:outerShdw>
          </a:effectLst>
        </p:spPr>
      </p:pic>
      <p:pic>
        <p:nvPicPr>
          <p:cNvPr id="159" name="Picture 1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9397" y="1435525"/>
            <a:ext cx="390174" cy="390119"/>
          </a:xfrm>
          <a:prstGeom prst="rect">
            <a:avLst/>
          </a:prstGeom>
          <a:ln>
            <a:noFill/>
          </a:ln>
          <a:effectLst>
            <a:outerShdw blurRad="190500" algn="tl" rotWithShape="0">
              <a:srgbClr val="000000">
                <a:alpha val="70000"/>
              </a:srgbClr>
            </a:outerShdw>
          </a:effectLst>
        </p:spPr>
      </p:pic>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5814" y="1339655"/>
            <a:ext cx="390174" cy="390119"/>
          </a:xfrm>
          <a:prstGeom prst="rect">
            <a:avLst/>
          </a:prstGeom>
          <a:ln>
            <a:noFill/>
          </a:ln>
          <a:effectLst>
            <a:outerShdw blurRad="190500" algn="tl" rotWithShape="0">
              <a:srgbClr val="000000">
                <a:alpha val="70000"/>
              </a:srgbClr>
            </a:outerShdw>
          </a:effectLst>
        </p:spPr>
      </p:pic>
      <p:sp>
        <p:nvSpPr>
          <p:cNvPr id="161" name="TextBox 160"/>
          <p:cNvSpPr txBox="1"/>
          <p:nvPr/>
        </p:nvSpPr>
        <p:spPr>
          <a:xfrm>
            <a:off x="6648995" y="865506"/>
            <a:ext cx="192397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Windows agents</a:t>
            </a:r>
          </a:p>
        </p:txBody>
      </p:sp>
      <p:sp>
        <p:nvSpPr>
          <p:cNvPr id="162" name="TextBox 161"/>
          <p:cNvSpPr txBox="1"/>
          <p:nvPr/>
        </p:nvSpPr>
        <p:spPr>
          <a:xfrm>
            <a:off x="5614258" y="1186888"/>
            <a:ext cx="96591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SCOM</a:t>
            </a:r>
          </a:p>
        </p:txBody>
      </p:sp>
      <p:pic>
        <p:nvPicPr>
          <p:cNvPr id="163" name="Picture 162"/>
          <p:cNvPicPr>
            <a:picLocks noChangeAspect="1"/>
          </p:cNvPicPr>
          <p:nvPr/>
        </p:nvPicPr>
        <p:blipFill rotWithShape="1">
          <a:blip r:embed="rId6" cstate="print">
            <a:extLst>
              <a:ext uri="{28A0092B-C50C-407E-A947-70E740481C1C}">
                <a14:useLocalDpi xmlns:a14="http://schemas.microsoft.com/office/drawing/2010/main" val="0"/>
              </a:ext>
            </a:extLst>
          </a:blip>
          <a:srcRect l="-11712" t="-1" r="-11019" b="-19481"/>
          <a:stretch/>
        </p:blipFill>
        <p:spPr>
          <a:xfrm>
            <a:off x="5844668" y="1609057"/>
            <a:ext cx="599785" cy="689472"/>
          </a:xfrm>
          <a:prstGeom prst="rect">
            <a:avLst/>
          </a:prstGeom>
          <a:effectLst>
            <a:glow rad="63500">
              <a:schemeClr val="accent4">
                <a:satMod val="175000"/>
                <a:alpha val="40000"/>
              </a:schemeClr>
            </a:glow>
          </a:effectLst>
        </p:spPr>
      </p:pic>
      <p:sp>
        <p:nvSpPr>
          <p:cNvPr id="164" name="TextBox 163"/>
          <p:cNvSpPr txBox="1"/>
          <p:nvPr/>
        </p:nvSpPr>
        <p:spPr>
          <a:xfrm>
            <a:off x="4541423" y="2209404"/>
            <a:ext cx="179482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Linux / </a:t>
            </a:r>
            <a:r>
              <a:rPr lang="en-US" sz="1632" kern="0" dirty="0" err="1">
                <a:solidFill>
                  <a:srgbClr val="000000">
                    <a:lumMod val="75000"/>
                    <a:lumOff val="25000"/>
                  </a:srgbClr>
                </a:solidFill>
                <a:latin typeface="Segoe UI"/>
              </a:rPr>
              <a:t>FluentD</a:t>
            </a:r>
            <a:endParaRPr lang="en-US" sz="1632" kern="0" dirty="0">
              <a:solidFill>
                <a:srgbClr val="000000">
                  <a:lumMod val="75000"/>
                  <a:lumOff val="25000"/>
                </a:srgbClr>
              </a:solidFill>
              <a:latin typeface="Segoe UI"/>
            </a:endParaRPr>
          </a:p>
        </p:txBody>
      </p:sp>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4609" y="2853705"/>
            <a:ext cx="390174" cy="390119"/>
          </a:xfrm>
          <a:prstGeom prst="rect">
            <a:avLst/>
          </a:prstGeom>
          <a:ln>
            <a:noFill/>
          </a:ln>
          <a:effectLst>
            <a:outerShdw blurRad="190500" algn="tl" rotWithShape="0">
              <a:srgbClr val="000000">
                <a:alpha val="70000"/>
              </a:srgbClr>
            </a:outerShdw>
          </a:effectLst>
        </p:spPr>
      </p:pic>
      <p:pic>
        <p:nvPicPr>
          <p:cNvPr id="166" name="Picture 1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9695" y="2730351"/>
            <a:ext cx="390174" cy="390119"/>
          </a:xfrm>
          <a:prstGeom prst="rect">
            <a:avLst/>
          </a:prstGeom>
          <a:ln>
            <a:noFill/>
          </a:ln>
          <a:effectLst>
            <a:outerShdw blurRad="190500" algn="tl" rotWithShape="0">
              <a:srgbClr val="000000">
                <a:alpha val="70000"/>
              </a:srgbClr>
            </a:outerShdw>
          </a:effectLst>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6111" y="2634482"/>
            <a:ext cx="390174" cy="390119"/>
          </a:xfrm>
          <a:prstGeom prst="rect">
            <a:avLst/>
          </a:prstGeom>
          <a:ln>
            <a:noFill/>
          </a:ln>
          <a:effectLst>
            <a:outerShdw blurRad="190500" algn="tl" rotWithShape="0">
              <a:srgbClr val="000000">
                <a:alpha val="70000"/>
              </a:srgbClr>
            </a:outerShdw>
          </a:effectLst>
        </p:spPr>
      </p:pic>
      <p:pic>
        <p:nvPicPr>
          <p:cNvPr id="168" name="Picture 167"/>
          <p:cNvPicPr>
            <a:picLocks noChangeAspect="1"/>
          </p:cNvPicPr>
          <p:nvPr/>
        </p:nvPicPr>
        <p:blipFill rotWithShape="1">
          <a:blip r:embed="rId7">
            <a:duotone>
              <a:prstClr val="black"/>
              <a:schemeClr val="bg2">
                <a:lumMod val="50000"/>
                <a:tint val="45000"/>
                <a:satMod val="400000"/>
              </a:schemeClr>
            </a:duotone>
            <a:extLst>
              <a:ext uri="{28A0092B-C50C-407E-A947-70E740481C1C}">
                <a14:useLocalDpi xmlns:a14="http://schemas.microsoft.com/office/drawing/2010/main" val="0"/>
              </a:ext>
            </a:extLst>
          </a:blip>
          <a:srcRect/>
          <a:stretch/>
        </p:blipFill>
        <p:spPr>
          <a:xfrm>
            <a:off x="7518679" y="6272674"/>
            <a:ext cx="380892" cy="380892"/>
          </a:xfrm>
          <a:prstGeom prst="rect">
            <a:avLst/>
          </a:prstGeom>
        </p:spPr>
      </p:pic>
      <p:sp>
        <p:nvSpPr>
          <p:cNvPr id="169" name="TextBox 168"/>
          <p:cNvSpPr txBox="1"/>
          <p:nvPr/>
        </p:nvSpPr>
        <p:spPr>
          <a:xfrm>
            <a:off x="7032428" y="5758240"/>
            <a:ext cx="134194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Event Hub</a:t>
            </a:r>
          </a:p>
        </p:txBody>
      </p:sp>
      <p:sp>
        <p:nvSpPr>
          <p:cNvPr id="170" name="TextBox 169"/>
          <p:cNvSpPr txBox="1"/>
          <p:nvPr/>
        </p:nvSpPr>
        <p:spPr>
          <a:xfrm>
            <a:off x="8261672" y="5757916"/>
            <a:ext cx="1283092"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Log Stash</a:t>
            </a:r>
          </a:p>
        </p:txBody>
      </p:sp>
      <p:cxnSp>
        <p:nvCxnSpPr>
          <p:cNvPr id="171" name="Straight Arrow Connector 170"/>
          <p:cNvCxnSpPr>
            <a:endCxn id="218" idx="1"/>
          </p:cNvCxnSpPr>
          <p:nvPr/>
        </p:nvCxnSpPr>
        <p:spPr>
          <a:xfrm>
            <a:off x="6511053" y="1948998"/>
            <a:ext cx="2070091" cy="1543443"/>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endCxn id="218" idx="1"/>
          </p:cNvCxnSpPr>
          <p:nvPr/>
        </p:nvCxnSpPr>
        <p:spPr>
          <a:xfrm>
            <a:off x="5844668" y="2819975"/>
            <a:ext cx="2736475" cy="672467"/>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218" idx="1"/>
          </p:cNvCxnSpPr>
          <p:nvPr/>
        </p:nvCxnSpPr>
        <p:spPr>
          <a:xfrm flipV="1">
            <a:off x="5440940" y="3492441"/>
            <a:ext cx="3140204" cy="365986"/>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218" idx="1"/>
          </p:cNvCxnSpPr>
          <p:nvPr/>
        </p:nvCxnSpPr>
        <p:spPr>
          <a:xfrm flipV="1">
            <a:off x="6505740" y="3492442"/>
            <a:ext cx="2075403" cy="186237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218" idx="1"/>
          </p:cNvCxnSpPr>
          <p:nvPr/>
        </p:nvCxnSpPr>
        <p:spPr>
          <a:xfrm flipV="1">
            <a:off x="7792175" y="3492442"/>
            <a:ext cx="788968" cy="2265476"/>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endCxn id="218" idx="1"/>
          </p:cNvCxnSpPr>
          <p:nvPr/>
        </p:nvCxnSpPr>
        <p:spPr>
          <a:xfrm flipH="1" flipV="1">
            <a:off x="8581144" y="3492441"/>
            <a:ext cx="340913" cy="2218318"/>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71142" y="6184916"/>
            <a:ext cx="304713" cy="487140"/>
          </a:xfrm>
          <a:prstGeom prst="rect">
            <a:avLst/>
          </a:prstGeom>
        </p:spPr>
      </p:pic>
      <p:sp>
        <p:nvSpPr>
          <p:cNvPr id="178" name="TextBox 177"/>
          <p:cNvSpPr txBox="1"/>
          <p:nvPr/>
        </p:nvSpPr>
        <p:spPr>
          <a:xfrm>
            <a:off x="9497779" y="4030080"/>
            <a:ext cx="2716235" cy="2300222"/>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224" kern="0" dirty="0">
                <a:solidFill>
                  <a:srgbClr val="000000">
                    <a:lumMod val="75000"/>
                    <a:lumOff val="25000"/>
                  </a:srgbClr>
                </a:solidFill>
                <a:latin typeface="Segoe UI"/>
              </a:rPr>
              <a:t>Sample list of log/metrics that log analytics collects: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Custom Application/Infra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Windows event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Window performance counters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Security Event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IIS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ETW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Azure Diagnostics</a:t>
            </a:r>
          </a:p>
        </p:txBody>
      </p:sp>
      <p:sp>
        <p:nvSpPr>
          <p:cNvPr id="179" name="Can 43"/>
          <p:cNvSpPr/>
          <p:nvPr/>
        </p:nvSpPr>
        <p:spPr bwMode="auto">
          <a:xfrm>
            <a:off x="5377225" y="6083714"/>
            <a:ext cx="705049" cy="676198"/>
          </a:xfrm>
          <a:prstGeom prst="can">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lnSpc>
                <a:spcPct val="90000"/>
              </a:lnSpc>
              <a:spcBef>
                <a:spcPct val="0"/>
              </a:spcBef>
              <a:spcAft>
                <a:spcPct val="0"/>
              </a:spcAft>
              <a:defRPr/>
            </a:pPr>
            <a:endParaRPr lang="en-US" sz="1224" kern="0" dirty="0">
              <a:solidFill>
                <a:srgbClr val="000000">
                  <a:lumMod val="75000"/>
                  <a:lumOff val="25000"/>
                </a:srgbClr>
              </a:solidFill>
              <a:latin typeface="Segoe UI"/>
              <a:ea typeface="Segoe UI" pitchFamily="34" charset="0"/>
              <a:cs typeface="Segoe UI" pitchFamily="34" charset="0"/>
            </a:endParaRPr>
          </a:p>
        </p:txBody>
      </p:sp>
      <p:sp>
        <p:nvSpPr>
          <p:cNvPr id="180" name="TextBox 179"/>
          <p:cNvSpPr txBox="1"/>
          <p:nvPr/>
        </p:nvSpPr>
        <p:spPr>
          <a:xfrm>
            <a:off x="4888420" y="5301105"/>
            <a:ext cx="1897820" cy="80602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Azure Storage / </a:t>
            </a:r>
          </a:p>
          <a:p>
            <a:pPr defTabSz="932205">
              <a:lnSpc>
                <a:spcPct val="90000"/>
              </a:lnSpc>
              <a:spcAft>
                <a:spcPts val="600"/>
              </a:spcAft>
              <a:defRPr/>
            </a:pPr>
            <a:r>
              <a:rPr lang="en-US" sz="1428" kern="0" dirty="0">
                <a:solidFill>
                  <a:srgbClr val="000000">
                    <a:lumMod val="75000"/>
                    <a:lumOff val="25000"/>
                  </a:srgbClr>
                </a:solidFill>
                <a:latin typeface="Segoe UI"/>
              </a:rPr>
              <a:t>Azure Diagnostics</a:t>
            </a:r>
            <a:endParaRPr lang="en-US" sz="1632" kern="0" dirty="0">
              <a:solidFill>
                <a:srgbClr val="000000">
                  <a:lumMod val="75000"/>
                  <a:lumOff val="25000"/>
                </a:srgbClr>
              </a:solidFill>
              <a:latin typeface="Segoe UI"/>
            </a:endParaRPr>
          </a:p>
        </p:txBody>
      </p:sp>
      <p:sp>
        <p:nvSpPr>
          <p:cNvPr id="181" name="TextBox 180"/>
          <p:cNvSpPr txBox="1"/>
          <p:nvPr/>
        </p:nvSpPr>
        <p:spPr>
          <a:xfrm>
            <a:off x="3774577" y="3243997"/>
            <a:ext cx="220354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REST Collection API</a:t>
            </a:r>
          </a:p>
        </p:txBody>
      </p:sp>
      <p:grpSp>
        <p:nvGrpSpPr>
          <p:cNvPr id="182" name="Group 181"/>
          <p:cNvGrpSpPr/>
          <p:nvPr/>
        </p:nvGrpSpPr>
        <p:grpSpPr>
          <a:xfrm>
            <a:off x="4368028" y="3735409"/>
            <a:ext cx="740703" cy="556271"/>
            <a:chOff x="2467699" y="5436613"/>
            <a:chExt cx="740913" cy="556429"/>
          </a:xfrm>
        </p:grpSpPr>
        <p:sp>
          <p:nvSpPr>
            <p:cNvPr id="183" name="Oval 182"/>
            <p:cNvSpPr/>
            <p:nvPr/>
          </p:nvSpPr>
          <p:spPr bwMode="auto">
            <a:xfrm>
              <a:off x="2467699" y="5436613"/>
              <a:ext cx="352932" cy="350858"/>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4" name="Straight Connector 183"/>
            <p:cNvCxnSpPr>
              <a:stCxn id="183" idx="6"/>
              <a:endCxn id="185" idx="2"/>
            </p:cNvCxnSpPr>
            <p:nvPr/>
          </p:nvCxnSpPr>
          <p:spPr>
            <a:xfrm flipV="1">
              <a:off x="2820631" y="5608774"/>
              <a:ext cx="211515" cy="3268"/>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Oval 184"/>
            <p:cNvSpPr/>
            <p:nvPr/>
          </p:nvSpPr>
          <p:spPr bwMode="auto">
            <a:xfrm>
              <a:off x="3032146" y="5521059"/>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sp>
          <p:nvSpPr>
            <p:cNvPr id="186" name="Oval 185"/>
            <p:cNvSpPr/>
            <p:nvPr/>
          </p:nvSpPr>
          <p:spPr bwMode="auto">
            <a:xfrm>
              <a:off x="2903812" y="5817613"/>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7" name="Straight Connector 186"/>
            <p:cNvCxnSpPr>
              <a:stCxn id="183" idx="5"/>
              <a:endCxn id="186" idx="1"/>
            </p:cNvCxnSpPr>
            <p:nvPr/>
          </p:nvCxnSpPr>
          <p:spPr>
            <a:xfrm>
              <a:off x="2768945" y="5736089"/>
              <a:ext cx="160710" cy="107215"/>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9" name="Straight Arrow Connector 188"/>
          <p:cNvCxnSpPr>
            <a:stCxn id="190" idx="3"/>
            <a:endCxn id="218" idx="1"/>
          </p:cNvCxnSpPr>
          <p:nvPr/>
        </p:nvCxnSpPr>
        <p:spPr>
          <a:xfrm flipV="1">
            <a:off x="5648968" y="3492441"/>
            <a:ext cx="2932175" cy="115732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050339" y="4386835"/>
            <a:ext cx="159863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SaaS services</a:t>
            </a:r>
          </a:p>
        </p:txBody>
      </p:sp>
      <p:grpSp>
        <p:nvGrpSpPr>
          <p:cNvPr id="191" name="Group 190"/>
          <p:cNvGrpSpPr/>
          <p:nvPr/>
        </p:nvGrpSpPr>
        <p:grpSpPr>
          <a:xfrm>
            <a:off x="4432898" y="4703875"/>
            <a:ext cx="1185182" cy="562870"/>
            <a:chOff x="844843" y="5204658"/>
            <a:chExt cx="1185350" cy="562949"/>
          </a:xfrm>
        </p:grpSpPr>
        <p:pic>
          <p:nvPicPr>
            <p:cNvPr id="192" name="Picture 2" descr="https://pbs.twimg.com/profile_images/453658670908203010/BYaMmLTj.pn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92"/>
            <p:cNvSpPr txBox="1"/>
            <p:nvPr/>
          </p:nvSpPr>
          <p:spPr>
            <a:xfrm>
              <a:off x="1163881" y="5226340"/>
              <a:ext cx="866312" cy="521424"/>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O365</a:t>
              </a:r>
            </a:p>
          </p:txBody>
        </p:sp>
      </p:grpSp>
      <p:sp>
        <p:nvSpPr>
          <p:cNvPr id="218" name="Rectangle 217"/>
          <p:cNvSpPr/>
          <p:nvPr/>
        </p:nvSpPr>
        <p:spPr>
          <a:xfrm>
            <a:off x="8581144" y="3100795"/>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rgbClr val="000000">
                    <a:lumMod val="75000"/>
                    <a:lumOff val="25000"/>
                  </a:srgbClr>
                </a:solidFill>
                <a:latin typeface="Segoe UI Light"/>
              </a:rPr>
              <a:t>Management and Monitoring</a:t>
            </a:r>
          </a:p>
        </p:txBody>
      </p:sp>
      <p:cxnSp>
        <p:nvCxnSpPr>
          <p:cNvPr id="244" name="Straight Arrow Connector 243"/>
          <p:cNvCxnSpPr/>
          <p:nvPr/>
        </p:nvCxnSpPr>
        <p:spPr>
          <a:xfrm flipH="1" flipV="1">
            <a:off x="10113799" y="2819975"/>
            <a:ext cx="5684" cy="27665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9064986" y="989334"/>
            <a:ext cx="2117019" cy="1822759"/>
          </a:xfrm>
          <a:prstGeom prst="rect">
            <a:avLst/>
          </a:prstGeom>
          <a:solidFill>
            <a:schemeClr val="tx1"/>
          </a:solidFill>
          <a:ln>
            <a:solidFill>
              <a:srgbClr val="00B0F0"/>
            </a:solidFill>
          </a:ln>
        </p:spPr>
        <p:txBody>
          <a:bodyPr wrap="square" anchor="ctr">
            <a:noAutofit/>
          </a:bodyPr>
          <a:lstStyle/>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Log Analytics</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Automation</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Site Recovery</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Backup</a:t>
            </a:r>
          </a:p>
        </p:txBody>
      </p:sp>
    </p:spTree>
    <p:extLst>
      <p:ext uri="{BB962C8B-B14F-4D97-AF65-F5344CB8AC3E}">
        <p14:creationId xmlns:p14="http://schemas.microsoft.com/office/powerpoint/2010/main" val="1441221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solidFill>
            <a:srgbClr val="0070C0">
              <a:alpha val="80000"/>
            </a:srgbClr>
          </a:solidFill>
        </p:spPr>
        <p:txBody>
          <a:bodyPr/>
          <a:lstStyle/>
          <a:p>
            <a:pPr>
              <a:spcAft>
                <a:spcPts val="612"/>
              </a:spcAft>
            </a:pPr>
            <a:r>
              <a:rPr lang="en-US" dirty="0"/>
              <a:t>Automation and Control</a:t>
            </a:r>
          </a:p>
        </p:txBody>
      </p:sp>
    </p:spTree>
    <p:extLst>
      <p:ext uri="{BB962C8B-B14F-4D97-AF65-F5344CB8AC3E}">
        <p14:creationId xmlns:p14="http://schemas.microsoft.com/office/powerpoint/2010/main" val="2923733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5C2D91"/>
              </a:solidFill>
              <a:latin typeface="Segoe UI"/>
              <a:ea typeface="Segoe UI" pitchFamily="34" charset="0"/>
              <a:cs typeface="Segoe UI" pitchFamily="34" charset="0"/>
            </a:endParaRPr>
          </a:p>
        </p:txBody>
      </p:sp>
      <p:sp>
        <p:nvSpPr>
          <p:cNvPr id="3" name="Title 1">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Reduce errors and boost efficiency</a:t>
            </a:r>
          </a:p>
        </p:txBody>
      </p:sp>
      <p:sp>
        <p:nvSpPr>
          <p:cNvPr id="13" name="1 box"/>
          <p:cNvSpPr/>
          <p:nvPr/>
        </p:nvSpPr>
        <p:spPr bwMode="auto">
          <a:xfrm>
            <a:off x="485072" y="2269411"/>
            <a:ext cx="3699109" cy="1401601"/>
          </a:xfrm>
          <a:prstGeom prst="rect">
            <a:avLst/>
          </a:prstGeom>
          <a:solidFill>
            <a:srgbClr val="FFFFFF"/>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a:spcBef>
                <a:spcPts val="2040"/>
              </a:spcBef>
              <a:defRPr/>
            </a:pPr>
            <a:r>
              <a:rPr lang="en-US" sz="2448" kern="0" spc="-51" dirty="0">
                <a:solidFill>
                  <a:srgbClr val="000000"/>
                </a:solidFill>
                <a:latin typeface="Calibri"/>
              </a:rPr>
              <a:t>Reduction of time-consuming, error-prone cloud management tasks</a:t>
            </a:r>
          </a:p>
        </p:txBody>
      </p:sp>
      <p:sp>
        <p:nvSpPr>
          <p:cNvPr id="14" name="1 box"/>
          <p:cNvSpPr/>
          <p:nvPr/>
        </p:nvSpPr>
        <p:spPr bwMode="auto">
          <a:xfrm>
            <a:off x="4382520" y="2269411"/>
            <a:ext cx="3699109" cy="1401601"/>
          </a:xfrm>
          <a:prstGeom prst="rect">
            <a:avLst/>
          </a:prstGeom>
          <a:solidFill>
            <a:srgbClr val="FFFFFF"/>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a:spcBef>
                <a:spcPts val="2040"/>
              </a:spcBef>
              <a:spcAft>
                <a:spcPts val="340"/>
              </a:spcAft>
              <a:defRPr/>
            </a:pPr>
            <a:r>
              <a:rPr lang="en-US" sz="2448" kern="0" spc="-51" dirty="0">
                <a:solidFill>
                  <a:srgbClr val="000000"/>
                </a:solidFill>
                <a:latin typeface="Calibri"/>
              </a:rPr>
              <a:t>Quick start of automation tasks using Runbook Gallery</a:t>
            </a:r>
            <a:endParaRPr lang="en-US" sz="2448" kern="0" dirty="0">
              <a:solidFill>
                <a:srgbClr val="000000"/>
              </a:solidFill>
              <a:latin typeface="Calibri"/>
            </a:endParaRPr>
          </a:p>
        </p:txBody>
      </p:sp>
      <p:sp>
        <p:nvSpPr>
          <p:cNvPr id="15" name="1 box"/>
          <p:cNvSpPr/>
          <p:nvPr/>
        </p:nvSpPr>
        <p:spPr bwMode="auto">
          <a:xfrm>
            <a:off x="8279968" y="2269411"/>
            <a:ext cx="3699109" cy="1401601"/>
          </a:xfrm>
          <a:prstGeom prst="rect">
            <a:avLst/>
          </a:prstGeom>
          <a:solidFill>
            <a:srgbClr val="FFFFFF"/>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fontAlgn="base">
              <a:spcBef>
                <a:spcPts val="2040"/>
              </a:spcBef>
              <a:spcAft>
                <a:spcPct val="0"/>
              </a:spcAft>
              <a:defRPr/>
            </a:pPr>
            <a:r>
              <a:rPr lang="en-US" sz="2448" kern="0" spc="-20" dirty="0">
                <a:solidFill>
                  <a:srgbClr val="000000"/>
                </a:solidFill>
                <a:latin typeface="Calibri"/>
              </a:rPr>
              <a:t>Better visibility into automation activities</a:t>
            </a:r>
          </a:p>
        </p:txBody>
      </p:sp>
      <p:sp>
        <p:nvSpPr>
          <p:cNvPr id="16" name="1 box"/>
          <p:cNvSpPr/>
          <p:nvPr/>
        </p:nvSpPr>
        <p:spPr bwMode="auto">
          <a:xfrm>
            <a:off x="485072" y="3706874"/>
            <a:ext cx="3699109" cy="1748466"/>
          </a:xfrm>
          <a:prstGeom prst="rect">
            <a:avLst/>
          </a:prstGeom>
          <a:solidFill>
            <a:srgbClr val="FFFFFF">
              <a:lumMod val="95000"/>
            </a:srgbClr>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a:spcBef>
                <a:spcPts val="2040"/>
              </a:spcBef>
              <a:defRPr/>
            </a:pPr>
            <a:r>
              <a:rPr lang="en-US" sz="2040" kern="0" dirty="0">
                <a:solidFill>
                  <a:srgbClr val="5C2D91"/>
                </a:solidFill>
                <a:latin typeface="Calibri"/>
              </a:rPr>
              <a:t>Creation, monitoring, management, and deployment of resources in hybrid environments</a:t>
            </a:r>
          </a:p>
        </p:txBody>
      </p:sp>
      <p:sp>
        <p:nvSpPr>
          <p:cNvPr id="17" name="1 box"/>
          <p:cNvSpPr/>
          <p:nvPr/>
        </p:nvSpPr>
        <p:spPr bwMode="auto">
          <a:xfrm>
            <a:off x="4382520" y="3706874"/>
            <a:ext cx="3699109" cy="1748466"/>
          </a:xfrm>
          <a:prstGeom prst="rect">
            <a:avLst/>
          </a:prstGeom>
          <a:solidFill>
            <a:srgbClr val="FFFFFF">
              <a:lumMod val="95000"/>
            </a:srgbClr>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a:spcBef>
                <a:spcPts val="2040"/>
              </a:spcBef>
              <a:defRPr/>
            </a:pPr>
            <a:r>
              <a:rPr lang="en-US" sz="2040" kern="0" spc="-71" dirty="0">
                <a:solidFill>
                  <a:srgbClr val="5C2D91"/>
                </a:solidFill>
                <a:latin typeface="Calibri"/>
              </a:rPr>
              <a:t>Ready-to-use automation sample, utility, and scenario </a:t>
            </a:r>
            <a:r>
              <a:rPr lang="en-US" sz="2040" kern="0" spc="-71" dirty="0" err="1">
                <a:solidFill>
                  <a:srgbClr val="5C2D91"/>
                </a:solidFill>
                <a:latin typeface="Calibri"/>
              </a:rPr>
              <a:t>runbooks</a:t>
            </a:r>
            <a:endParaRPr lang="en-US" sz="2040" kern="0" spc="-71" dirty="0">
              <a:solidFill>
                <a:srgbClr val="5C2D91"/>
              </a:solidFill>
              <a:latin typeface="Calibri"/>
            </a:endParaRPr>
          </a:p>
        </p:txBody>
      </p:sp>
      <p:sp>
        <p:nvSpPr>
          <p:cNvPr id="18" name="1 box"/>
          <p:cNvSpPr/>
          <p:nvPr/>
        </p:nvSpPr>
        <p:spPr bwMode="auto">
          <a:xfrm>
            <a:off x="8279968" y="3706874"/>
            <a:ext cx="3699109" cy="1748466"/>
          </a:xfrm>
          <a:prstGeom prst="rect">
            <a:avLst/>
          </a:prstGeom>
          <a:solidFill>
            <a:srgbClr val="FFFFFF">
              <a:lumMod val="95000"/>
            </a:srgbClr>
          </a:solidFill>
          <a:ln w="25400" cap="flat" cmpd="sng" algn="ctr">
            <a:solidFill>
              <a:schemeClr val="tx1">
                <a:lumMod val="60000"/>
                <a:lumOff val="40000"/>
              </a:schemeClr>
            </a:solidFill>
            <a:prstDash val="solid"/>
            <a:headEnd type="none" w="med" len="med"/>
            <a:tailEnd type="none" w="med" len="med"/>
          </a:ln>
          <a:effectLst/>
        </p:spPr>
        <p:txBody>
          <a:bodyPr vert="horz" wrap="square" lIns="139858" tIns="139858" rIns="93239" bIns="0" numCol="1" rtlCol="0" anchor="t" anchorCtr="0" compatLnSpc="1">
            <a:prstTxWarp prst="textNoShape">
              <a:avLst/>
            </a:prstTxWarp>
            <a:noAutofit/>
          </a:bodyPr>
          <a:lstStyle/>
          <a:p>
            <a:pPr defTabSz="932296">
              <a:spcBef>
                <a:spcPts val="2040"/>
              </a:spcBef>
              <a:defRPr/>
            </a:pPr>
            <a:r>
              <a:rPr lang="en-US" sz="1836" kern="0" spc="-71" dirty="0">
                <a:solidFill>
                  <a:srgbClr val="5C2D91"/>
                </a:solidFill>
                <a:latin typeface="Calibri"/>
              </a:rPr>
              <a:t>Runbook </a:t>
            </a:r>
            <a:r>
              <a:rPr lang="en-US" sz="2040" kern="0" spc="-71" dirty="0">
                <a:solidFill>
                  <a:srgbClr val="5C2D91"/>
                </a:solidFill>
                <a:latin typeface="Calibri"/>
              </a:rPr>
              <a:t>monitoring</a:t>
            </a:r>
            <a:r>
              <a:rPr lang="en-US" sz="1836" kern="0" spc="-71" dirty="0">
                <a:solidFill>
                  <a:srgbClr val="5C2D91"/>
                </a:solidFill>
                <a:latin typeface="Calibri"/>
              </a:rPr>
              <a:t> with easy-to-read dashboard charts and log records</a:t>
            </a:r>
          </a:p>
          <a:p>
            <a:pPr defTabSz="932296">
              <a:spcBef>
                <a:spcPts val="2040"/>
              </a:spcBef>
              <a:defRPr/>
            </a:pPr>
            <a:endParaRPr lang="en-US" sz="1836" kern="0" spc="-71" dirty="0">
              <a:solidFill>
                <a:srgbClr val="026C64"/>
              </a:solidFill>
              <a:latin typeface="Calibri"/>
            </a:endParaRPr>
          </a:p>
        </p:txBody>
      </p:sp>
      <p:sp>
        <p:nvSpPr>
          <p:cNvPr id="19" name="Freeform 5"/>
          <p:cNvSpPr>
            <a:spLocks noEditPoints="1"/>
          </p:cNvSpPr>
          <p:nvPr/>
        </p:nvSpPr>
        <p:spPr bwMode="auto">
          <a:xfrm>
            <a:off x="7317919" y="4739202"/>
            <a:ext cx="631494" cy="59750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rgbClr val="175275"/>
          </a:solidFill>
          <a:ln>
            <a:noFill/>
          </a:ln>
        </p:spPr>
        <p:txBody>
          <a:bodyPr vert="horz" wrap="square" lIns="93247" tIns="46623" rIns="93247" bIns="46623" numCol="1" anchor="t" anchorCtr="0" compatLnSpc="1">
            <a:prstTxWarp prst="textNoShape">
              <a:avLst/>
            </a:prstTxWarp>
          </a:bodyPr>
          <a:lstStyle/>
          <a:p>
            <a:pPr defTabSz="914224">
              <a:spcBef>
                <a:spcPts val="2040"/>
              </a:spcBef>
              <a:defRPr/>
            </a:pPr>
            <a:endParaRPr lang="en-US" sz="1836" kern="0" dirty="0">
              <a:solidFill>
                <a:sysClr val="windowText" lastClr="000000"/>
              </a:solidFill>
              <a:latin typeface="Calibri"/>
            </a:endParaRPr>
          </a:p>
        </p:txBody>
      </p:sp>
      <p:grpSp>
        <p:nvGrpSpPr>
          <p:cNvPr id="20" name="Group 42"/>
          <p:cNvGrpSpPr>
            <a:grpSpLocks/>
          </p:cNvGrpSpPr>
          <p:nvPr/>
        </p:nvGrpSpPr>
        <p:grpSpPr bwMode="auto">
          <a:xfrm>
            <a:off x="11071613" y="4828278"/>
            <a:ext cx="724278" cy="508428"/>
            <a:chOff x="5789612" y="2057400"/>
            <a:chExt cx="2514600" cy="2133600"/>
          </a:xfrm>
          <a:solidFill>
            <a:srgbClr val="175275"/>
          </a:solidFill>
        </p:grpSpPr>
        <p:cxnSp>
          <p:nvCxnSpPr>
            <p:cNvPr id="21" name="Straight Connector 20"/>
            <p:cNvCxnSpPr/>
            <p:nvPr/>
          </p:nvCxnSpPr>
          <p:spPr>
            <a:xfrm flipV="1">
              <a:off x="5790074" y="2897251"/>
              <a:ext cx="389164" cy="231765"/>
            </a:xfrm>
            <a:prstGeom prst="line">
              <a:avLst/>
            </a:prstGeom>
            <a:grpFill/>
            <a:ln w="38100" cap="flat" cmpd="sng" algn="ctr">
              <a:solidFill>
                <a:srgbClr val="175275"/>
              </a:solidFill>
              <a:prstDash val="solid"/>
              <a:headEnd type="none"/>
              <a:tailEnd type="none"/>
            </a:ln>
            <a:effectLst/>
          </p:spPr>
        </p:cxnSp>
        <p:cxnSp>
          <p:nvCxnSpPr>
            <p:cNvPr id="22" name="Straight Connector 21"/>
            <p:cNvCxnSpPr/>
            <p:nvPr/>
          </p:nvCxnSpPr>
          <p:spPr>
            <a:xfrm>
              <a:off x="6179238" y="2897251"/>
              <a:ext cx="396651" cy="231765"/>
            </a:xfrm>
            <a:prstGeom prst="line">
              <a:avLst/>
            </a:prstGeom>
            <a:grpFill/>
            <a:ln w="38100" cap="flat" cmpd="sng" algn="ctr">
              <a:solidFill>
                <a:srgbClr val="175275"/>
              </a:solidFill>
              <a:prstDash val="solid"/>
              <a:headEnd type="none"/>
              <a:tailEnd type="none"/>
            </a:ln>
            <a:effectLst/>
          </p:spPr>
        </p:cxnSp>
        <p:cxnSp>
          <p:nvCxnSpPr>
            <p:cNvPr id="23" name="Straight Connector 22"/>
            <p:cNvCxnSpPr/>
            <p:nvPr/>
          </p:nvCxnSpPr>
          <p:spPr>
            <a:xfrm flipV="1">
              <a:off x="6560921" y="2058808"/>
              <a:ext cx="389164" cy="1056574"/>
            </a:xfrm>
            <a:prstGeom prst="line">
              <a:avLst/>
            </a:prstGeom>
            <a:grpFill/>
            <a:ln w="38100" cap="flat" cmpd="sng" algn="ctr">
              <a:solidFill>
                <a:srgbClr val="175275"/>
              </a:solidFill>
              <a:prstDash val="solid"/>
              <a:headEnd type="none"/>
              <a:tailEnd type="none"/>
            </a:ln>
            <a:effectLst/>
          </p:spPr>
        </p:cxnSp>
        <p:cxnSp>
          <p:nvCxnSpPr>
            <p:cNvPr id="24" name="Straight Connector 23"/>
            <p:cNvCxnSpPr/>
            <p:nvPr/>
          </p:nvCxnSpPr>
          <p:spPr>
            <a:xfrm>
              <a:off x="6950085" y="2079256"/>
              <a:ext cx="209550" cy="2113152"/>
            </a:xfrm>
            <a:prstGeom prst="line">
              <a:avLst/>
            </a:prstGeom>
            <a:grpFill/>
            <a:ln w="38100" cap="flat" cmpd="sng" algn="ctr">
              <a:solidFill>
                <a:srgbClr val="175275"/>
              </a:solidFill>
              <a:prstDash val="solid"/>
              <a:headEnd type="none"/>
              <a:tailEnd type="none"/>
            </a:ln>
            <a:effectLst/>
          </p:spPr>
        </p:cxnSp>
        <p:cxnSp>
          <p:nvCxnSpPr>
            <p:cNvPr id="25" name="Straight Connector 24"/>
            <p:cNvCxnSpPr/>
            <p:nvPr/>
          </p:nvCxnSpPr>
          <p:spPr>
            <a:xfrm flipV="1">
              <a:off x="7159635" y="3060849"/>
              <a:ext cx="306839" cy="1131559"/>
            </a:xfrm>
            <a:prstGeom prst="line">
              <a:avLst/>
            </a:prstGeom>
            <a:grpFill/>
            <a:ln w="38100" cap="flat" cmpd="sng" algn="ctr">
              <a:solidFill>
                <a:srgbClr val="175275"/>
              </a:solidFill>
              <a:prstDash val="solid"/>
              <a:headEnd type="none"/>
              <a:tailEnd type="none"/>
            </a:ln>
            <a:effectLst/>
          </p:spPr>
        </p:cxnSp>
        <p:cxnSp>
          <p:nvCxnSpPr>
            <p:cNvPr id="26" name="Straight Connector 25"/>
            <p:cNvCxnSpPr/>
            <p:nvPr/>
          </p:nvCxnSpPr>
          <p:spPr>
            <a:xfrm>
              <a:off x="7466474" y="3060849"/>
              <a:ext cx="74839" cy="143151"/>
            </a:xfrm>
            <a:prstGeom prst="line">
              <a:avLst/>
            </a:prstGeom>
            <a:grpFill/>
            <a:ln w="38100" cap="flat" cmpd="sng" algn="ctr">
              <a:solidFill>
                <a:srgbClr val="175275"/>
              </a:solidFill>
              <a:prstDash val="solid"/>
              <a:headEnd type="none"/>
              <a:tailEnd type="none"/>
            </a:ln>
            <a:effectLst/>
          </p:spPr>
        </p:cxnSp>
        <p:cxnSp>
          <p:nvCxnSpPr>
            <p:cNvPr id="27" name="Straight Connector 26"/>
            <p:cNvCxnSpPr/>
            <p:nvPr/>
          </p:nvCxnSpPr>
          <p:spPr>
            <a:xfrm flipV="1">
              <a:off x="7541313" y="2897251"/>
              <a:ext cx="232004" cy="306750"/>
            </a:xfrm>
            <a:prstGeom prst="line">
              <a:avLst/>
            </a:prstGeom>
            <a:grpFill/>
            <a:ln w="38100" cap="flat" cmpd="sng" algn="ctr">
              <a:solidFill>
                <a:srgbClr val="175275"/>
              </a:solidFill>
              <a:prstDash val="solid"/>
              <a:headEnd type="none"/>
              <a:tailEnd type="none"/>
            </a:ln>
            <a:effectLst/>
          </p:spPr>
        </p:cxnSp>
        <p:cxnSp>
          <p:nvCxnSpPr>
            <p:cNvPr id="28" name="Straight Connector 27"/>
            <p:cNvCxnSpPr/>
            <p:nvPr/>
          </p:nvCxnSpPr>
          <p:spPr>
            <a:xfrm>
              <a:off x="7773317" y="2897251"/>
              <a:ext cx="299357" cy="606681"/>
            </a:xfrm>
            <a:prstGeom prst="line">
              <a:avLst/>
            </a:prstGeom>
            <a:grpFill/>
            <a:ln w="38100" cap="flat" cmpd="sng" algn="ctr">
              <a:solidFill>
                <a:srgbClr val="175275"/>
              </a:solidFill>
              <a:prstDash val="solid"/>
              <a:headEnd type="none"/>
              <a:tailEnd type="none"/>
            </a:ln>
            <a:effectLst/>
          </p:spPr>
        </p:cxnSp>
        <p:cxnSp>
          <p:nvCxnSpPr>
            <p:cNvPr id="29" name="Straight Connector 28"/>
            <p:cNvCxnSpPr/>
            <p:nvPr/>
          </p:nvCxnSpPr>
          <p:spPr>
            <a:xfrm flipV="1">
              <a:off x="8072675" y="3060849"/>
              <a:ext cx="231999" cy="443082"/>
            </a:xfrm>
            <a:prstGeom prst="line">
              <a:avLst/>
            </a:prstGeom>
            <a:grpFill/>
            <a:ln w="38100" cap="flat" cmpd="sng" algn="ctr">
              <a:solidFill>
                <a:srgbClr val="175275"/>
              </a:solidFill>
              <a:prstDash val="solid"/>
              <a:headEnd type="none"/>
              <a:tailEnd type="none"/>
            </a:ln>
            <a:effectLst/>
          </p:spPr>
        </p:cxnSp>
      </p:grpSp>
      <p:grpSp>
        <p:nvGrpSpPr>
          <p:cNvPr id="30" name="Group 8"/>
          <p:cNvGrpSpPr>
            <a:grpSpLocks noChangeAspect="1"/>
          </p:cNvGrpSpPr>
          <p:nvPr/>
        </p:nvGrpSpPr>
        <p:grpSpPr bwMode="auto">
          <a:xfrm>
            <a:off x="3452533" y="4828613"/>
            <a:ext cx="625079" cy="519635"/>
            <a:chOff x="1717" y="2874"/>
            <a:chExt cx="824" cy="685"/>
          </a:xfrm>
          <a:solidFill>
            <a:srgbClr val="175275"/>
          </a:solidFill>
        </p:grpSpPr>
        <p:sp>
          <p:nvSpPr>
            <p:cNvPr id="31"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spcBef>
                  <a:spcPts val="2040"/>
                </a:spcBef>
                <a:defRPr/>
              </a:pPr>
              <a:endParaRPr lang="en-US" sz="1836" kern="0" dirty="0">
                <a:solidFill>
                  <a:sysClr val="windowText" lastClr="000000"/>
                </a:solidFill>
                <a:latin typeface="Calibri"/>
              </a:endParaRPr>
            </a:p>
          </p:txBody>
        </p:sp>
        <p:sp>
          <p:nvSpPr>
            <p:cNvPr id="32"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spcBef>
                  <a:spcPts val="2040"/>
                </a:spcBef>
                <a:defRPr/>
              </a:pPr>
              <a:endParaRPr lang="en-US" sz="1836" kern="0" dirty="0">
                <a:solidFill>
                  <a:sysClr val="windowText" lastClr="000000"/>
                </a:solidFill>
                <a:latin typeface="Calibri"/>
              </a:endParaRPr>
            </a:p>
          </p:txBody>
        </p:sp>
      </p:grpSp>
    </p:spTree>
    <p:extLst>
      <p:ext uri="{BB962C8B-B14F-4D97-AF65-F5344CB8AC3E}">
        <p14:creationId xmlns:p14="http://schemas.microsoft.com/office/powerpoint/2010/main" val="2802102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bwMode="auto">
          <a:xfrm flipH="1">
            <a:off x="0" y="2866949"/>
            <a:ext cx="12457386" cy="413956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 name="Group 32"/>
          <p:cNvGrpSpPr/>
          <p:nvPr/>
        </p:nvGrpSpPr>
        <p:grpSpPr>
          <a:xfrm>
            <a:off x="3253164" y="2689328"/>
            <a:ext cx="1535675" cy="1535675"/>
            <a:chOff x="1987447" y="2689328"/>
            <a:chExt cx="1535675" cy="1535675"/>
          </a:xfrm>
        </p:grpSpPr>
        <p:sp>
          <p:nvSpPr>
            <p:cNvPr id="34" name="Oval 33"/>
            <p:cNvSpPr/>
            <p:nvPr/>
          </p:nvSpPr>
          <p:spPr bwMode="auto">
            <a:xfrm>
              <a:off x="1987447" y="2689328"/>
              <a:ext cx="1535675" cy="1535675"/>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mn-ea"/>
                <a:cs typeface="Segoe UI" pitchFamily="34" charset="0"/>
              </a:endParaRPr>
            </a:p>
          </p:txBody>
        </p:sp>
        <p:sp>
          <p:nvSpPr>
            <p:cNvPr id="35" name="on-prem"/>
            <p:cNvSpPr>
              <a:spLocks noEditPoints="1"/>
            </p:cNvSpPr>
            <p:nvPr/>
          </p:nvSpPr>
          <p:spPr bwMode="auto">
            <a:xfrm>
              <a:off x="2274134" y="2934185"/>
              <a:ext cx="962301" cy="929864"/>
            </a:xfrm>
            <a:custGeom>
              <a:avLst/>
              <a:gdLst>
                <a:gd name="T0" fmla="*/ 48 w 184"/>
                <a:gd name="T1" fmla="*/ 63 h 178"/>
                <a:gd name="T2" fmla="*/ 48 w 184"/>
                <a:gd name="T3" fmla="*/ 170 h 178"/>
                <a:gd name="T4" fmla="*/ 0 w 184"/>
                <a:gd name="T5" fmla="*/ 55 h 178"/>
                <a:gd name="T6" fmla="*/ 176 w 184"/>
                <a:gd name="T7" fmla="*/ 104 h 178"/>
                <a:gd name="T8" fmla="*/ 155 w 184"/>
                <a:gd name="T9" fmla="*/ 178 h 178"/>
                <a:gd name="T10" fmla="*/ 155 w 184"/>
                <a:gd name="T11" fmla="*/ 96 h 178"/>
                <a:gd name="T12" fmla="*/ 145 w 184"/>
                <a:gd name="T13" fmla="*/ 174 h 178"/>
                <a:gd name="T14" fmla="*/ 58 w 184"/>
                <a:gd name="T15" fmla="*/ 16 h 178"/>
                <a:gd name="T16" fmla="*/ 99 w 184"/>
                <a:gd name="T17" fmla="*/ 0 h 178"/>
                <a:gd name="T18" fmla="*/ 81 w 184"/>
                <a:gd name="T19" fmla="*/ 16 h 178"/>
                <a:gd name="T20" fmla="*/ 81 w 184"/>
                <a:gd name="T21" fmla="*/ 8 h 178"/>
                <a:gd name="T22" fmla="*/ 101 w 184"/>
                <a:gd name="T23" fmla="*/ 150 h 178"/>
                <a:gd name="T24" fmla="*/ 107 w 184"/>
                <a:gd name="T25" fmla="*/ 170 h 178"/>
                <a:gd name="T26" fmla="*/ 73 w 184"/>
                <a:gd name="T27" fmla="*/ 24 h 178"/>
                <a:gd name="T28" fmla="*/ 88 w 184"/>
                <a:gd name="T29" fmla="*/ 170 h 178"/>
                <a:gd name="T30" fmla="*/ 115 w 184"/>
                <a:gd name="T31" fmla="*/ 156 h 178"/>
                <a:gd name="T32" fmla="*/ 137 w 184"/>
                <a:gd name="T33" fmla="*/ 24 h 178"/>
                <a:gd name="T34" fmla="*/ 120 w 184"/>
                <a:gd name="T35" fmla="*/ 34 h 178"/>
                <a:gd name="T36" fmla="*/ 128 w 184"/>
                <a:gd name="T37" fmla="*/ 34 h 178"/>
                <a:gd name="T38" fmla="*/ 120 w 184"/>
                <a:gd name="T39" fmla="*/ 63 h 178"/>
                <a:gd name="T40" fmla="*/ 128 w 184"/>
                <a:gd name="T41" fmla="*/ 75 h 178"/>
                <a:gd name="T42" fmla="*/ 128 w 184"/>
                <a:gd name="T43" fmla="*/ 83 h 178"/>
                <a:gd name="T44" fmla="*/ 120 w 184"/>
                <a:gd name="T45" fmla="*/ 96 h 178"/>
                <a:gd name="T46" fmla="*/ 128 w 184"/>
                <a:gd name="T47" fmla="*/ 96 h 178"/>
                <a:gd name="T48" fmla="*/ 120 w 184"/>
                <a:gd name="T49" fmla="*/ 125 h 178"/>
                <a:gd name="T50" fmla="*/ 83 w 184"/>
                <a:gd name="T51" fmla="*/ 34 h 178"/>
                <a:gd name="T52" fmla="*/ 83 w 184"/>
                <a:gd name="T53" fmla="*/ 42 h 178"/>
                <a:gd name="T54" fmla="*/ 75 w 184"/>
                <a:gd name="T55" fmla="*/ 55 h 178"/>
                <a:gd name="T56" fmla="*/ 83 w 184"/>
                <a:gd name="T57" fmla="*/ 55 h 178"/>
                <a:gd name="T58" fmla="*/ 75 w 184"/>
                <a:gd name="T59" fmla="*/ 83 h 178"/>
                <a:gd name="T60" fmla="*/ 83 w 184"/>
                <a:gd name="T61" fmla="*/ 96 h 178"/>
                <a:gd name="T62" fmla="*/ 83 w 184"/>
                <a:gd name="T63" fmla="*/ 104 h 178"/>
                <a:gd name="T64" fmla="*/ 75 w 184"/>
                <a:gd name="T65" fmla="*/ 117 h 178"/>
                <a:gd name="T66" fmla="*/ 83 w 184"/>
                <a:gd name="T67" fmla="*/ 117 h 178"/>
                <a:gd name="T68" fmla="*/ 97 w 184"/>
                <a:gd name="T69" fmla="*/ 42 h 178"/>
                <a:gd name="T70" fmla="*/ 105 w 184"/>
                <a:gd name="T71" fmla="*/ 55 h 178"/>
                <a:gd name="T72" fmla="*/ 105 w 184"/>
                <a:gd name="T73" fmla="*/ 63 h 178"/>
                <a:gd name="T74" fmla="*/ 97 w 184"/>
                <a:gd name="T75" fmla="*/ 75 h 178"/>
                <a:gd name="T76" fmla="*/ 105 w 184"/>
                <a:gd name="T77" fmla="*/ 75 h 178"/>
                <a:gd name="T78" fmla="*/ 97 w 184"/>
                <a:gd name="T79" fmla="*/ 104 h 178"/>
                <a:gd name="T80" fmla="*/ 105 w 184"/>
                <a:gd name="T81" fmla="*/ 117 h 178"/>
                <a:gd name="T82" fmla="*/ 105 w 184"/>
                <a:gd name="T83" fmla="*/ 125 h 178"/>
                <a:gd name="T84" fmla="*/ 18 w 184"/>
                <a:gd name="T85" fmla="*/ 75 h 178"/>
                <a:gd name="T86" fmla="*/ 26 w 184"/>
                <a:gd name="T87" fmla="*/ 75 h 178"/>
                <a:gd name="T88" fmla="*/ 18 w 184"/>
                <a:gd name="T89" fmla="*/ 104 h 178"/>
                <a:gd name="T90" fmla="*/ 26 w 184"/>
                <a:gd name="T91" fmla="*/ 117 h 178"/>
                <a:gd name="T92" fmla="*/ 26 w 184"/>
                <a:gd name="T93" fmla="*/ 125 h 178"/>
                <a:gd name="T94" fmla="*/ 48 w 184"/>
                <a:gd name="T95" fmla="*/ 83 h 178"/>
                <a:gd name="T96" fmla="*/ 40 w 184"/>
                <a:gd name="T97" fmla="*/ 83 h 178"/>
                <a:gd name="T98" fmla="*/ 48 w 184"/>
                <a:gd name="T99" fmla="*/ 96 h 178"/>
                <a:gd name="T100" fmla="*/ 40 w 184"/>
                <a:gd name="T101" fmla="*/ 125 h 178"/>
                <a:gd name="T102" fmla="*/ 40 w 184"/>
                <a:gd name="T103" fmla="*/ 117 h 178"/>
                <a:gd name="T104" fmla="*/ 26 w 184"/>
                <a:gd name="T105" fmla="*/ 145 h 178"/>
                <a:gd name="T106" fmla="*/ 18 w 184"/>
                <a:gd name="T107" fmla="*/ 145 h 178"/>
                <a:gd name="T108" fmla="*/ 48 w 184"/>
                <a:gd name="T109" fmla="*/ 13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78">
                  <a:moveTo>
                    <a:pt x="0" y="55"/>
                  </a:moveTo>
                  <a:cubicBezTo>
                    <a:pt x="48" y="55"/>
                    <a:pt x="48" y="55"/>
                    <a:pt x="48" y="55"/>
                  </a:cubicBezTo>
                  <a:cubicBezTo>
                    <a:pt x="48" y="63"/>
                    <a:pt x="48" y="63"/>
                    <a:pt x="48" y="63"/>
                  </a:cubicBezTo>
                  <a:cubicBezTo>
                    <a:pt x="8" y="63"/>
                    <a:pt x="8" y="63"/>
                    <a:pt x="8" y="63"/>
                  </a:cubicBezTo>
                  <a:cubicBezTo>
                    <a:pt x="8" y="170"/>
                    <a:pt x="8" y="170"/>
                    <a:pt x="8" y="170"/>
                  </a:cubicBezTo>
                  <a:cubicBezTo>
                    <a:pt x="48" y="170"/>
                    <a:pt x="48" y="170"/>
                    <a:pt x="48" y="170"/>
                  </a:cubicBezTo>
                  <a:cubicBezTo>
                    <a:pt x="48" y="178"/>
                    <a:pt x="48" y="178"/>
                    <a:pt x="48" y="178"/>
                  </a:cubicBezTo>
                  <a:cubicBezTo>
                    <a:pt x="0" y="178"/>
                    <a:pt x="0" y="178"/>
                    <a:pt x="0" y="178"/>
                  </a:cubicBezTo>
                  <a:lnTo>
                    <a:pt x="0" y="55"/>
                  </a:lnTo>
                  <a:close/>
                  <a:moveTo>
                    <a:pt x="155" y="96"/>
                  </a:moveTo>
                  <a:cubicBezTo>
                    <a:pt x="155" y="104"/>
                    <a:pt x="155" y="104"/>
                    <a:pt x="155" y="104"/>
                  </a:cubicBezTo>
                  <a:cubicBezTo>
                    <a:pt x="176" y="104"/>
                    <a:pt x="176" y="104"/>
                    <a:pt x="176" y="104"/>
                  </a:cubicBezTo>
                  <a:cubicBezTo>
                    <a:pt x="176" y="170"/>
                    <a:pt x="176" y="170"/>
                    <a:pt x="176" y="170"/>
                  </a:cubicBezTo>
                  <a:cubicBezTo>
                    <a:pt x="155" y="170"/>
                    <a:pt x="155" y="170"/>
                    <a:pt x="155" y="170"/>
                  </a:cubicBezTo>
                  <a:cubicBezTo>
                    <a:pt x="155" y="178"/>
                    <a:pt x="155" y="178"/>
                    <a:pt x="155" y="178"/>
                  </a:cubicBezTo>
                  <a:cubicBezTo>
                    <a:pt x="184" y="178"/>
                    <a:pt x="184" y="178"/>
                    <a:pt x="184" y="178"/>
                  </a:cubicBezTo>
                  <a:cubicBezTo>
                    <a:pt x="184" y="96"/>
                    <a:pt x="184" y="96"/>
                    <a:pt x="184" y="96"/>
                  </a:cubicBezTo>
                  <a:lnTo>
                    <a:pt x="155" y="96"/>
                  </a:lnTo>
                  <a:close/>
                  <a:moveTo>
                    <a:pt x="103" y="16"/>
                  </a:moveTo>
                  <a:cubicBezTo>
                    <a:pt x="145" y="16"/>
                    <a:pt x="145" y="16"/>
                    <a:pt x="145" y="16"/>
                  </a:cubicBezTo>
                  <a:cubicBezTo>
                    <a:pt x="145" y="174"/>
                    <a:pt x="145" y="174"/>
                    <a:pt x="145" y="174"/>
                  </a:cubicBezTo>
                  <a:cubicBezTo>
                    <a:pt x="145" y="178"/>
                    <a:pt x="145" y="178"/>
                    <a:pt x="145" y="178"/>
                  </a:cubicBezTo>
                  <a:cubicBezTo>
                    <a:pt x="58" y="178"/>
                    <a:pt x="58" y="178"/>
                    <a:pt x="58" y="178"/>
                  </a:cubicBezTo>
                  <a:cubicBezTo>
                    <a:pt x="58" y="16"/>
                    <a:pt x="58" y="16"/>
                    <a:pt x="58" y="16"/>
                  </a:cubicBezTo>
                  <a:cubicBezTo>
                    <a:pt x="73" y="16"/>
                    <a:pt x="73" y="16"/>
                    <a:pt x="73" y="16"/>
                  </a:cubicBezTo>
                  <a:cubicBezTo>
                    <a:pt x="73" y="0"/>
                    <a:pt x="73" y="0"/>
                    <a:pt x="73" y="0"/>
                  </a:cubicBezTo>
                  <a:cubicBezTo>
                    <a:pt x="99" y="0"/>
                    <a:pt x="99" y="0"/>
                    <a:pt x="99" y="0"/>
                  </a:cubicBezTo>
                  <a:cubicBezTo>
                    <a:pt x="103" y="0"/>
                    <a:pt x="103" y="0"/>
                    <a:pt x="103" y="0"/>
                  </a:cubicBezTo>
                  <a:lnTo>
                    <a:pt x="103" y="16"/>
                  </a:lnTo>
                  <a:close/>
                  <a:moveTo>
                    <a:pt x="81" y="16"/>
                  </a:moveTo>
                  <a:cubicBezTo>
                    <a:pt x="95" y="16"/>
                    <a:pt x="95" y="16"/>
                    <a:pt x="95" y="16"/>
                  </a:cubicBezTo>
                  <a:cubicBezTo>
                    <a:pt x="95" y="8"/>
                    <a:pt x="95" y="8"/>
                    <a:pt x="95" y="8"/>
                  </a:cubicBezTo>
                  <a:cubicBezTo>
                    <a:pt x="81" y="8"/>
                    <a:pt x="81" y="8"/>
                    <a:pt x="81" y="8"/>
                  </a:cubicBezTo>
                  <a:lnTo>
                    <a:pt x="81" y="16"/>
                  </a:lnTo>
                  <a:close/>
                  <a:moveTo>
                    <a:pt x="107" y="156"/>
                  </a:moveTo>
                  <a:cubicBezTo>
                    <a:pt x="107" y="153"/>
                    <a:pt x="105" y="150"/>
                    <a:pt x="101" y="150"/>
                  </a:cubicBezTo>
                  <a:cubicBezTo>
                    <a:pt x="98" y="150"/>
                    <a:pt x="96" y="153"/>
                    <a:pt x="96" y="156"/>
                  </a:cubicBezTo>
                  <a:cubicBezTo>
                    <a:pt x="96" y="170"/>
                    <a:pt x="96" y="170"/>
                    <a:pt x="96" y="170"/>
                  </a:cubicBezTo>
                  <a:cubicBezTo>
                    <a:pt x="107" y="170"/>
                    <a:pt x="107" y="170"/>
                    <a:pt x="107" y="170"/>
                  </a:cubicBezTo>
                  <a:lnTo>
                    <a:pt x="107" y="156"/>
                  </a:lnTo>
                  <a:close/>
                  <a:moveTo>
                    <a:pt x="103" y="24"/>
                  </a:moveTo>
                  <a:cubicBezTo>
                    <a:pt x="73" y="24"/>
                    <a:pt x="73" y="24"/>
                    <a:pt x="73" y="24"/>
                  </a:cubicBezTo>
                  <a:cubicBezTo>
                    <a:pt x="66" y="24"/>
                    <a:pt x="66" y="24"/>
                    <a:pt x="66" y="24"/>
                  </a:cubicBezTo>
                  <a:cubicBezTo>
                    <a:pt x="66" y="170"/>
                    <a:pt x="66" y="170"/>
                    <a:pt x="66" y="170"/>
                  </a:cubicBezTo>
                  <a:cubicBezTo>
                    <a:pt x="88" y="170"/>
                    <a:pt x="88" y="170"/>
                    <a:pt x="88" y="170"/>
                  </a:cubicBezTo>
                  <a:cubicBezTo>
                    <a:pt x="88" y="156"/>
                    <a:pt x="88" y="156"/>
                    <a:pt x="88" y="156"/>
                  </a:cubicBezTo>
                  <a:cubicBezTo>
                    <a:pt x="88" y="148"/>
                    <a:pt x="94" y="142"/>
                    <a:pt x="101" y="142"/>
                  </a:cubicBezTo>
                  <a:cubicBezTo>
                    <a:pt x="109" y="142"/>
                    <a:pt x="115" y="148"/>
                    <a:pt x="115" y="156"/>
                  </a:cubicBezTo>
                  <a:cubicBezTo>
                    <a:pt x="115" y="170"/>
                    <a:pt x="115" y="170"/>
                    <a:pt x="115" y="170"/>
                  </a:cubicBezTo>
                  <a:cubicBezTo>
                    <a:pt x="137" y="170"/>
                    <a:pt x="137" y="170"/>
                    <a:pt x="137" y="170"/>
                  </a:cubicBezTo>
                  <a:cubicBezTo>
                    <a:pt x="137" y="24"/>
                    <a:pt x="137" y="24"/>
                    <a:pt x="137" y="24"/>
                  </a:cubicBezTo>
                  <a:lnTo>
                    <a:pt x="103" y="24"/>
                  </a:lnTo>
                  <a:close/>
                  <a:moveTo>
                    <a:pt x="128" y="34"/>
                  </a:moveTo>
                  <a:cubicBezTo>
                    <a:pt x="120" y="34"/>
                    <a:pt x="120" y="34"/>
                    <a:pt x="120" y="34"/>
                  </a:cubicBezTo>
                  <a:cubicBezTo>
                    <a:pt x="120" y="42"/>
                    <a:pt x="120" y="42"/>
                    <a:pt x="120" y="42"/>
                  </a:cubicBezTo>
                  <a:cubicBezTo>
                    <a:pt x="128" y="42"/>
                    <a:pt x="128" y="42"/>
                    <a:pt x="128" y="42"/>
                  </a:cubicBezTo>
                  <a:lnTo>
                    <a:pt x="128" y="34"/>
                  </a:lnTo>
                  <a:close/>
                  <a:moveTo>
                    <a:pt x="128" y="55"/>
                  </a:moveTo>
                  <a:cubicBezTo>
                    <a:pt x="120" y="55"/>
                    <a:pt x="120" y="55"/>
                    <a:pt x="120" y="55"/>
                  </a:cubicBezTo>
                  <a:cubicBezTo>
                    <a:pt x="120" y="63"/>
                    <a:pt x="120" y="63"/>
                    <a:pt x="120" y="63"/>
                  </a:cubicBezTo>
                  <a:cubicBezTo>
                    <a:pt x="128" y="63"/>
                    <a:pt x="128" y="63"/>
                    <a:pt x="128" y="63"/>
                  </a:cubicBezTo>
                  <a:lnTo>
                    <a:pt x="128" y="55"/>
                  </a:lnTo>
                  <a:close/>
                  <a:moveTo>
                    <a:pt x="128" y="75"/>
                  </a:moveTo>
                  <a:cubicBezTo>
                    <a:pt x="120" y="75"/>
                    <a:pt x="120" y="75"/>
                    <a:pt x="120" y="75"/>
                  </a:cubicBezTo>
                  <a:cubicBezTo>
                    <a:pt x="120" y="83"/>
                    <a:pt x="120" y="83"/>
                    <a:pt x="120" y="83"/>
                  </a:cubicBezTo>
                  <a:cubicBezTo>
                    <a:pt x="128" y="83"/>
                    <a:pt x="128" y="83"/>
                    <a:pt x="128" y="83"/>
                  </a:cubicBezTo>
                  <a:lnTo>
                    <a:pt x="128" y="75"/>
                  </a:lnTo>
                  <a:close/>
                  <a:moveTo>
                    <a:pt x="128" y="96"/>
                  </a:moveTo>
                  <a:cubicBezTo>
                    <a:pt x="120" y="96"/>
                    <a:pt x="120" y="96"/>
                    <a:pt x="120" y="96"/>
                  </a:cubicBezTo>
                  <a:cubicBezTo>
                    <a:pt x="120" y="104"/>
                    <a:pt x="120" y="104"/>
                    <a:pt x="120" y="104"/>
                  </a:cubicBezTo>
                  <a:cubicBezTo>
                    <a:pt x="128" y="104"/>
                    <a:pt x="128" y="104"/>
                    <a:pt x="128" y="104"/>
                  </a:cubicBezTo>
                  <a:lnTo>
                    <a:pt x="128" y="96"/>
                  </a:lnTo>
                  <a:close/>
                  <a:moveTo>
                    <a:pt x="128" y="117"/>
                  </a:moveTo>
                  <a:cubicBezTo>
                    <a:pt x="120" y="117"/>
                    <a:pt x="120" y="117"/>
                    <a:pt x="120" y="117"/>
                  </a:cubicBezTo>
                  <a:cubicBezTo>
                    <a:pt x="120" y="125"/>
                    <a:pt x="120" y="125"/>
                    <a:pt x="120" y="125"/>
                  </a:cubicBezTo>
                  <a:cubicBezTo>
                    <a:pt x="128" y="125"/>
                    <a:pt x="128" y="125"/>
                    <a:pt x="128" y="125"/>
                  </a:cubicBezTo>
                  <a:lnTo>
                    <a:pt x="128" y="117"/>
                  </a:lnTo>
                  <a:close/>
                  <a:moveTo>
                    <a:pt x="83" y="34"/>
                  </a:moveTo>
                  <a:cubicBezTo>
                    <a:pt x="75" y="34"/>
                    <a:pt x="75" y="34"/>
                    <a:pt x="75" y="34"/>
                  </a:cubicBezTo>
                  <a:cubicBezTo>
                    <a:pt x="75" y="42"/>
                    <a:pt x="75" y="42"/>
                    <a:pt x="75" y="42"/>
                  </a:cubicBezTo>
                  <a:cubicBezTo>
                    <a:pt x="83" y="42"/>
                    <a:pt x="83" y="42"/>
                    <a:pt x="83" y="42"/>
                  </a:cubicBezTo>
                  <a:lnTo>
                    <a:pt x="83" y="34"/>
                  </a:lnTo>
                  <a:close/>
                  <a:moveTo>
                    <a:pt x="83" y="55"/>
                  </a:moveTo>
                  <a:cubicBezTo>
                    <a:pt x="75" y="55"/>
                    <a:pt x="75" y="55"/>
                    <a:pt x="75" y="55"/>
                  </a:cubicBezTo>
                  <a:cubicBezTo>
                    <a:pt x="75" y="63"/>
                    <a:pt x="75" y="63"/>
                    <a:pt x="75" y="63"/>
                  </a:cubicBezTo>
                  <a:cubicBezTo>
                    <a:pt x="83" y="63"/>
                    <a:pt x="83" y="63"/>
                    <a:pt x="83" y="63"/>
                  </a:cubicBezTo>
                  <a:lnTo>
                    <a:pt x="83" y="55"/>
                  </a:lnTo>
                  <a:close/>
                  <a:moveTo>
                    <a:pt x="83" y="75"/>
                  </a:moveTo>
                  <a:cubicBezTo>
                    <a:pt x="75" y="75"/>
                    <a:pt x="75" y="75"/>
                    <a:pt x="75" y="75"/>
                  </a:cubicBezTo>
                  <a:cubicBezTo>
                    <a:pt x="75" y="83"/>
                    <a:pt x="75" y="83"/>
                    <a:pt x="75" y="83"/>
                  </a:cubicBezTo>
                  <a:cubicBezTo>
                    <a:pt x="83" y="83"/>
                    <a:pt x="83" y="83"/>
                    <a:pt x="83" y="83"/>
                  </a:cubicBezTo>
                  <a:lnTo>
                    <a:pt x="83" y="75"/>
                  </a:lnTo>
                  <a:close/>
                  <a:moveTo>
                    <a:pt x="83" y="96"/>
                  </a:moveTo>
                  <a:cubicBezTo>
                    <a:pt x="75" y="96"/>
                    <a:pt x="75" y="96"/>
                    <a:pt x="75" y="96"/>
                  </a:cubicBezTo>
                  <a:cubicBezTo>
                    <a:pt x="75" y="104"/>
                    <a:pt x="75" y="104"/>
                    <a:pt x="75" y="104"/>
                  </a:cubicBezTo>
                  <a:cubicBezTo>
                    <a:pt x="83" y="104"/>
                    <a:pt x="83" y="104"/>
                    <a:pt x="83" y="104"/>
                  </a:cubicBezTo>
                  <a:lnTo>
                    <a:pt x="83" y="96"/>
                  </a:lnTo>
                  <a:close/>
                  <a:moveTo>
                    <a:pt x="83" y="117"/>
                  </a:moveTo>
                  <a:cubicBezTo>
                    <a:pt x="75" y="117"/>
                    <a:pt x="75" y="117"/>
                    <a:pt x="75" y="117"/>
                  </a:cubicBezTo>
                  <a:cubicBezTo>
                    <a:pt x="75" y="125"/>
                    <a:pt x="75" y="125"/>
                    <a:pt x="75" y="125"/>
                  </a:cubicBezTo>
                  <a:cubicBezTo>
                    <a:pt x="83" y="125"/>
                    <a:pt x="83" y="125"/>
                    <a:pt x="83" y="125"/>
                  </a:cubicBezTo>
                  <a:lnTo>
                    <a:pt x="83" y="117"/>
                  </a:lnTo>
                  <a:close/>
                  <a:moveTo>
                    <a:pt x="105" y="34"/>
                  </a:moveTo>
                  <a:cubicBezTo>
                    <a:pt x="97" y="34"/>
                    <a:pt x="97" y="34"/>
                    <a:pt x="97" y="34"/>
                  </a:cubicBezTo>
                  <a:cubicBezTo>
                    <a:pt x="97" y="42"/>
                    <a:pt x="97" y="42"/>
                    <a:pt x="97" y="42"/>
                  </a:cubicBezTo>
                  <a:cubicBezTo>
                    <a:pt x="105" y="42"/>
                    <a:pt x="105" y="42"/>
                    <a:pt x="105" y="42"/>
                  </a:cubicBezTo>
                  <a:lnTo>
                    <a:pt x="105" y="34"/>
                  </a:lnTo>
                  <a:close/>
                  <a:moveTo>
                    <a:pt x="105" y="55"/>
                  </a:moveTo>
                  <a:cubicBezTo>
                    <a:pt x="97" y="55"/>
                    <a:pt x="97" y="55"/>
                    <a:pt x="97" y="55"/>
                  </a:cubicBezTo>
                  <a:cubicBezTo>
                    <a:pt x="97" y="63"/>
                    <a:pt x="97" y="63"/>
                    <a:pt x="97" y="63"/>
                  </a:cubicBezTo>
                  <a:cubicBezTo>
                    <a:pt x="105" y="63"/>
                    <a:pt x="105" y="63"/>
                    <a:pt x="105" y="63"/>
                  </a:cubicBezTo>
                  <a:lnTo>
                    <a:pt x="105" y="55"/>
                  </a:lnTo>
                  <a:close/>
                  <a:moveTo>
                    <a:pt x="105" y="75"/>
                  </a:moveTo>
                  <a:cubicBezTo>
                    <a:pt x="97" y="75"/>
                    <a:pt x="97" y="75"/>
                    <a:pt x="97" y="75"/>
                  </a:cubicBezTo>
                  <a:cubicBezTo>
                    <a:pt x="97" y="83"/>
                    <a:pt x="97" y="83"/>
                    <a:pt x="97" y="83"/>
                  </a:cubicBezTo>
                  <a:cubicBezTo>
                    <a:pt x="105" y="83"/>
                    <a:pt x="105" y="83"/>
                    <a:pt x="105" y="83"/>
                  </a:cubicBezTo>
                  <a:lnTo>
                    <a:pt x="105" y="75"/>
                  </a:lnTo>
                  <a:close/>
                  <a:moveTo>
                    <a:pt x="105" y="96"/>
                  </a:moveTo>
                  <a:cubicBezTo>
                    <a:pt x="97" y="96"/>
                    <a:pt x="97" y="96"/>
                    <a:pt x="97" y="96"/>
                  </a:cubicBezTo>
                  <a:cubicBezTo>
                    <a:pt x="97" y="104"/>
                    <a:pt x="97" y="104"/>
                    <a:pt x="97" y="104"/>
                  </a:cubicBezTo>
                  <a:cubicBezTo>
                    <a:pt x="105" y="104"/>
                    <a:pt x="105" y="104"/>
                    <a:pt x="105" y="104"/>
                  </a:cubicBezTo>
                  <a:lnTo>
                    <a:pt x="105" y="96"/>
                  </a:lnTo>
                  <a:close/>
                  <a:moveTo>
                    <a:pt x="105" y="117"/>
                  </a:moveTo>
                  <a:cubicBezTo>
                    <a:pt x="97" y="117"/>
                    <a:pt x="97" y="117"/>
                    <a:pt x="97" y="117"/>
                  </a:cubicBezTo>
                  <a:cubicBezTo>
                    <a:pt x="97" y="125"/>
                    <a:pt x="97" y="125"/>
                    <a:pt x="97" y="125"/>
                  </a:cubicBezTo>
                  <a:cubicBezTo>
                    <a:pt x="105" y="125"/>
                    <a:pt x="105" y="125"/>
                    <a:pt x="105" y="125"/>
                  </a:cubicBezTo>
                  <a:lnTo>
                    <a:pt x="105" y="117"/>
                  </a:lnTo>
                  <a:close/>
                  <a:moveTo>
                    <a:pt x="26" y="75"/>
                  </a:moveTo>
                  <a:cubicBezTo>
                    <a:pt x="18" y="75"/>
                    <a:pt x="18" y="75"/>
                    <a:pt x="18" y="75"/>
                  </a:cubicBezTo>
                  <a:cubicBezTo>
                    <a:pt x="18" y="83"/>
                    <a:pt x="18" y="83"/>
                    <a:pt x="18" y="83"/>
                  </a:cubicBezTo>
                  <a:cubicBezTo>
                    <a:pt x="26" y="83"/>
                    <a:pt x="26" y="83"/>
                    <a:pt x="26" y="83"/>
                  </a:cubicBezTo>
                  <a:lnTo>
                    <a:pt x="26" y="75"/>
                  </a:lnTo>
                  <a:close/>
                  <a:moveTo>
                    <a:pt x="26" y="96"/>
                  </a:moveTo>
                  <a:cubicBezTo>
                    <a:pt x="18" y="96"/>
                    <a:pt x="18" y="96"/>
                    <a:pt x="18" y="96"/>
                  </a:cubicBezTo>
                  <a:cubicBezTo>
                    <a:pt x="18" y="104"/>
                    <a:pt x="18" y="104"/>
                    <a:pt x="18" y="104"/>
                  </a:cubicBezTo>
                  <a:cubicBezTo>
                    <a:pt x="26" y="104"/>
                    <a:pt x="26" y="104"/>
                    <a:pt x="26" y="104"/>
                  </a:cubicBezTo>
                  <a:lnTo>
                    <a:pt x="26" y="96"/>
                  </a:lnTo>
                  <a:close/>
                  <a:moveTo>
                    <a:pt x="26" y="117"/>
                  </a:moveTo>
                  <a:cubicBezTo>
                    <a:pt x="18" y="117"/>
                    <a:pt x="18" y="117"/>
                    <a:pt x="18" y="117"/>
                  </a:cubicBezTo>
                  <a:cubicBezTo>
                    <a:pt x="18" y="125"/>
                    <a:pt x="18" y="125"/>
                    <a:pt x="18" y="125"/>
                  </a:cubicBezTo>
                  <a:cubicBezTo>
                    <a:pt x="26" y="125"/>
                    <a:pt x="26" y="125"/>
                    <a:pt x="26" y="125"/>
                  </a:cubicBezTo>
                  <a:lnTo>
                    <a:pt x="26" y="117"/>
                  </a:lnTo>
                  <a:close/>
                  <a:moveTo>
                    <a:pt x="40" y="83"/>
                  </a:moveTo>
                  <a:cubicBezTo>
                    <a:pt x="48" y="83"/>
                    <a:pt x="48" y="83"/>
                    <a:pt x="48" y="83"/>
                  </a:cubicBezTo>
                  <a:cubicBezTo>
                    <a:pt x="48" y="75"/>
                    <a:pt x="48" y="75"/>
                    <a:pt x="48" y="75"/>
                  </a:cubicBezTo>
                  <a:cubicBezTo>
                    <a:pt x="40" y="75"/>
                    <a:pt x="40" y="75"/>
                    <a:pt x="40" y="75"/>
                  </a:cubicBezTo>
                  <a:lnTo>
                    <a:pt x="40" y="83"/>
                  </a:lnTo>
                  <a:close/>
                  <a:moveTo>
                    <a:pt x="40" y="104"/>
                  </a:moveTo>
                  <a:cubicBezTo>
                    <a:pt x="48" y="104"/>
                    <a:pt x="48" y="104"/>
                    <a:pt x="48" y="104"/>
                  </a:cubicBezTo>
                  <a:cubicBezTo>
                    <a:pt x="48" y="96"/>
                    <a:pt x="48" y="96"/>
                    <a:pt x="48" y="96"/>
                  </a:cubicBezTo>
                  <a:cubicBezTo>
                    <a:pt x="40" y="96"/>
                    <a:pt x="40" y="96"/>
                    <a:pt x="40" y="96"/>
                  </a:cubicBezTo>
                  <a:lnTo>
                    <a:pt x="40" y="104"/>
                  </a:lnTo>
                  <a:close/>
                  <a:moveTo>
                    <a:pt x="40" y="125"/>
                  </a:moveTo>
                  <a:cubicBezTo>
                    <a:pt x="48" y="125"/>
                    <a:pt x="48" y="125"/>
                    <a:pt x="48" y="125"/>
                  </a:cubicBezTo>
                  <a:cubicBezTo>
                    <a:pt x="48" y="117"/>
                    <a:pt x="48" y="117"/>
                    <a:pt x="48" y="117"/>
                  </a:cubicBezTo>
                  <a:cubicBezTo>
                    <a:pt x="40" y="117"/>
                    <a:pt x="40" y="117"/>
                    <a:pt x="40" y="117"/>
                  </a:cubicBezTo>
                  <a:lnTo>
                    <a:pt x="40" y="125"/>
                  </a:lnTo>
                  <a:close/>
                  <a:moveTo>
                    <a:pt x="18" y="145"/>
                  </a:moveTo>
                  <a:cubicBezTo>
                    <a:pt x="26" y="145"/>
                    <a:pt x="26" y="145"/>
                    <a:pt x="26" y="145"/>
                  </a:cubicBezTo>
                  <a:cubicBezTo>
                    <a:pt x="26" y="137"/>
                    <a:pt x="26" y="137"/>
                    <a:pt x="26" y="137"/>
                  </a:cubicBezTo>
                  <a:cubicBezTo>
                    <a:pt x="18" y="137"/>
                    <a:pt x="18" y="137"/>
                    <a:pt x="18" y="137"/>
                  </a:cubicBezTo>
                  <a:lnTo>
                    <a:pt x="18" y="145"/>
                  </a:lnTo>
                  <a:close/>
                  <a:moveTo>
                    <a:pt x="40" y="145"/>
                  </a:moveTo>
                  <a:cubicBezTo>
                    <a:pt x="48" y="145"/>
                    <a:pt x="48" y="145"/>
                    <a:pt x="48" y="145"/>
                  </a:cubicBezTo>
                  <a:cubicBezTo>
                    <a:pt x="48" y="137"/>
                    <a:pt x="48" y="137"/>
                    <a:pt x="48" y="137"/>
                  </a:cubicBezTo>
                  <a:cubicBezTo>
                    <a:pt x="40" y="137"/>
                    <a:pt x="40" y="137"/>
                    <a:pt x="40" y="137"/>
                  </a:cubicBezTo>
                  <a:lnTo>
                    <a:pt x="40" y="145"/>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sp>
        <p:nvSpPr>
          <p:cNvPr id="123" name="Oval 122"/>
          <p:cNvSpPr/>
          <p:nvPr/>
        </p:nvSpPr>
        <p:spPr bwMode="auto">
          <a:xfrm>
            <a:off x="7089271" y="2680129"/>
            <a:ext cx="3602524" cy="3602524"/>
          </a:xfrm>
          <a:prstGeom prst="ellipse">
            <a:avLst/>
          </a:prstGeom>
          <a:solidFill>
            <a:schemeClr val="accent1">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92" name="TextBox 91"/>
          <p:cNvSpPr txBox="1"/>
          <p:nvPr/>
        </p:nvSpPr>
        <p:spPr>
          <a:xfrm>
            <a:off x="4141842"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Storage</a:t>
            </a:r>
          </a:p>
        </p:txBody>
      </p:sp>
      <p:sp>
        <p:nvSpPr>
          <p:cNvPr id="94" name="Storage"/>
          <p:cNvSpPr>
            <a:spLocks noEditPoints="1"/>
          </p:cNvSpPr>
          <p:nvPr/>
        </p:nvSpPr>
        <p:spPr bwMode="auto">
          <a:xfrm>
            <a:off x="4465016" y="5344540"/>
            <a:ext cx="257139" cy="298408"/>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95" name="Oval 94"/>
          <p:cNvSpPr/>
          <p:nvPr/>
        </p:nvSpPr>
        <p:spPr bwMode="auto">
          <a:xfrm>
            <a:off x="4262113"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8" name="TextBox 87"/>
          <p:cNvSpPr txBox="1"/>
          <p:nvPr/>
        </p:nvSpPr>
        <p:spPr>
          <a:xfrm>
            <a:off x="3003883"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Compute</a:t>
            </a:r>
          </a:p>
        </p:txBody>
      </p:sp>
      <p:sp>
        <p:nvSpPr>
          <p:cNvPr id="90" name="Compute"/>
          <p:cNvSpPr>
            <a:spLocks noEditPoints="1"/>
          </p:cNvSpPr>
          <p:nvPr/>
        </p:nvSpPr>
        <p:spPr bwMode="auto">
          <a:xfrm>
            <a:off x="3284200" y="5335017"/>
            <a:ext cx="342851" cy="298408"/>
          </a:xfrm>
          <a:custGeom>
            <a:avLst/>
            <a:gdLst>
              <a:gd name="T0" fmla="*/ 98 w 216"/>
              <a:gd name="T1" fmla="*/ 0 h 188"/>
              <a:gd name="T2" fmla="*/ 98 w 216"/>
              <a:gd name="T3" fmla="*/ 47 h 188"/>
              <a:gd name="T4" fmla="*/ 0 w 216"/>
              <a:gd name="T5" fmla="*/ 47 h 188"/>
              <a:gd name="T6" fmla="*/ 0 w 216"/>
              <a:gd name="T7" fmla="*/ 157 h 188"/>
              <a:gd name="T8" fmla="*/ 75 w 216"/>
              <a:gd name="T9" fmla="*/ 157 h 188"/>
              <a:gd name="T10" fmla="*/ 75 w 216"/>
              <a:gd name="T11" fmla="*/ 172 h 188"/>
              <a:gd name="T12" fmla="*/ 43 w 216"/>
              <a:gd name="T13" fmla="*/ 172 h 188"/>
              <a:gd name="T14" fmla="*/ 43 w 216"/>
              <a:gd name="T15" fmla="*/ 188 h 188"/>
              <a:gd name="T16" fmla="*/ 216 w 216"/>
              <a:gd name="T17" fmla="*/ 188 h 188"/>
              <a:gd name="T18" fmla="*/ 216 w 216"/>
              <a:gd name="T19" fmla="*/ 0 h 188"/>
              <a:gd name="T20" fmla="*/ 98 w 216"/>
              <a:gd name="T21" fmla="*/ 0 h 188"/>
              <a:gd name="T22" fmla="*/ 114 w 216"/>
              <a:gd name="T23" fmla="*/ 16 h 188"/>
              <a:gd name="T24" fmla="*/ 200 w 216"/>
              <a:gd name="T25" fmla="*/ 16 h 188"/>
              <a:gd name="T26" fmla="*/ 200 w 216"/>
              <a:gd name="T27" fmla="*/ 63 h 188"/>
              <a:gd name="T28" fmla="*/ 165 w 216"/>
              <a:gd name="T29" fmla="*/ 63 h 188"/>
              <a:gd name="T30" fmla="*/ 165 w 216"/>
              <a:gd name="T31" fmla="*/ 47 h 188"/>
              <a:gd name="T32" fmla="*/ 114 w 216"/>
              <a:gd name="T33" fmla="*/ 47 h 188"/>
              <a:gd name="T34" fmla="*/ 114 w 216"/>
              <a:gd name="T35" fmla="*/ 16 h 188"/>
              <a:gd name="T36" fmla="*/ 165 w 216"/>
              <a:gd name="T37" fmla="*/ 78 h 188"/>
              <a:gd name="T38" fmla="*/ 200 w 216"/>
              <a:gd name="T39" fmla="*/ 78 h 188"/>
              <a:gd name="T40" fmla="*/ 200 w 216"/>
              <a:gd name="T41" fmla="*/ 110 h 188"/>
              <a:gd name="T42" fmla="*/ 165 w 216"/>
              <a:gd name="T43" fmla="*/ 110 h 188"/>
              <a:gd name="T44" fmla="*/ 165 w 216"/>
              <a:gd name="T45" fmla="*/ 78 h 188"/>
              <a:gd name="T46" fmla="*/ 16 w 216"/>
              <a:gd name="T47" fmla="*/ 63 h 188"/>
              <a:gd name="T48" fmla="*/ 149 w 216"/>
              <a:gd name="T49" fmla="*/ 63 h 188"/>
              <a:gd name="T50" fmla="*/ 149 w 216"/>
              <a:gd name="T51" fmla="*/ 141 h 188"/>
              <a:gd name="T52" fmla="*/ 16 w 216"/>
              <a:gd name="T53" fmla="*/ 141 h 188"/>
              <a:gd name="T54" fmla="*/ 16 w 216"/>
              <a:gd name="T55" fmla="*/ 63 h 188"/>
              <a:gd name="T56" fmla="*/ 90 w 216"/>
              <a:gd name="T57" fmla="*/ 172 h 188"/>
              <a:gd name="T58" fmla="*/ 90 w 216"/>
              <a:gd name="T59" fmla="*/ 157 h 188"/>
              <a:gd name="T60" fmla="*/ 165 w 216"/>
              <a:gd name="T61" fmla="*/ 157 h 188"/>
              <a:gd name="T62" fmla="*/ 165 w 216"/>
              <a:gd name="T63" fmla="*/ 149 h 188"/>
              <a:gd name="T64" fmla="*/ 165 w 216"/>
              <a:gd name="T65" fmla="*/ 125 h 188"/>
              <a:gd name="T66" fmla="*/ 200 w 216"/>
              <a:gd name="T67" fmla="*/ 125 h 188"/>
              <a:gd name="T68" fmla="*/ 200 w 216"/>
              <a:gd name="T69" fmla="*/ 172 h 188"/>
              <a:gd name="T70" fmla="*/ 90 w 216"/>
              <a:gd name="T71" fmla="*/ 172 h 188"/>
              <a:gd name="T72" fmla="*/ 188 w 216"/>
              <a:gd name="T73" fmla="*/ 41 h 188"/>
              <a:gd name="T74" fmla="*/ 173 w 216"/>
              <a:gd name="T75" fmla="*/ 41 h 188"/>
              <a:gd name="T76" fmla="*/ 173 w 216"/>
              <a:gd name="T77" fmla="*/ 25 h 188"/>
              <a:gd name="T78" fmla="*/ 188 w 216"/>
              <a:gd name="T79" fmla="*/ 25 h 188"/>
              <a:gd name="T80" fmla="*/ 188 w 216"/>
              <a:gd name="T81" fmla="*/ 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188">
                <a:moveTo>
                  <a:pt x="98" y="0"/>
                </a:moveTo>
                <a:lnTo>
                  <a:pt x="98" y="47"/>
                </a:lnTo>
                <a:lnTo>
                  <a:pt x="0" y="47"/>
                </a:lnTo>
                <a:lnTo>
                  <a:pt x="0" y="157"/>
                </a:lnTo>
                <a:lnTo>
                  <a:pt x="75" y="157"/>
                </a:lnTo>
                <a:lnTo>
                  <a:pt x="75" y="172"/>
                </a:lnTo>
                <a:lnTo>
                  <a:pt x="43" y="172"/>
                </a:lnTo>
                <a:lnTo>
                  <a:pt x="43" y="188"/>
                </a:lnTo>
                <a:lnTo>
                  <a:pt x="216" y="188"/>
                </a:lnTo>
                <a:lnTo>
                  <a:pt x="216" y="0"/>
                </a:lnTo>
                <a:lnTo>
                  <a:pt x="98" y="0"/>
                </a:lnTo>
                <a:close/>
                <a:moveTo>
                  <a:pt x="114" y="16"/>
                </a:moveTo>
                <a:lnTo>
                  <a:pt x="200" y="16"/>
                </a:lnTo>
                <a:lnTo>
                  <a:pt x="200" y="63"/>
                </a:lnTo>
                <a:lnTo>
                  <a:pt x="165" y="63"/>
                </a:lnTo>
                <a:lnTo>
                  <a:pt x="165" y="47"/>
                </a:lnTo>
                <a:lnTo>
                  <a:pt x="114" y="47"/>
                </a:lnTo>
                <a:lnTo>
                  <a:pt x="114" y="16"/>
                </a:lnTo>
                <a:close/>
                <a:moveTo>
                  <a:pt x="165" y="78"/>
                </a:moveTo>
                <a:lnTo>
                  <a:pt x="200" y="78"/>
                </a:lnTo>
                <a:lnTo>
                  <a:pt x="200" y="110"/>
                </a:lnTo>
                <a:lnTo>
                  <a:pt x="165" y="110"/>
                </a:lnTo>
                <a:lnTo>
                  <a:pt x="165" y="78"/>
                </a:lnTo>
                <a:close/>
                <a:moveTo>
                  <a:pt x="16" y="63"/>
                </a:moveTo>
                <a:lnTo>
                  <a:pt x="149" y="63"/>
                </a:lnTo>
                <a:lnTo>
                  <a:pt x="149" y="141"/>
                </a:lnTo>
                <a:lnTo>
                  <a:pt x="16" y="141"/>
                </a:lnTo>
                <a:lnTo>
                  <a:pt x="16" y="63"/>
                </a:lnTo>
                <a:close/>
                <a:moveTo>
                  <a:pt x="90" y="172"/>
                </a:moveTo>
                <a:lnTo>
                  <a:pt x="90" y="157"/>
                </a:lnTo>
                <a:lnTo>
                  <a:pt x="165" y="157"/>
                </a:lnTo>
                <a:lnTo>
                  <a:pt x="165" y="149"/>
                </a:lnTo>
                <a:lnTo>
                  <a:pt x="165" y="125"/>
                </a:lnTo>
                <a:lnTo>
                  <a:pt x="200" y="125"/>
                </a:lnTo>
                <a:lnTo>
                  <a:pt x="200" y="172"/>
                </a:lnTo>
                <a:lnTo>
                  <a:pt x="90" y="172"/>
                </a:lnTo>
                <a:close/>
                <a:moveTo>
                  <a:pt x="188" y="41"/>
                </a:moveTo>
                <a:lnTo>
                  <a:pt x="173" y="41"/>
                </a:lnTo>
                <a:lnTo>
                  <a:pt x="173" y="25"/>
                </a:lnTo>
                <a:lnTo>
                  <a:pt x="188" y="25"/>
                </a:lnTo>
                <a:lnTo>
                  <a:pt x="188" y="41"/>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91" name="Oval 90"/>
          <p:cNvSpPr/>
          <p:nvPr/>
        </p:nvSpPr>
        <p:spPr bwMode="auto">
          <a:xfrm>
            <a:off x="3124154"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6" name="TextBox 85"/>
          <p:cNvSpPr txBox="1"/>
          <p:nvPr/>
        </p:nvSpPr>
        <p:spPr>
          <a:xfrm>
            <a:off x="1865925"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Identity</a:t>
            </a:r>
          </a:p>
        </p:txBody>
      </p:sp>
      <p:sp>
        <p:nvSpPr>
          <p:cNvPr id="87" name="Oval 86"/>
          <p:cNvSpPr/>
          <p:nvPr/>
        </p:nvSpPr>
        <p:spPr bwMode="auto">
          <a:xfrm>
            <a:off x="1986196"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2" name="TextBox 81"/>
          <p:cNvSpPr txBox="1"/>
          <p:nvPr/>
        </p:nvSpPr>
        <p:spPr>
          <a:xfrm>
            <a:off x="5279799"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Networking</a:t>
            </a:r>
          </a:p>
        </p:txBody>
      </p:sp>
      <p:sp>
        <p:nvSpPr>
          <p:cNvPr id="84" name="Networking"/>
          <p:cNvSpPr>
            <a:spLocks noEditPoints="1"/>
          </p:cNvSpPr>
          <p:nvPr/>
        </p:nvSpPr>
        <p:spPr bwMode="auto">
          <a:xfrm>
            <a:off x="5545831" y="5308033"/>
            <a:ext cx="371422" cy="371422"/>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85" name="Oval 84"/>
          <p:cNvSpPr/>
          <p:nvPr/>
        </p:nvSpPr>
        <p:spPr bwMode="auto">
          <a:xfrm>
            <a:off x="5400070"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cxnSp>
        <p:nvCxnSpPr>
          <p:cNvPr id="99" name="Straight Connector 98"/>
          <p:cNvCxnSpPr>
            <a:cxnSpLocks/>
          </p:cNvCxnSpPr>
          <p:nvPr/>
        </p:nvCxnSpPr>
        <p:spPr>
          <a:xfrm>
            <a:off x="4024604" y="3457165"/>
            <a:ext cx="0" cy="1188654"/>
          </a:xfrm>
          <a:prstGeom prst="line">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Connector: Elbow 99"/>
          <p:cNvCxnSpPr>
            <a:stCxn id="87" idx="0"/>
          </p:cNvCxnSpPr>
          <p:nvPr/>
        </p:nvCxnSpPr>
        <p:spPr>
          <a:xfrm rot="5400000" flipH="1" flipV="1">
            <a:off x="2876500" y="4093635"/>
            <a:ext cx="509807" cy="1627470"/>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Connector: Elbow 100"/>
          <p:cNvCxnSpPr>
            <a:stCxn id="91" idx="0"/>
          </p:cNvCxnSpPr>
          <p:nvPr/>
        </p:nvCxnSpPr>
        <p:spPr>
          <a:xfrm rot="5400000" flipH="1" flipV="1">
            <a:off x="3445478" y="4662614"/>
            <a:ext cx="509807" cy="489512"/>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p:cNvCxnSpPr>
            <a:stCxn id="95" idx="0"/>
          </p:cNvCxnSpPr>
          <p:nvPr/>
        </p:nvCxnSpPr>
        <p:spPr>
          <a:xfrm rot="16200000" flipV="1">
            <a:off x="4093925" y="4662612"/>
            <a:ext cx="509807" cy="489514"/>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Connector: Elbow 102"/>
          <p:cNvCxnSpPr>
            <a:stCxn id="85" idx="0"/>
          </p:cNvCxnSpPr>
          <p:nvPr/>
        </p:nvCxnSpPr>
        <p:spPr>
          <a:xfrm rot="16200000" flipV="1">
            <a:off x="4583436" y="4014166"/>
            <a:ext cx="509808" cy="1786404"/>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Freeform 10"/>
          <p:cNvSpPr>
            <a:spLocks/>
          </p:cNvSpPr>
          <p:nvPr/>
        </p:nvSpPr>
        <p:spPr bwMode="auto">
          <a:xfrm>
            <a:off x="2148856" y="5325584"/>
            <a:ext cx="337624" cy="32350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noFill/>
          <a:ln w="25400">
            <a:solidFill>
              <a:schemeClr val="accent1"/>
            </a:solidFill>
          </a:ln>
        </p:spPr>
        <p:txBody>
          <a:bodyPr vert="horz" wrap="square" lIns="124655" tIns="62328" rIns="124655" bIns="62328" numCol="1" anchor="t" anchorCtr="0" compatLnSpc="1">
            <a:prstTxWarp prst="textNoShape">
              <a:avLst/>
            </a:prstTxWarp>
          </a:bodyPr>
          <a:lstStyle/>
          <a:p>
            <a:pPr marL="0" marR="0" lvl="0" indent="0" algn="l" defTabSz="837580" rtl="0" eaLnBrk="1" fontAlgn="auto" latinLnBrk="0" hangingPunct="1">
              <a:lnSpc>
                <a:spcPct val="100000"/>
              </a:lnSpc>
              <a:spcBef>
                <a:spcPts val="0"/>
              </a:spcBef>
              <a:spcAft>
                <a:spcPts val="0"/>
              </a:spcAft>
              <a:buClrTx/>
              <a:buSzTx/>
              <a:buFontTx/>
              <a:buNone/>
              <a:tabLst/>
              <a:defRPr/>
            </a:pPr>
            <a:endParaRPr kumimoji="0" lang="en-US" sz="1649" b="0" i="0" u="none" strike="noStrike" kern="0" cap="none" spc="0" normalizeH="0" baseline="0" noProof="0">
              <a:ln>
                <a:noFill/>
              </a:ln>
              <a:solidFill>
                <a:srgbClr val="353535"/>
              </a:solidFill>
              <a:effectLst/>
              <a:uLnTx/>
              <a:uFillTx/>
              <a:latin typeface="Calibri" panose="020F0502020204030204"/>
              <a:ea typeface="+mn-ea"/>
              <a:cs typeface="+mn-cs"/>
            </a:endParaRPr>
          </a:p>
        </p:txBody>
      </p:sp>
      <p:sp>
        <p:nvSpPr>
          <p:cNvPr id="111" name="Rectangle 71"/>
          <p:cNvSpPr/>
          <p:nvPr/>
        </p:nvSpPr>
        <p:spPr>
          <a:xfrm>
            <a:off x="7174573" y="3521702"/>
            <a:ext cx="3352325" cy="1292619"/>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182854" tIns="146283" rIns="182854" bIns="146283" rtlCol="0" anchor="t">
            <a:spAutoFit/>
          </a:bodyPr>
          <a:lstStyle/>
          <a:p>
            <a:pPr marL="57139" marR="0" lvl="0" indent="-57139" algn="ctr" defTabSz="950846" rtl="0" eaLnBrk="1" fontAlgn="base" latinLnBrk="0" hangingPunct="1">
              <a:lnSpc>
                <a:spcPct val="90000"/>
              </a:lnSpc>
              <a:spcBef>
                <a:spcPct val="0"/>
              </a:spcBef>
              <a:spcAft>
                <a:spcPts val="60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Segoe UI"/>
                <a:ea typeface="+mn-ea"/>
                <a:cs typeface="+mn-cs"/>
              </a:rPr>
              <a:t>90%</a:t>
            </a:r>
          </a:p>
        </p:txBody>
      </p:sp>
      <p:sp>
        <p:nvSpPr>
          <p:cNvPr id="112" name="Rectangle 111"/>
          <p:cNvSpPr/>
          <p:nvPr/>
        </p:nvSpPr>
        <p:spPr>
          <a:xfrm>
            <a:off x="53691" y="6760441"/>
            <a:ext cx="6877790" cy="204038"/>
          </a:xfrm>
          <a:prstGeom prst="rect">
            <a:avLst/>
          </a:prstGeom>
          <a:ln>
            <a:noFill/>
          </a:ln>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83B01"/>
                </a:solidFill>
                <a:effectLst/>
                <a:uLnTx/>
                <a:uFillTx/>
                <a:latin typeface="Segoe UI"/>
                <a:ea typeface="+mn-ea"/>
                <a:cs typeface="+mn-cs"/>
                <a:hlinkClick r:id="rId3"/>
              </a:rPr>
              <a:t>  </a:t>
            </a:r>
            <a:r>
              <a:rPr kumimoji="0" lang="en-US" sz="600" b="0" i="0" u="none" strike="noStrike" kern="1200" cap="none" spc="0" normalizeH="0" baseline="0" noProof="0" dirty="0">
                <a:ln>
                  <a:noFill/>
                </a:ln>
                <a:solidFill>
                  <a:srgbClr val="D83B01"/>
                </a:solidFill>
                <a:effectLst/>
                <a:uLnTx/>
                <a:uFillTx/>
                <a:latin typeface="Segoe UI"/>
                <a:ea typeface="+mn-ea"/>
                <a:cs typeface="+mn-cs"/>
              </a:rPr>
              <a:t>1: </a:t>
            </a:r>
            <a:r>
              <a:rPr kumimoji="0" lang="en-US" sz="700" b="0" i="0" u="none" strike="noStrike" kern="1200" cap="none" spc="0" normalizeH="0" baseline="0" noProof="0" dirty="0" err="1">
                <a:ln>
                  <a:noFill/>
                </a:ln>
                <a:solidFill>
                  <a:srgbClr val="D83B01"/>
                </a:solidFill>
                <a:effectLst/>
                <a:uLnTx/>
                <a:uFillTx/>
                <a:latin typeface="Segoe UI"/>
                <a:ea typeface="+mn-ea"/>
                <a:cs typeface="+mn-cs"/>
              </a:rPr>
              <a:t>Rightscale</a:t>
            </a:r>
            <a:r>
              <a:rPr kumimoji="0" lang="en-US" sz="700" b="0" i="0" u="none" strike="noStrike" kern="1200" cap="none" spc="0" normalizeH="0" baseline="0" noProof="0" dirty="0">
                <a:ln>
                  <a:noFill/>
                </a:ln>
                <a:solidFill>
                  <a:srgbClr val="D83B01"/>
                </a:solidFill>
                <a:effectLst/>
                <a:uLnTx/>
                <a:uFillTx/>
                <a:latin typeface="Segoe UI"/>
                <a:ea typeface="+mn-ea"/>
                <a:cs typeface="+mn-cs"/>
              </a:rPr>
              <a:t>: 2017 State of Cloud Survey http://www.rightscale.com/blog/cloud-industry-insights/cloud-computing-trends-2017-state-cloud-survey#hybrid-cloud</a:t>
            </a:r>
            <a:endParaRPr kumimoji="0" lang="en-US" sz="8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4" name="Rectangle 123"/>
          <p:cNvSpPr/>
          <p:nvPr/>
        </p:nvSpPr>
        <p:spPr>
          <a:xfrm>
            <a:off x="7674982" y="4756164"/>
            <a:ext cx="2437848" cy="646331"/>
          </a:xfrm>
          <a:prstGeom prst="rect">
            <a:avLst/>
          </a:prstGeom>
        </p:spPr>
        <p:txBody>
          <a:bodyPr wrap="square">
            <a:spAutoFit/>
          </a:bodyPr>
          <a:lstStyle/>
          <a:p>
            <a:pPr marL="57139" marR="0" lvl="0" indent="-57139" algn="ctr" defTabSz="950846"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of Fortune 500 use Microsoft Cloud</a:t>
            </a:r>
          </a:p>
        </p:txBody>
      </p:sp>
      <p:sp>
        <p:nvSpPr>
          <p:cNvPr id="2" name="Title 1"/>
          <p:cNvSpPr>
            <a:spLocks noGrp="1"/>
          </p:cNvSpPr>
          <p:nvPr>
            <p:ph type="title"/>
          </p:nvPr>
        </p:nvSpPr>
        <p:spPr/>
        <p:txBody>
          <a:bodyPr/>
          <a:lstStyle/>
          <a:p>
            <a:r>
              <a:rPr lang="en-US" kern="0" dirty="0">
                <a:solidFill>
                  <a:schemeClr val="tx1"/>
                </a:solidFill>
              </a:rPr>
              <a:t>Cloud adoption is growing</a:t>
            </a:r>
            <a:endParaRPr lang="en-US" dirty="0">
              <a:solidFill>
                <a:schemeClr val="tx1"/>
              </a:solidFill>
            </a:endParaRPr>
          </a:p>
        </p:txBody>
      </p:sp>
      <p:sp>
        <p:nvSpPr>
          <p:cNvPr id="29" name="TextBox 28"/>
          <p:cNvSpPr txBox="1"/>
          <p:nvPr/>
        </p:nvSpPr>
        <p:spPr>
          <a:xfrm>
            <a:off x="3492586" y="1911793"/>
            <a:ext cx="1072998" cy="60320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Segoe UI" charset="0"/>
                <a:ea typeface="Segoe UI" charset="0"/>
                <a:cs typeface="Segoe UI" charset="0"/>
              </a:rPr>
              <a:t>Cloud</a:t>
            </a:r>
          </a:p>
        </p:txBody>
      </p:sp>
      <p:grpSp>
        <p:nvGrpSpPr>
          <p:cNvPr id="3" name="Group 2"/>
          <p:cNvGrpSpPr/>
          <p:nvPr/>
        </p:nvGrpSpPr>
        <p:grpSpPr>
          <a:xfrm>
            <a:off x="3253165" y="2680129"/>
            <a:ext cx="1535675" cy="1535675"/>
            <a:chOff x="3253165" y="2680129"/>
            <a:chExt cx="1535675" cy="1535675"/>
          </a:xfrm>
        </p:grpSpPr>
        <p:sp>
          <p:nvSpPr>
            <p:cNvPr id="30" name="Oval 29"/>
            <p:cNvSpPr/>
            <p:nvPr/>
          </p:nvSpPr>
          <p:spPr bwMode="auto">
            <a:xfrm>
              <a:off x="3253165" y="2680129"/>
              <a:ext cx="1535675" cy="1535675"/>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31" name="Cloud"/>
            <p:cNvSpPr>
              <a:spLocks noEditPoints="1"/>
            </p:cNvSpPr>
            <p:nvPr/>
          </p:nvSpPr>
          <p:spPr bwMode="auto">
            <a:xfrm>
              <a:off x="3579271" y="3066206"/>
              <a:ext cx="892606" cy="614111"/>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spTree>
    <p:extLst>
      <p:ext uri="{BB962C8B-B14F-4D97-AF65-F5344CB8AC3E}">
        <p14:creationId xmlns:p14="http://schemas.microsoft.com/office/powerpoint/2010/main" val="3896916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1">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Automation Scenarios</a:t>
            </a:r>
          </a:p>
        </p:txBody>
      </p:sp>
      <p:grpSp>
        <p:nvGrpSpPr>
          <p:cNvPr id="4" name="Group 3"/>
          <p:cNvGrpSpPr/>
          <p:nvPr/>
        </p:nvGrpSpPr>
        <p:grpSpPr>
          <a:xfrm>
            <a:off x="935757" y="3279481"/>
            <a:ext cx="10642166" cy="1424871"/>
            <a:chOff x="612904" y="3221153"/>
            <a:chExt cx="10643675" cy="1425073"/>
          </a:xfrm>
        </p:grpSpPr>
        <p:sp>
          <p:nvSpPr>
            <p:cNvPr id="5" name="Rectangle 4"/>
            <p:cNvSpPr/>
            <p:nvPr/>
          </p:nvSpPr>
          <p:spPr bwMode="auto">
            <a:xfrm>
              <a:off x="612904" y="3221153"/>
              <a:ext cx="2178594" cy="1425073"/>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Calibri"/>
                  <a:ea typeface="Segoe UI" pitchFamily="34" charset="0"/>
                  <a:cs typeface="Segoe UI" pitchFamily="34" charset="0"/>
                </a:rPr>
                <a:t>Change Control &amp; Provisioning</a:t>
              </a:r>
            </a:p>
          </p:txBody>
        </p:sp>
        <p:sp>
          <p:nvSpPr>
            <p:cNvPr id="6" name="Content Placeholder 16"/>
            <p:cNvSpPr txBox="1">
              <a:spLocks/>
            </p:cNvSpPr>
            <p:nvPr/>
          </p:nvSpPr>
          <p:spPr>
            <a:xfrm>
              <a:off x="2963091" y="3221221"/>
              <a:ext cx="8293488" cy="136824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dirty="0">
                  <a:gradFill>
                    <a:gsLst>
                      <a:gs pos="1250">
                        <a:srgbClr val="000000"/>
                      </a:gs>
                      <a:gs pos="100000">
                        <a:srgbClr val="000000"/>
                      </a:gs>
                    </a:gsLst>
                    <a:lin ang="5400000" scaled="0"/>
                  </a:gradFill>
                  <a:latin typeface="Calibri"/>
                </a:rPr>
                <a:t>Integrate with 3</a:t>
              </a:r>
              <a:r>
                <a:rPr lang="en-US" baseline="30000" dirty="0">
                  <a:gradFill>
                    <a:gsLst>
                      <a:gs pos="1250">
                        <a:srgbClr val="000000"/>
                      </a:gs>
                      <a:gs pos="100000">
                        <a:srgbClr val="000000"/>
                      </a:gs>
                    </a:gsLst>
                    <a:lin ang="5400000" scaled="0"/>
                  </a:gradFill>
                  <a:latin typeface="Calibri"/>
                </a:rPr>
                <a:t>rd</a:t>
              </a:r>
              <a:r>
                <a:rPr lang="en-US" dirty="0">
                  <a:gradFill>
                    <a:gsLst>
                      <a:gs pos="1250">
                        <a:srgbClr val="000000"/>
                      </a:gs>
                      <a:gs pos="100000">
                        <a:srgbClr val="000000"/>
                      </a:gs>
                    </a:gsLst>
                    <a:lin ang="5400000" scaled="0"/>
                  </a:gradFill>
                  <a:latin typeface="Calibri"/>
                </a:rPr>
                <a:t> Party Change Control Systems</a:t>
              </a:r>
            </a:p>
            <a:p>
              <a:pPr marL="0" indent="0" defTabSz="932563">
                <a:buNone/>
                <a:defRPr/>
              </a:pPr>
              <a:r>
                <a:rPr lang="en-US" dirty="0">
                  <a:gradFill>
                    <a:gsLst>
                      <a:gs pos="1250">
                        <a:srgbClr val="000000"/>
                      </a:gs>
                      <a:gs pos="100000">
                        <a:srgbClr val="000000"/>
                      </a:gs>
                    </a:gsLst>
                    <a:lin ang="5400000" scaled="0"/>
                  </a:gradFill>
                  <a:latin typeface="Calibri"/>
                </a:rPr>
                <a:t>Deploy Application from GIT, Run Validation Tests and Swap for Production if Test Pass</a:t>
              </a:r>
            </a:p>
          </p:txBody>
        </p:sp>
      </p:grpSp>
      <p:grpSp>
        <p:nvGrpSpPr>
          <p:cNvPr id="7" name="Group 6"/>
          <p:cNvGrpSpPr/>
          <p:nvPr/>
        </p:nvGrpSpPr>
        <p:grpSpPr>
          <a:xfrm>
            <a:off x="935757" y="1512843"/>
            <a:ext cx="10642166" cy="1449670"/>
            <a:chOff x="612904" y="4973502"/>
            <a:chExt cx="10643675" cy="1449876"/>
          </a:xfrm>
        </p:grpSpPr>
        <p:sp>
          <p:nvSpPr>
            <p:cNvPr id="8" name="Rectangle 7"/>
            <p:cNvSpPr/>
            <p:nvPr/>
          </p:nvSpPr>
          <p:spPr bwMode="auto">
            <a:xfrm>
              <a:off x="612904" y="4973502"/>
              <a:ext cx="2178594" cy="1425005"/>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Calibri"/>
                  <a:ea typeface="Segoe UI" pitchFamily="34" charset="0"/>
                  <a:cs typeface="Segoe UI" pitchFamily="34" charset="0"/>
                </a:rPr>
                <a:t>Patch, Update &amp; Backups</a:t>
              </a:r>
            </a:p>
          </p:txBody>
        </p:sp>
        <p:sp>
          <p:nvSpPr>
            <p:cNvPr id="9" name="Content Placeholder 16"/>
            <p:cNvSpPr txBox="1">
              <a:spLocks/>
            </p:cNvSpPr>
            <p:nvPr/>
          </p:nvSpPr>
          <p:spPr>
            <a:xfrm>
              <a:off x="2963091" y="4973502"/>
              <a:ext cx="8293488" cy="1449876"/>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dirty="0">
                  <a:gradFill>
                    <a:gsLst>
                      <a:gs pos="1250">
                        <a:srgbClr val="000000"/>
                      </a:gs>
                      <a:gs pos="100000">
                        <a:srgbClr val="000000"/>
                      </a:gs>
                    </a:gsLst>
                    <a:lin ang="5400000" scaled="0"/>
                  </a:gradFill>
                  <a:latin typeface="Calibri"/>
                </a:rPr>
                <a:t>Patch Azure VMs without downtime</a:t>
              </a:r>
            </a:p>
            <a:p>
              <a:pPr marL="0" indent="0" defTabSz="932563">
                <a:buNone/>
                <a:defRPr/>
              </a:pPr>
              <a:r>
                <a:rPr lang="en-US" dirty="0">
                  <a:gradFill>
                    <a:gsLst>
                      <a:gs pos="1250">
                        <a:srgbClr val="000000"/>
                      </a:gs>
                      <a:gs pos="100000">
                        <a:srgbClr val="000000"/>
                      </a:gs>
                    </a:gsLst>
                    <a:lin ang="5400000" scaled="0"/>
                  </a:gradFill>
                  <a:latin typeface="Calibri"/>
                </a:rPr>
                <a:t>Automatic regeneration of storage account keys</a:t>
              </a:r>
            </a:p>
            <a:p>
              <a:pPr marL="0" indent="0" defTabSz="932563">
                <a:buNone/>
                <a:defRPr/>
              </a:pPr>
              <a:r>
                <a:rPr lang="en-US" dirty="0">
                  <a:gradFill>
                    <a:gsLst>
                      <a:gs pos="1250">
                        <a:srgbClr val="000000"/>
                      </a:gs>
                      <a:gs pos="100000">
                        <a:srgbClr val="000000"/>
                      </a:gs>
                    </a:gsLst>
                    <a:lin ang="5400000" scaled="0"/>
                  </a:gradFill>
                  <a:latin typeface="Calibri"/>
                </a:rPr>
                <a:t>Backup IaaS VMs on a schedule or based on policy</a:t>
              </a:r>
            </a:p>
          </p:txBody>
        </p:sp>
      </p:grpSp>
      <p:grpSp>
        <p:nvGrpSpPr>
          <p:cNvPr id="10" name="Group 9"/>
          <p:cNvGrpSpPr/>
          <p:nvPr/>
        </p:nvGrpSpPr>
        <p:grpSpPr>
          <a:xfrm>
            <a:off x="935757" y="5184170"/>
            <a:ext cx="10642166" cy="1424871"/>
            <a:chOff x="612904" y="3221153"/>
            <a:chExt cx="10643675" cy="1425073"/>
          </a:xfrm>
        </p:grpSpPr>
        <p:sp>
          <p:nvSpPr>
            <p:cNvPr id="11" name="Rectangle 10"/>
            <p:cNvSpPr/>
            <p:nvPr/>
          </p:nvSpPr>
          <p:spPr bwMode="auto">
            <a:xfrm>
              <a:off x="612904" y="3221153"/>
              <a:ext cx="2178594" cy="1425073"/>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Calibri"/>
                  <a:ea typeface="Segoe UI" pitchFamily="34" charset="0"/>
                  <a:cs typeface="Segoe UI" pitchFamily="34" charset="0"/>
                </a:rPr>
                <a:t>Monitoring &amp; Remediation</a:t>
              </a:r>
            </a:p>
          </p:txBody>
        </p:sp>
        <p:sp>
          <p:nvSpPr>
            <p:cNvPr id="12" name="Content Placeholder 16"/>
            <p:cNvSpPr txBox="1">
              <a:spLocks/>
            </p:cNvSpPr>
            <p:nvPr/>
          </p:nvSpPr>
          <p:spPr>
            <a:xfrm>
              <a:off x="2963091" y="3221221"/>
              <a:ext cx="8293488" cy="136824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dirty="0">
                  <a:gradFill>
                    <a:gsLst>
                      <a:gs pos="1250">
                        <a:srgbClr val="000000"/>
                      </a:gs>
                      <a:gs pos="100000">
                        <a:srgbClr val="000000"/>
                      </a:gs>
                    </a:gsLst>
                    <a:lin ang="5400000" scaled="0"/>
                  </a:gradFill>
                  <a:latin typeface="Calibri"/>
                </a:rPr>
                <a:t>Automatically add new capacity based on policies</a:t>
              </a:r>
            </a:p>
            <a:p>
              <a:pPr marL="0" indent="0" defTabSz="932563">
                <a:buNone/>
                <a:defRPr/>
              </a:pPr>
              <a:r>
                <a:rPr lang="en-US" dirty="0">
                  <a:gradFill>
                    <a:gsLst>
                      <a:gs pos="1250">
                        <a:srgbClr val="000000"/>
                      </a:gs>
                      <a:gs pos="100000">
                        <a:srgbClr val="000000"/>
                      </a:gs>
                    </a:gsLst>
                    <a:lin ang="5400000" scaled="0"/>
                  </a:gradFill>
                  <a:latin typeface="Calibri"/>
                </a:rPr>
                <a:t>Notify Users of under utilized Subscriptions &amp; shutdown VMS</a:t>
              </a:r>
            </a:p>
          </p:txBody>
        </p:sp>
      </p:grpSp>
    </p:spTree>
    <p:extLst>
      <p:ext uri="{BB962C8B-B14F-4D97-AF65-F5344CB8AC3E}">
        <p14:creationId xmlns:p14="http://schemas.microsoft.com/office/powerpoint/2010/main" val="4279075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1F933A5-1592-4009-9E3C-E30F9D33C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p:blipFill>
        <p:spPr>
          <a:xfrm>
            <a:off x="-18059" y="1171305"/>
            <a:ext cx="12452772" cy="5836735"/>
          </a:xfrm>
          <a:prstGeom prst="rect">
            <a:avLst/>
          </a:prstGeom>
        </p:spPr>
      </p:pic>
      <p:sp>
        <p:nvSpPr>
          <p:cNvPr id="2" name="Title 1"/>
          <p:cNvSpPr>
            <a:spLocks noGrp="1"/>
          </p:cNvSpPr>
          <p:nvPr>
            <p:ph type="title"/>
          </p:nvPr>
        </p:nvSpPr>
        <p:spPr>
          <a:xfrm>
            <a:off x="856529" y="314101"/>
            <a:ext cx="10723417" cy="950508"/>
          </a:xfrm>
        </p:spPr>
        <p:txBody>
          <a:bodyPr>
            <a:normAutofit fontScale="90000"/>
          </a:bodyPr>
          <a:lstStyle/>
          <a:p>
            <a:r>
              <a:rPr lang="en-US" dirty="0"/>
              <a:t>Insight to drive action</a:t>
            </a:r>
            <a:br>
              <a:rPr lang="en-US" dirty="0"/>
            </a:br>
            <a:endParaRPr lang="en-US" dirty="0"/>
          </a:p>
        </p:txBody>
      </p:sp>
      <p:sp>
        <p:nvSpPr>
          <p:cNvPr id="10" name="Rectangle 9">
            <a:extLst>
              <a:ext uri="{FF2B5EF4-FFF2-40B4-BE49-F238E27FC236}">
                <a16:creationId xmlns:a16="http://schemas.microsoft.com/office/drawing/2014/main" id="{0C40F358-AE8B-487A-9E39-B3C68B4F40F8}"/>
              </a:ext>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11D2B898-596C-4ADC-B275-788467646A19}"/>
              </a:ext>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Automate processes and manage configuration to increase speed</a:t>
            </a:r>
          </a:p>
        </p:txBody>
      </p:sp>
      <p:sp>
        <p:nvSpPr>
          <p:cNvPr id="15" name="Rectangle 14">
            <a:extLst>
              <a:ext uri="{FF2B5EF4-FFF2-40B4-BE49-F238E27FC236}">
                <a16:creationId xmlns:a16="http://schemas.microsoft.com/office/drawing/2014/main" id="{55FD1562-FB2B-43FD-AE4B-AD54B167B864}"/>
              </a:ext>
            </a:extLst>
          </p:cNvPr>
          <p:cNvSpPr/>
          <p:nvPr/>
        </p:nvSpPr>
        <p:spPr>
          <a:xfrm>
            <a:off x="1824437"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4" name="Title 3">
            <a:extLst>
              <a:ext uri="{FF2B5EF4-FFF2-40B4-BE49-F238E27FC236}">
                <a16:creationId xmlns:a16="http://schemas.microsoft.com/office/drawing/2014/main" id="{0B124B54-45AF-4610-B3DC-26C66A90D915}"/>
              </a:ext>
            </a:extLst>
          </p:cNvPr>
          <p:cNvSpPr txBox="1">
            <a:spLocks/>
          </p:cNvSpPr>
          <p:nvPr/>
        </p:nvSpPr>
        <p:spPr bwMode="auto">
          <a:xfrm>
            <a:off x="1989079" y="2942381"/>
            <a:ext cx="1950532" cy="1622900"/>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Continuous services</a:t>
            </a:r>
          </a:p>
        </p:txBody>
      </p:sp>
      <p:sp>
        <p:nvSpPr>
          <p:cNvPr id="25" name="Rectangle 24">
            <a:extLst>
              <a:ext uri="{FF2B5EF4-FFF2-40B4-BE49-F238E27FC236}">
                <a16:creationId xmlns:a16="http://schemas.microsoft.com/office/drawing/2014/main" id="{31466997-80EF-42E8-857B-33C75A748968}"/>
              </a:ext>
            </a:extLst>
          </p:cNvPr>
          <p:cNvSpPr/>
          <p:nvPr/>
        </p:nvSpPr>
        <p:spPr>
          <a:xfrm>
            <a:off x="4898912"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6" name="Title 3">
            <a:extLst>
              <a:ext uri="{FF2B5EF4-FFF2-40B4-BE49-F238E27FC236}">
                <a16:creationId xmlns:a16="http://schemas.microsoft.com/office/drawing/2014/main" id="{E39C158D-6FC4-4620-91DA-FE0D642377A9}"/>
              </a:ext>
            </a:extLst>
          </p:cNvPr>
          <p:cNvSpPr txBox="1">
            <a:spLocks/>
          </p:cNvSpPr>
          <p:nvPr/>
        </p:nvSpPr>
        <p:spPr bwMode="auto">
          <a:xfrm>
            <a:off x="5063554" y="2942381"/>
            <a:ext cx="1998348" cy="1622900"/>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Hybrid automation</a:t>
            </a:r>
          </a:p>
        </p:txBody>
      </p:sp>
      <p:sp>
        <p:nvSpPr>
          <p:cNvPr id="27" name="Rectangle 26">
            <a:extLst>
              <a:ext uri="{FF2B5EF4-FFF2-40B4-BE49-F238E27FC236}">
                <a16:creationId xmlns:a16="http://schemas.microsoft.com/office/drawing/2014/main" id="{895226D2-5D4F-4A53-B6D4-384B9CF5567A}"/>
              </a:ext>
            </a:extLst>
          </p:cNvPr>
          <p:cNvSpPr/>
          <p:nvPr/>
        </p:nvSpPr>
        <p:spPr>
          <a:xfrm>
            <a:off x="7973386" y="2526187"/>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8" name="Title 3">
            <a:extLst>
              <a:ext uri="{FF2B5EF4-FFF2-40B4-BE49-F238E27FC236}">
                <a16:creationId xmlns:a16="http://schemas.microsoft.com/office/drawing/2014/main" id="{E83A719D-7C11-46FF-9C45-9974ECE5E5E1}"/>
              </a:ext>
            </a:extLst>
          </p:cNvPr>
          <p:cNvSpPr txBox="1">
            <a:spLocks/>
          </p:cNvSpPr>
          <p:nvPr/>
        </p:nvSpPr>
        <p:spPr bwMode="auto">
          <a:xfrm>
            <a:off x="8187745" y="2942381"/>
            <a:ext cx="2151481" cy="1794573"/>
          </a:xfrm>
          <a:prstGeom prst="rect">
            <a:avLst/>
          </a:prstGeom>
          <a:solidFill>
            <a:srgbClr val="0070C0"/>
          </a:solid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Consistent enterprise</a:t>
            </a:r>
          </a:p>
        </p:txBody>
      </p:sp>
      <p:sp>
        <p:nvSpPr>
          <p:cNvPr id="29" name="Rectangle 28">
            <a:extLst>
              <a:ext uri="{FF2B5EF4-FFF2-40B4-BE49-F238E27FC236}">
                <a16:creationId xmlns:a16="http://schemas.microsoft.com/office/drawing/2014/main" id="{3E4AF3BD-359B-43CC-A6B7-14884FCC4B36}"/>
              </a:ext>
            </a:extLst>
          </p:cNvPr>
          <p:cNvSpPr/>
          <p:nvPr/>
        </p:nvSpPr>
        <p:spPr>
          <a:xfrm>
            <a:off x="883" y="5515939"/>
            <a:ext cx="12434711" cy="670349"/>
          </a:xfrm>
          <a:prstGeom prst="rect">
            <a:avLst/>
          </a:prstGeom>
        </p:spPr>
        <p:txBody>
          <a:bodyPr wrap="square">
            <a:spAutoFit/>
          </a:bodyPr>
          <a:lstStyle/>
          <a:p>
            <a:pPr marL="697695" defTabSz="950846" fontAlgn="base">
              <a:spcBef>
                <a:spcPct val="0"/>
              </a:spcBef>
              <a:spcAft>
                <a:spcPct val="0"/>
              </a:spcAft>
              <a:defRPr/>
            </a:pPr>
            <a:r>
              <a:rPr lang="en-US" sz="1836" kern="0" dirty="0">
                <a:solidFill>
                  <a:sysClr val="windowText" lastClr="000000"/>
                </a:solidFill>
                <a:latin typeface="Segoe UI"/>
              </a:rPr>
              <a:t>               Process automation        Change configuration management        Patch management</a:t>
            </a:r>
          </a:p>
          <a:p>
            <a:pPr marL="697695" algn="ctr" defTabSz="950846" fontAlgn="base">
              <a:spcBef>
                <a:spcPct val="0"/>
              </a:spcBef>
              <a:spcAft>
                <a:spcPct val="0"/>
              </a:spcAft>
              <a:defRPr/>
            </a:pPr>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214374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25" grpId="0" animBg="1"/>
      <p:bldP spid="26" grpId="0"/>
      <p:bldP spid="27" grpId="0" animBg="1"/>
      <p:bldP spid="28" grpId="0" animBg="1"/>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4809" y="-1"/>
            <a:ext cx="12434711" cy="6994525"/>
          </a:xfrm>
          <a:prstGeom prst="rect">
            <a:avLst/>
          </a:prstGeom>
        </p:spPr>
      </p:pic>
      <p:sp>
        <p:nvSpPr>
          <p:cNvPr id="2" name="Title 1"/>
          <p:cNvSpPr>
            <a:spLocks noGrp="1"/>
          </p:cNvSpPr>
          <p:nvPr>
            <p:ph type="title"/>
          </p:nvPr>
        </p:nvSpPr>
        <p:spPr>
          <a:solidFill>
            <a:srgbClr val="0070C0">
              <a:alpha val="80000"/>
            </a:srgbClr>
          </a:solidFill>
        </p:spPr>
        <p:txBody>
          <a:bodyPr/>
          <a:lstStyle/>
          <a:p>
            <a:pPr>
              <a:spcAft>
                <a:spcPts val="612"/>
              </a:spcAft>
            </a:pPr>
            <a:r>
              <a:rPr lang="en-US" dirty="0"/>
              <a:t>Security and Compliance</a:t>
            </a:r>
            <a:endParaRPr lang="en-US" sz="3672" dirty="0"/>
          </a:p>
        </p:txBody>
      </p:sp>
    </p:spTree>
    <p:extLst>
      <p:ext uri="{BB962C8B-B14F-4D97-AF65-F5344CB8AC3E}">
        <p14:creationId xmlns:p14="http://schemas.microsoft.com/office/powerpoint/2010/main" val="237857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1F933A5-1592-4009-9E3C-E30F9D33C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p:blipFill>
        <p:spPr>
          <a:xfrm>
            <a:off x="-18059" y="1157789"/>
            <a:ext cx="12452772" cy="5836735"/>
          </a:xfrm>
          <a:prstGeom prst="rect">
            <a:avLst/>
          </a:prstGeom>
        </p:spPr>
      </p:pic>
      <p:sp>
        <p:nvSpPr>
          <p:cNvPr id="2" name="Title 1"/>
          <p:cNvSpPr>
            <a:spLocks noGrp="1"/>
          </p:cNvSpPr>
          <p:nvPr>
            <p:ph type="title"/>
          </p:nvPr>
        </p:nvSpPr>
        <p:spPr>
          <a:xfrm>
            <a:off x="856529" y="314101"/>
            <a:ext cx="10723417" cy="950508"/>
          </a:xfrm>
        </p:spPr>
        <p:txBody>
          <a:bodyPr>
            <a:normAutofit fontScale="90000"/>
          </a:bodyPr>
          <a:lstStyle/>
          <a:p>
            <a:r>
              <a:rPr lang="en-US" dirty="0"/>
              <a:t>Insight to drive action</a:t>
            </a:r>
            <a:br>
              <a:rPr lang="en-US" dirty="0"/>
            </a:br>
            <a:endParaRPr lang="en-US" dirty="0"/>
          </a:p>
        </p:txBody>
      </p:sp>
      <p:sp>
        <p:nvSpPr>
          <p:cNvPr id="10" name="Rectangle 9">
            <a:extLst>
              <a:ext uri="{FF2B5EF4-FFF2-40B4-BE49-F238E27FC236}">
                <a16:creationId xmlns:a16="http://schemas.microsoft.com/office/drawing/2014/main" id="{0C40F358-AE8B-487A-9E39-B3C68B4F40F8}"/>
              </a:ext>
            </a:extLst>
          </p:cNvPr>
          <p:cNvSpPr/>
          <p:nvPr/>
        </p:nvSpPr>
        <p:spPr bwMode="auto">
          <a:xfrm>
            <a:off x="1764" y="-2559"/>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11D2B898-596C-4ADC-B275-788467646A19}"/>
              </a:ext>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Vision for hybrid cloud workload protection</a:t>
            </a:r>
          </a:p>
        </p:txBody>
      </p:sp>
      <p:sp>
        <p:nvSpPr>
          <p:cNvPr id="14" name="TextBox 13">
            <a:extLst>
              <a:ext uri="{FF2B5EF4-FFF2-40B4-BE49-F238E27FC236}">
                <a16:creationId xmlns:a16="http://schemas.microsoft.com/office/drawing/2014/main" id="{3DBF6289-7D67-492C-93D8-E5EF8226C9A2}"/>
              </a:ext>
            </a:extLst>
          </p:cNvPr>
          <p:cNvSpPr txBox="1"/>
          <p:nvPr/>
        </p:nvSpPr>
        <p:spPr>
          <a:xfrm>
            <a:off x="677891" y="2209439"/>
            <a:ext cx="4732238" cy="628323"/>
          </a:xfrm>
          <a:prstGeom prst="rect">
            <a:avLst/>
          </a:prstGeom>
          <a:solidFill>
            <a:srgbClr val="0070C0"/>
          </a:solidFill>
        </p:spPr>
        <p:txBody>
          <a:bodyPr wrap="square" lIns="89579" tIns="143326" rIns="89579" bIns="143326" rtlCol="0" anchor="ctr">
            <a:spAutoFit/>
          </a:bodyPr>
          <a:lstStyle/>
          <a:p>
            <a:pPr defTabSz="913490">
              <a:lnSpc>
                <a:spcPct val="90000"/>
              </a:lnSpc>
              <a:spcAft>
                <a:spcPts val="584"/>
              </a:spcAft>
              <a:defRPr/>
            </a:pPr>
            <a:r>
              <a:rPr lang="en-US" sz="2400" b="1" kern="0" dirty="0">
                <a:solidFill>
                  <a:srgbClr val="FFFFFF"/>
                </a:solidFill>
                <a:latin typeface="Segoe UI Light"/>
              </a:rPr>
              <a:t> Azure Security Center</a:t>
            </a:r>
          </a:p>
        </p:txBody>
      </p:sp>
      <p:sp>
        <p:nvSpPr>
          <p:cNvPr id="16" name="TextBox 15">
            <a:extLst>
              <a:ext uri="{FF2B5EF4-FFF2-40B4-BE49-F238E27FC236}">
                <a16:creationId xmlns:a16="http://schemas.microsoft.com/office/drawing/2014/main" id="{936A1A1C-7A1E-4538-937B-B67A25C8935E}"/>
              </a:ext>
            </a:extLst>
          </p:cNvPr>
          <p:cNvSpPr txBox="1"/>
          <p:nvPr/>
        </p:nvSpPr>
        <p:spPr>
          <a:xfrm>
            <a:off x="6649215" y="2209256"/>
            <a:ext cx="4439799" cy="628323"/>
          </a:xfrm>
          <a:prstGeom prst="rect">
            <a:avLst/>
          </a:prstGeom>
          <a:solidFill>
            <a:srgbClr val="0070C0"/>
          </a:solidFill>
        </p:spPr>
        <p:txBody>
          <a:bodyPr wrap="square" lIns="89579" tIns="143326" rIns="89579" bIns="143326" rtlCol="0" anchor="ctr">
            <a:spAutoFit/>
          </a:bodyPr>
          <a:lstStyle/>
          <a:p>
            <a:pPr defTabSz="913490">
              <a:lnSpc>
                <a:spcPct val="90000"/>
              </a:lnSpc>
              <a:spcAft>
                <a:spcPts val="584"/>
              </a:spcAft>
              <a:defRPr/>
            </a:pPr>
            <a:r>
              <a:rPr lang="en-US" sz="2400" b="1" kern="0" dirty="0">
                <a:solidFill>
                  <a:srgbClr val="FFFFFF"/>
                </a:solidFill>
                <a:latin typeface="Segoe UI Light"/>
              </a:rPr>
              <a:t>Security + Compliance</a:t>
            </a:r>
          </a:p>
        </p:txBody>
      </p:sp>
      <p:grpSp>
        <p:nvGrpSpPr>
          <p:cNvPr id="17" name="Group 16">
            <a:extLst>
              <a:ext uri="{FF2B5EF4-FFF2-40B4-BE49-F238E27FC236}">
                <a16:creationId xmlns:a16="http://schemas.microsoft.com/office/drawing/2014/main" id="{47999909-B541-4087-BAB0-B9BF0D7042AB}"/>
              </a:ext>
            </a:extLst>
          </p:cNvPr>
          <p:cNvGrpSpPr/>
          <p:nvPr/>
        </p:nvGrpSpPr>
        <p:grpSpPr>
          <a:xfrm>
            <a:off x="6649215" y="2837577"/>
            <a:ext cx="4439799" cy="3300558"/>
            <a:chOff x="6518565" y="2782191"/>
            <a:chExt cx="4353139" cy="3236135"/>
          </a:xfrm>
          <a:solidFill>
            <a:srgbClr val="0070C0"/>
          </a:solidFill>
        </p:grpSpPr>
        <p:sp>
          <p:nvSpPr>
            <p:cNvPr id="18" name="Rectangle 17">
              <a:extLst>
                <a:ext uri="{FF2B5EF4-FFF2-40B4-BE49-F238E27FC236}">
                  <a16:creationId xmlns:a16="http://schemas.microsoft.com/office/drawing/2014/main" id="{B49A0D7F-F9C4-4E42-9AFA-698B760C5EE8}"/>
                </a:ext>
              </a:extLst>
            </p:cNvPr>
            <p:cNvSpPr/>
            <p:nvPr/>
          </p:nvSpPr>
          <p:spPr>
            <a:xfrm>
              <a:off x="6518565" y="2782191"/>
              <a:ext cx="4353139" cy="323613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rgbClr val="FFFFFF"/>
                </a:solidFill>
                <a:latin typeface="Calibri"/>
              </a:endParaRPr>
            </a:p>
          </p:txBody>
        </p:sp>
        <p:sp>
          <p:nvSpPr>
            <p:cNvPr id="19" name="Rectangle 18">
              <a:extLst>
                <a:ext uri="{FF2B5EF4-FFF2-40B4-BE49-F238E27FC236}">
                  <a16:creationId xmlns:a16="http://schemas.microsoft.com/office/drawing/2014/main" id="{7A375E3F-34B7-46D9-A3C0-2F4B58E319A6}"/>
                </a:ext>
              </a:extLst>
            </p:cNvPr>
            <p:cNvSpPr/>
            <p:nvPr/>
          </p:nvSpPr>
          <p:spPr>
            <a:xfrm>
              <a:off x="6616567" y="2825968"/>
              <a:ext cx="4127992" cy="3090151"/>
            </a:xfrm>
            <a:prstGeom prst="rect">
              <a:avLst/>
            </a:prstGeom>
            <a:grpFill/>
          </p:spPr>
          <p:txBody>
            <a:bodyPr wrap="square">
              <a:spAutoFit/>
            </a:bodyPr>
            <a:lstStyle/>
            <a:p>
              <a:pPr defTabSz="932205">
                <a:spcAft>
                  <a:spcPts val="600"/>
                </a:spcAft>
                <a:defRPr/>
              </a:pPr>
              <a:r>
                <a:rPr lang="en-US" sz="1632" b="1" kern="0" dirty="0">
                  <a:solidFill>
                    <a:srgbClr val="FFFFFF"/>
                  </a:solidFill>
                  <a:latin typeface="Calibri"/>
                </a:rPr>
                <a:t>Advanced threat intelligence across platforms</a:t>
              </a:r>
            </a:p>
            <a:p>
              <a:pPr defTabSz="932205">
                <a:spcBef>
                  <a:spcPts val="600"/>
                </a:spcBef>
                <a:spcAft>
                  <a:spcPts val="600"/>
                </a:spcAft>
                <a:defRPr/>
              </a:pPr>
              <a:r>
                <a:rPr lang="en-US" sz="1428" kern="0" dirty="0">
                  <a:solidFill>
                    <a:srgbClr val="FFFFFF"/>
                  </a:solidFill>
                  <a:latin typeface="Calibri"/>
                </a:rPr>
                <a:t>Collection of security data from virtually any source (Azure or AWS, Windows Server or Linux, VMware or OpenStack)</a:t>
              </a:r>
            </a:p>
            <a:p>
              <a:pPr defTabSz="932205">
                <a:spcBef>
                  <a:spcPts val="600"/>
                </a:spcBef>
                <a:spcAft>
                  <a:spcPts val="600"/>
                </a:spcAft>
                <a:defRPr/>
              </a:pPr>
              <a:r>
                <a:rPr lang="en-US" sz="1428" kern="0" dirty="0">
                  <a:solidFill>
                    <a:srgbClr val="FFFFFF"/>
                  </a:solidFill>
                  <a:latin typeface="Calibri"/>
                </a:rPr>
                <a:t>Insight into security status (anti-malware, system updates) </a:t>
              </a:r>
            </a:p>
            <a:p>
              <a:pPr defTabSz="932205">
                <a:spcBef>
                  <a:spcPts val="600"/>
                </a:spcBef>
                <a:spcAft>
                  <a:spcPts val="600"/>
                </a:spcAft>
                <a:defRPr/>
              </a:pPr>
              <a:r>
                <a:rPr lang="en-US" sz="1428" kern="0" dirty="0">
                  <a:solidFill>
                    <a:srgbClr val="FFFFFF"/>
                  </a:solidFill>
                  <a:latin typeface="Calibri"/>
                </a:rPr>
                <a:t>Correlations to detect malicious activities and search for rapid investigation</a:t>
              </a:r>
            </a:p>
            <a:p>
              <a:pPr defTabSz="932205">
                <a:spcBef>
                  <a:spcPts val="600"/>
                </a:spcBef>
                <a:spcAft>
                  <a:spcPts val="600"/>
                </a:spcAft>
                <a:defRPr/>
              </a:pPr>
              <a:r>
                <a:rPr lang="en-US" sz="1428" kern="0" dirty="0">
                  <a:solidFill>
                    <a:srgbClr val="FFFFFF"/>
                  </a:solidFill>
                  <a:latin typeface="Calibri"/>
                </a:rPr>
                <a:t>Integrates operational and security management</a:t>
              </a:r>
            </a:p>
            <a:p>
              <a:pPr defTabSz="932205">
                <a:spcBef>
                  <a:spcPts val="600"/>
                </a:spcBef>
                <a:spcAft>
                  <a:spcPts val="600"/>
                </a:spcAft>
                <a:defRPr/>
              </a:pPr>
              <a:r>
                <a:rPr lang="en-US" sz="1428" kern="0" dirty="0">
                  <a:solidFill>
                    <a:srgbClr val="FFFFFF"/>
                  </a:solidFill>
                  <a:latin typeface="Calibri"/>
                </a:rPr>
                <a:t>Threat detection using advanced analytics</a:t>
              </a:r>
            </a:p>
          </p:txBody>
        </p:sp>
      </p:grpSp>
      <p:grpSp>
        <p:nvGrpSpPr>
          <p:cNvPr id="20" name="Group 19">
            <a:extLst>
              <a:ext uri="{FF2B5EF4-FFF2-40B4-BE49-F238E27FC236}">
                <a16:creationId xmlns:a16="http://schemas.microsoft.com/office/drawing/2014/main" id="{79CE201C-6BDE-4594-BB1A-FF027C4F99C7}"/>
              </a:ext>
            </a:extLst>
          </p:cNvPr>
          <p:cNvGrpSpPr/>
          <p:nvPr/>
        </p:nvGrpSpPr>
        <p:grpSpPr>
          <a:xfrm>
            <a:off x="677890" y="2837579"/>
            <a:ext cx="4730146" cy="3300558"/>
            <a:chOff x="663794" y="2782193"/>
            <a:chExt cx="4637819" cy="3236135"/>
          </a:xfrm>
          <a:solidFill>
            <a:srgbClr val="0070C0"/>
          </a:solidFill>
        </p:grpSpPr>
        <p:sp>
          <p:nvSpPr>
            <p:cNvPr id="21" name="Rectangle 20">
              <a:extLst>
                <a:ext uri="{FF2B5EF4-FFF2-40B4-BE49-F238E27FC236}">
                  <a16:creationId xmlns:a16="http://schemas.microsoft.com/office/drawing/2014/main" id="{EDA39E1A-0E20-47B6-97FA-7270C86F4130}"/>
                </a:ext>
              </a:extLst>
            </p:cNvPr>
            <p:cNvSpPr/>
            <p:nvPr/>
          </p:nvSpPr>
          <p:spPr>
            <a:xfrm>
              <a:off x="663794" y="2782193"/>
              <a:ext cx="4635763" cy="323613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2" name="Rectangle 21">
              <a:extLst>
                <a:ext uri="{FF2B5EF4-FFF2-40B4-BE49-F238E27FC236}">
                  <a16:creationId xmlns:a16="http://schemas.microsoft.com/office/drawing/2014/main" id="{CB2FF110-0DB4-4D81-A8DD-3628D6E954AA}"/>
                </a:ext>
              </a:extLst>
            </p:cNvPr>
            <p:cNvSpPr/>
            <p:nvPr/>
          </p:nvSpPr>
          <p:spPr>
            <a:xfrm>
              <a:off x="755381" y="2825970"/>
              <a:ext cx="4546232" cy="3024739"/>
            </a:xfrm>
            <a:prstGeom prst="rect">
              <a:avLst/>
            </a:prstGeom>
            <a:grpFill/>
          </p:spPr>
          <p:txBody>
            <a:bodyPr wrap="square">
              <a:spAutoFit/>
            </a:bodyPr>
            <a:lstStyle/>
            <a:p>
              <a:pPr defTabSz="932205">
                <a:spcAft>
                  <a:spcPts val="600"/>
                </a:spcAft>
                <a:defRPr/>
              </a:pPr>
              <a:r>
                <a:rPr lang="en-US" sz="1632" b="1" kern="0" dirty="0">
                  <a:solidFill>
                    <a:srgbClr val="FFFFFF"/>
                  </a:solidFill>
                  <a:latin typeface="Calibri"/>
                </a:rPr>
                <a:t>Security built-in to Azure</a:t>
              </a:r>
            </a:p>
            <a:p>
              <a:pPr defTabSz="932205">
                <a:spcBef>
                  <a:spcPts val="600"/>
                </a:spcBef>
                <a:spcAft>
                  <a:spcPts val="600"/>
                </a:spcAft>
                <a:defRPr/>
              </a:pPr>
              <a:r>
                <a:rPr lang="en-US" sz="1428" kern="0" dirty="0">
                  <a:solidFill>
                    <a:srgbClr val="FFFFFF"/>
                  </a:solidFill>
                  <a:latin typeface="Calibri"/>
                </a:rPr>
                <a:t>Asset discovery and ongoing security assessment </a:t>
              </a:r>
            </a:p>
            <a:p>
              <a:pPr defTabSz="932205">
                <a:spcBef>
                  <a:spcPts val="600"/>
                </a:spcBef>
                <a:spcAft>
                  <a:spcPts val="600"/>
                </a:spcAft>
                <a:defRPr/>
              </a:pPr>
              <a:r>
                <a:rPr lang="en-US" sz="1428" kern="0" dirty="0">
                  <a:solidFill>
                    <a:srgbClr val="FFFFFF"/>
                  </a:solidFill>
                  <a:latin typeface="Calibri"/>
                </a:rPr>
                <a:t>(anti-malware, system updates, encryption, virtual network configurations)</a:t>
              </a:r>
            </a:p>
            <a:p>
              <a:pPr defTabSz="932205">
                <a:spcBef>
                  <a:spcPts val="600"/>
                </a:spcBef>
                <a:spcAft>
                  <a:spcPts val="600"/>
                </a:spcAft>
                <a:defRPr/>
              </a:pPr>
              <a:r>
                <a:rPr lang="en-US" sz="1428" kern="0" dirty="0">
                  <a:solidFill>
                    <a:srgbClr val="FFFFFF"/>
                  </a:solidFill>
                  <a:latin typeface="Calibri"/>
                </a:rPr>
                <a:t>Actionable security recommendations</a:t>
              </a:r>
            </a:p>
            <a:p>
              <a:pPr defTabSz="932205">
                <a:spcBef>
                  <a:spcPts val="600"/>
                </a:spcBef>
                <a:spcAft>
                  <a:spcPts val="600"/>
                </a:spcAft>
                <a:defRPr/>
              </a:pPr>
              <a:r>
                <a:rPr lang="en-US" sz="1428" kern="0" dirty="0">
                  <a:solidFill>
                    <a:srgbClr val="FFFFFF"/>
                  </a:solidFill>
                  <a:latin typeface="Calibri"/>
                </a:rPr>
                <a:t>Security policy for IT governance</a:t>
              </a:r>
            </a:p>
            <a:p>
              <a:pPr defTabSz="932205">
                <a:spcBef>
                  <a:spcPts val="600"/>
                </a:spcBef>
                <a:spcAft>
                  <a:spcPts val="600"/>
                </a:spcAft>
                <a:defRPr/>
              </a:pPr>
              <a:r>
                <a:rPr lang="en-US" sz="1428" kern="0" dirty="0">
                  <a:solidFill>
                    <a:srgbClr val="FFFFFF"/>
                  </a:solidFill>
                  <a:latin typeface="Calibri"/>
                </a:rPr>
                <a:t>Integrated management and monitoring </a:t>
              </a:r>
              <a:br>
                <a:rPr lang="en-US" sz="1428" kern="0" dirty="0">
                  <a:solidFill>
                    <a:srgbClr val="FFFFFF"/>
                  </a:solidFill>
                  <a:latin typeface="Calibri"/>
                </a:rPr>
              </a:br>
              <a:r>
                <a:rPr lang="en-US" sz="1428" kern="0" dirty="0">
                  <a:solidFill>
                    <a:srgbClr val="FFFFFF"/>
                  </a:solidFill>
                  <a:latin typeface="Calibri"/>
                </a:rPr>
                <a:t>of partner security solutions</a:t>
              </a:r>
            </a:p>
            <a:p>
              <a:pPr defTabSz="932205">
                <a:spcBef>
                  <a:spcPts val="600"/>
                </a:spcBef>
                <a:spcAft>
                  <a:spcPts val="600"/>
                </a:spcAft>
                <a:defRPr/>
              </a:pPr>
              <a:r>
                <a:rPr lang="en-US" sz="1428" kern="0" dirty="0">
                  <a:solidFill>
                    <a:srgbClr val="FFFFFF"/>
                  </a:solidFill>
                  <a:latin typeface="Calibri"/>
                </a:rPr>
                <a:t>Threat detection using advanced analytics</a:t>
              </a:r>
            </a:p>
          </p:txBody>
        </p:sp>
      </p:grpSp>
      <p:sp>
        <p:nvSpPr>
          <p:cNvPr id="30" name="TextBox 29">
            <a:extLst>
              <a:ext uri="{FF2B5EF4-FFF2-40B4-BE49-F238E27FC236}">
                <a16:creationId xmlns:a16="http://schemas.microsoft.com/office/drawing/2014/main" id="{BEDA6C40-70F9-46C9-9367-70892895D8F6}"/>
              </a:ext>
            </a:extLst>
          </p:cNvPr>
          <p:cNvSpPr txBox="1"/>
          <p:nvPr/>
        </p:nvSpPr>
        <p:spPr>
          <a:xfrm>
            <a:off x="5692262" y="1946518"/>
            <a:ext cx="819252" cy="1153798"/>
          </a:xfrm>
          <a:prstGeom prst="rect">
            <a:avLst/>
          </a:prstGeom>
          <a:noFill/>
        </p:spPr>
        <p:txBody>
          <a:bodyPr wrap="square" lIns="89579" tIns="143326" rIns="89579" bIns="143326" rtlCol="0" anchor="ctr">
            <a:spAutoFit/>
          </a:bodyPr>
          <a:lstStyle/>
          <a:p>
            <a:pPr defTabSz="913490">
              <a:lnSpc>
                <a:spcPct val="90000"/>
              </a:lnSpc>
              <a:spcAft>
                <a:spcPts val="584"/>
              </a:spcAft>
              <a:defRPr/>
            </a:pPr>
            <a:r>
              <a:rPr lang="en-US" sz="6119" b="1" kern="0" dirty="0">
                <a:solidFill>
                  <a:srgbClr val="FFFFFF"/>
                </a:solidFill>
                <a:latin typeface="Segoe UI Light"/>
              </a:rPr>
              <a:t>+</a:t>
            </a:r>
          </a:p>
        </p:txBody>
      </p:sp>
    </p:spTree>
    <p:extLst>
      <p:ext uri="{BB962C8B-B14F-4D97-AF65-F5344CB8AC3E}">
        <p14:creationId xmlns:p14="http://schemas.microsoft.com/office/powerpoint/2010/main" val="322929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882" y="-1"/>
            <a:ext cx="12434711" cy="6994525"/>
          </a:xfrm>
          <a:prstGeom prst="rect">
            <a:avLst/>
          </a:prstGeom>
        </p:spPr>
      </p:pic>
      <p:sp>
        <p:nvSpPr>
          <p:cNvPr id="2" name="Title 1"/>
          <p:cNvSpPr>
            <a:spLocks noGrp="1"/>
          </p:cNvSpPr>
          <p:nvPr>
            <p:ph type="title"/>
          </p:nvPr>
        </p:nvSpPr>
        <p:spPr>
          <a:solidFill>
            <a:srgbClr val="0070C0">
              <a:alpha val="80000"/>
            </a:srgbClr>
          </a:solidFill>
        </p:spPr>
        <p:txBody>
          <a:bodyPr/>
          <a:lstStyle/>
          <a:p>
            <a:pPr>
              <a:spcAft>
                <a:spcPts val="612"/>
              </a:spcAft>
            </a:pPr>
            <a:r>
              <a:rPr lang="en-US" dirty="0"/>
              <a:t>Protection and Recovery</a:t>
            </a:r>
            <a:endParaRPr lang="en-US" sz="3672" dirty="0"/>
          </a:p>
        </p:txBody>
      </p:sp>
    </p:spTree>
    <p:extLst>
      <p:ext uri="{BB962C8B-B14F-4D97-AF65-F5344CB8AC3E}">
        <p14:creationId xmlns:p14="http://schemas.microsoft.com/office/powerpoint/2010/main" val="328565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7898" r="47794" b="34718"/>
          <a:stretch/>
        </p:blipFill>
        <p:spPr>
          <a:xfrm>
            <a:off x="2565264" y="6562537"/>
            <a:ext cx="2086655" cy="434172"/>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7898" r="47794"/>
          <a:stretch/>
        </p:blipFill>
        <p:spPr>
          <a:xfrm>
            <a:off x="4626848" y="6074443"/>
            <a:ext cx="3003129" cy="957175"/>
          </a:xfrm>
          <a:prstGeom prst="rect">
            <a:avLst/>
          </a:prstGeom>
        </p:spPr>
      </p:pic>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r="47794"/>
          <a:stretch/>
        </p:blipFill>
        <p:spPr>
          <a:xfrm>
            <a:off x="5945725" y="4901088"/>
            <a:ext cx="6490697" cy="1755798"/>
          </a:xfrm>
          <a:prstGeom prst="rect">
            <a:avLst/>
          </a:prstGeom>
        </p:spPr>
      </p:pic>
      <p:sp>
        <p:nvSpPr>
          <p:cNvPr id="2" name="Title 1"/>
          <p:cNvSpPr>
            <a:spLocks noGrp="1"/>
          </p:cNvSpPr>
          <p:nvPr>
            <p:ph type="title"/>
          </p:nvPr>
        </p:nvSpPr>
        <p:spPr/>
        <p:txBody>
          <a:bodyPr/>
          <a:lstStyle/>
          <a:p>
            <a:r>
              <a:rPr lang="en-US" sz="4896" spc="-51" dirty="0">
                <a:solidFill>
                  <a:schemeClr val="accent4"/>
                </a:solidFill>
              </a:rPr>
              <a:t>Cloud Backup</a:t>
            </a:r>
            <a:br>
              <a:rPr lang="en-US" sz="4896" spc="-51" dirty="0">
                <a:solidFill>
                  <a:schemeClr val="accent4"/>
                </a:solidFill>
              </a:rPr>
            </a:br>
            <a:r>
              <a:rPr lang="en-US" sz="4080" spc="-51" dirty="0">
                <a:solidFill>
                  <a:schemeClr val="accent4"/>
                </a:solidFill>
              </a:rPr>
              <a:t>Safeguard your valuable data</a:t>
            </a:r>
            <a:endParaRPr lang="en-US" sz="4896" spc="-51" dirty="0">
              <a:solidFill>
                <a:schemeClr val="accent4"/>
              </a:solidFill>
            </a:endParaRPr>
          </a:p>
        </p:txBody>
      </p:sp>
      <p:sp>
        <p:nvSpPr>
          <p:cNvPr id="75" name="Freeform 30"/>
          <p:cNvSpPr>
            <a:spLocks/>
          </p:cNvSpPr>
          <p:nvPr/>
        </p:nvSpPr>
        <p:spPr bwMode="auto">
          <a:xfrm>
            <a:off x="4851691" y="6217881"/>
            <a:ext cx="4374046" cy="78289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6" name="Freeform 19"/>
          <p:cNvSpPr>
            <a:spLocks/>
          </p:cNvSpPr>
          <p:nvPr/>
        </p:nvSpPr>
        <p:spPr bwMode="auto">
          <a:xfrm>
            <a:off x="6507789" y="5670309"/>
            <a:ext cx="5925395" cy="133047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7" name="Freeform 34"/>
          <p:cNvSpPr>
            <a:spLocks/>
          </p:cNvSpPr>
          <p:nvPr/>
        </p:nvSpPr>
        <p:spPr bwMode="auto">
          <a:xfrm>
            <a:off x="11057861" y="986713"/>
            <a:ext cx="1050778" cy="682464"/>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9" name="Rectangle 35"/>
          <p:cNvSpPr>
            <a:spLocks noChangeArrowheads="1"/>
          </p:cNvSpPr>
          <p:nvPr/>
        </p:nvSpPr>
        <p:spPr bwMode="auto">
          <a:xfrm>
            <a:off x="7936286" y="6486703"/>
            <a:ext cx="57083" cy="20454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0" name="Oval 36"/>
          <p:cNvSpPr>
            <a:spLocks noChangeArrowheads="1"/>
          </p:cNvSpPr>
          <p:nvPr/>
        </p:nvSpPr>
        <p:spPr bwMode="auto">
          <a:xfrm>
            <a:off x="7826878" y="6305941"/>
            <a:ext cx="275899" cy="275899"/>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1" name="Oval 37"/>
          <p:cNvSpPr>
            <a:spLocks noChangeArrowheads="1"/>
          </p:cNvSpPr>
          <p:nvPr/>
        </p:nvSpPr>
        <p:spPr bwMode="auto">
          <a:xfrm>
            <a:off x="7860175" y="6167991"/>
            <a:ext cx="199788" cy="199788"/>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95" name="Rectangle 41"/>
          <p:cNvSpPr>
            <a:spLocks noChangeArrowheads="1"/>
          </p:cNvSpPr>
          <p:nvPr/>
        </p:nvSpPr>
        <p:spPr bwMode="auto">
          <a:xfrm>
            <a:off x="11601747" y="6529514"/>
            <a:ext cx="61840" cy="20454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96" name="Oval 42"/>
          <p:cNvSpPr>
            <a:spLocks noChangeArrowheads="1"/>
          </p:cNvSpPr>
          <p:nvPr/>
        </p:nvSpPr>
        <p:spPr bwMode="auto">
          <a:xfrm>
            <a:off x="11492340" y="6348753"/>
            <a:ext cx="275899" cy="275899"/>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97" name="Oval 43"/>
          <p:cNvSpPr>
            <a:spLocks noChangeArrowheads="1"/>
          </p:cNvSpPr>
          <p:nvPr/>
        </p:nvSpPr>
        <p:spPr bwMode="auto">
          <a:xfrm>
            <a:off x="11530396" y="6210802"/>
            <a:ext cx="199788" cy="199788"/>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389" y="824819"/>
            <a:ext cx="2811814" cy="5661883"/>
          </a:xfrm>
          <a:prstGeom prst="rect">
            <a:avLst/>
          </a:prstGeom>
        </p:spPr>
      </p:pic>
      <p:grpSp>
        <p:nvGrpSpPr>
          <p:cNvPr id="4" name="Group 3"/>
          <p:cNvGrpSpPr/>
          <p:nvPr/>
        </p:nvGrpSpPr>
        <p:grpSpPr>
          <a:xfrm>
            <a:off x="9901167" y="5510950"/>
            <a:ext cx="981039" cy="1161353"/>
            <a:chOff x="13393674" y="5069631"/>
            <a:chExt cx="981318" cy="1161683"/>
          </a:xfrm>
        </p:grpSpPr>
        <p:sp>
          <p:nvSpPr>
            <p:cNvPr id="63" name="Freeform 113"/>
            <p:cNvSpPr>
              <a:spLocks/>
            </p:cNvSpPr>
            <p:nvPr/>
          </p:nvSpPr>
          <p:spPr bwMode="auto">
            <a:xfrm>
              <a:off x="13393674" y="5069631"/>
              <a:ext cx="981318" cy="1161683"/>
            </a:xfrm>
            <a:custGeom>
              <a:avLst/>
              <a:gdLst>
                <a:gd name="T0" fmla="*/ 184 w 185"/>
                <a:gd name="T1" fmla="*/ 22 h 231"/>
                <a:gd name="T2" fmla="*/ 184 w 185"/>
                <a:gd name="T3" fmla="*/ 23 h 231"/>
                <a:gd name="T4" fmla="*/ 92 w 185"/>
                <a:gd name="T5" fmla="*/ 0 h 231"/>
                <a:gd name="T6" fmla="*/ 1 w 185"/>
                <a:gd name="T7" fmla="*/ 23 h 231"/>
                <a:gd name="T8" fmla="*/ 0 w 185"/>
                <a:gd name="T9" fmla="*/ 22 h 231"/>
                <a:gd name="T10" fmla="*/ 0 w 185"/>
                <a:gd name="T11" fmla="*/ 36 h 231"/>
                <a:gd name="T12" fmla="*/ 0 w 185"/>
                <a:gd name="T13" fmla="*/ 69 h 231"/>
                <a:gd name="T14" fmla="*/ 0 w 185"/>
                <a:gd name="T15" fmla="*/ 77 h 231"/>
                <a:gd name="T16" fmla="*/ 0 w 185"/>
                <a:gd name="T17" fmla="*/ 131 h 231"/>
                <a:gd name="T18" fmla="*/ 0 w 185"/>
                <a:gd name="T19" fmla="*/ 140 h 231"/>
                <a:gd name="T20" fmla="*/ 0 w 185"/>
                <a:gd name="T21" fmla="*/ 202 h 231"/>
                <a:gd name="T22" fmla="*/ 92 w 185"/>
                <a:gd name="T23" fmla="*/ 231 h 231"/>
                <a:gd name="T24" fmla="*/ 185 w 185"/>
                <a:gd name="T25" fmla="*/ 202 h 231"/>
                <a:gd name="T26" fmla="*/ 185 w 185"/>
                <a:gd name="T27" fmla="*/ 140 h 231"/>
                <a:gd name="T28" fmla="*/ 185 w 185"/>
                <a:gd name="T29" fmla="*/ 131 h 231"/>
                <a:gd name="T30" fmla="*/ 185 w 185"/>
                <a:gd name="T31" fmla="*/ 77 h 231"/>
                <a:gd name="T32" fmla="*/ 185 w 185"/>
                <a:gd name="T33" fmla="*/ 69 h 231"/>
                <a:gd name="T34" fmla="*/ 185 w 185"/>
                <a:gd name="T35" fmla="*/ 36 h 231"/>
                <a:gd name="T36" fmla="*/ 184 w 185"/>
                <a:gd name="T37" fmla="*/ 2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231">
                  <a:moveTo>
                    <a:pt x="184" y="22"/>
                  </a:moveTo>
                  <a:cubicBezTo>
                    <a:pt x="184" y="23"/>
                    <a:pt x="184" y="23"/>
                    <a:pt x="184" y="23"/>
                  </a:cubicBezTo>
                  <a:cubicBezTo>
                    <a:pt x="181" y="10"/>
                    <a:pt x="141" y="0"/>
                    <a:pt x="92" y="0"/>
                  </a:cubicBezTo>
                  <a:cubicBezTo>
                    <a:pt x="44" y="0"/>
                    <a:pt x="4" y="10"/>
                    <a:pt x="1" y="23"/>
                  </a:cubicBezTo>
                  <a:cubicBezTo>
                    <a:pt x="0" y="22"/>
                    <a:pt x="0" y="22"/>
                    <a:pt x="0" y="22"/>
                  </a:cubicBezTo>
                  <a:cubicBezTo>
                    <a:pt x="0" y="23"/>
                    <a:pt x="0" y="35"/>
                    <a:pt x="0" y="36"/>
                  </a:cubicBezTo>
                  <a:cubicBezTo>
                    <a:pt x="0" y="69"/>
                    <a:pt x="0" y="69"/>
                    <a:pt x="0" y="69"/>
                  </a:cubicBezTo>
                  <a:cubicBezTo>
                    <a:pt x="0" y="77"/>
                    <a:pt x="0" y="77"/>
                    <a:pt x="0" y="77"/>
                  </a:cubicBezTo>
                  <a:cubicBezTo>
                    <a:pt x="0" y="131"/>
                    <a:pt x="0" y="131"/>
                    <a:pt x="0" y="131"/>
                  </a:cubicBezTo>
                  <a:cubicBezTo>
                    <a:pt x="0" y="140"/>
                    <a:pt x="0" y="140"/>
                    <a:pt x="0" y="140"/>
                  </a:cubicBezTo>
                  <a:cubicBezTo>
                    <a:pt x="0" y="202"/>
                    <a:pt x="0" y="202"/>
                    <a:pt x="0" y="202"/>
                  </a:cubicBezTo>
                  <a:cubicBezTo>
                    <a:pt x="0" y="218"/>
                    <a:pt x="41" y="231"/>
                    <a:pt x="92" y="231"/>
                  </a:cubicBezTo>
                  <a:cubicBezTo>
                    <a:pt x="144" y="231"/>
                    <a:pt x="185" y="218"/>
                    <a:pt x="185" y="202"/>
                  </a:cubicBezTo>
                  <a:cubicBezTo>
                    <a:pt x="185" y="140"/>
                    <a:pt x="185" y="140"/>
                    <a:pt x="185" y="140"/>
                  </a:cubicBezTo>
                  <a:cubicBezTo>
                    <a:pt x="185" y="131"/>
                    <a:pt x="185" y="131"/>
                    <a:pt x="185" y="131"/>
                  </a:cubicBezTo>
                  <a:cubicBezTo>
                    <a:pt x="185" y="77"/>
                    <a:pt x="185" y="77"/>
                    <a:pt x="185" y="77"/>
                  </a:cubicBezTo>
                  <a:cubicBezTo>
                    <a:pt x="185" y="69"/>
                    <a:pt x="185" y="69"/>
                    <a:pt x="185" y="69"/>
                  </a:cubicBezTo>
                  <a:cubicBezTo>
                    <a:pt x="185" y="36"/>
                    <a:pt x="185" y="36"/>
                    <a:pt x="185" y="36"/>
                  </a:cubicBezTo>
                  <a:cubicBezTo>
                    <a:pt x="185" y="35"/>
                    <a:pt x="185" y="23"/>
                    <a:pt x="184" y="22"/>
                  </a:cubicBezTo>
                  <a:close/>
                </a:path>
              </a:pathLst>
            </a:custGeom>
            <a:solidFill>
              <a:srgbClr val="FFFFFF"/>
            </a:solidFill>
            <a:ln w="38100">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64" name="Freeform 115"/>
            <p:cNvSpPr>
              <a:spLocks/>
            </p:cNvSpPr>
            <p:nvPr/>
          </p:nvSpPr>
          <p:spPr bwMode="auto">
            <a:xfrm>
              <a:off x="13423547" y="5251448"/>
              <a:ext cx="922960" cy="351141"/>
            </a:xfrm>
            <a:custGeom>
              <a:avLst/>
              <a:gdLst>
                <a:gd name="T0" fmla="*/ 91 w 183"/>
                <a:gd name="T1" fmla="*/ 24 h 70"/>
                <a:gd name="T2" fmla="*/ 1 w 183"/>
                <a:gd name="T3" fmla="*/ 0 h 70"/>
                <a:gd name="T4" fmla="*/ 0 w 183"/>
                <a:gd name="T5" fmla="*/ 4 h 70"/>
                <a:gd name="T6" fmla="*/ 0 w 183"/>
                <a:gd name="T7" fmla="*/ 42 h 70"/>
                <a:gd name="T8" fmla="*/ 91 w 183"/>
                <a:gd name="T9" fmla="*/ 70 h 70"/>
                <a:gd name="T10" fmla="*/ 183 w 183"/>
                <a:gd name="T11" fmla="*/ 42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2"/>
                    <a:pt x="0" y="4"/>
                  </a:cubicBezTo>
                  <a:cubicBezTo>
                    <a:pt x="0" y="42"/>
                    <a:pt x="0" y="42"/>
                    <a:pt x="0" y="42"/>
                  </a:cubicBezTo>
                  <a:cubicBezTo>
                    <a:pt x="0" y="58"/>
                    <a:pt x="41" y="70"/>
                    <a:pt x="91" y="70"/>
                  </a:cubicBezTo>
                  <a:cubicBezTo>
                    <a:pt x="142" y="70"/>
                    <a:pt x="183" y="58"/>
                    <a:pt x="183" y="42"/>
                  </a:cubicBezTo>
                  <a:cubicBezTo>
                    <a:pt x="183" y="4"/>
                    <a:pt x="183" y="4"/>
                    <a:pt x="183" y="4"/>
                  </a:cubicBezTo>
                  <a:cubicBezTo>
                    <a:pt x="183" y="2"/>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65" name="Oval 116"/>
            <p:cNvSpPr>
              <a:spLocks noChangeArrowheads="1"/>
            </p:cNvSpPr>
            <p:nvPr/>
          </p:nvSpPr>
          <p:spPr bwMode="auto">
            <a:xfrm>
              <a:off x="13458244" y="5090450"/>
              <a:ext cx="852177" cy="210963"/>
            </a:xfrm>
            <a:prstGeom prst="ellipse">
              <a:avLst/>
            </a:pr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66" name="Freeform 117"/>
            <p:cNvSpPr>
              <a:spLocks/>
            </p:cNvSpPr>
            <p:nvPr/>
          </p:nvSpPr>
          <p:spPr bwMode="auto">
            <a:xfrm>
              <a:off x="13423547" y="5552625"/>
              <a:ext cx="922960" cy="352530"/>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3"/>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3"/>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67" name="Freeform 118"/>
            <p:cNvSpPr>
              <a:spLocks/>
            </p:cNvSpPr>
            <p:nvPr/>
          </p:nvSpPr>
          <p:spPr bwMode="auto">
            <a:xfrm>
              <a:off x="13423547" y="5855189"/>
              <a:ext cx="922960" cy="351141"/>
            </a:xfrm>
            <a:custGeom>
              <a:avLst/>
              <a:gdLst>
                <a:gd name="T0" fmla="*/ 91 w 183"/>
                <a:gd name="T1" fmla="*/ 24 h 70"/>
                <a:gd name="T2" fmla="*/ 1 w 183"/>
                <a:gd name="T3" fmla="*/ 0 h 70"/>
                <a:gd name="T4" fmla="*/ 0 w 183"/>
                <a:gd name="T5" fmla="*/ 4 h 70"/>
                <a:gd name="T6" fmla="*/ 0 w 183"/>
                <a:gd name="T7" fmla="*/ 43 h 70"/>
                <a:gd name="T8" fmla="*/ 91 w 183"/>
                <a:gd name="T9" fmla="*/ 70 h 70"/>
                <a:gd name="T10" fmla="*/ 183 w 183"/>
                <a:gd name="T11" fmla="*/ 43 h 70"/>
                <a:gd name="T12" fmla="*/ 183 w 183"/>
                <a:gd name="T13" fmla="*/ 4 h 70"/>
                <a:gd name="T14" fmla="*/ 182 w 183"/>
                <a:gd name="T15" fmla="*/ 0 h 70"/>
                <a:gd name="T16" fmla="*/ 91 w 183"/>
                <a:gd name="T1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70">
                  <a:moveTo>
                    <a:pt x="91" y="24"/>
                  </a:moveTo>
                  <a:cubicBezTo>
                    <a:pt x="45" y="24"/>
                    <a:pt x="7" y="14"/>
                    <a:pt x="1" y="0"/>
                  </a:cubicBezTo>
                  <a:cubicBezTo>
                    <a:pt x="1" y="1"/>
                    <a:pt x="0" y="3"/>
                    <a:pt x="0" y="4"/>
                  </a:cubicBezTo>
                  <a:cubicBezTo>
                    <a:pt x="0" y="43"/>
                    <a:pt x="0" y="43"/>
                    <a:pt x="0" y="43"/>
                  </a:cubicBezTo>
                  <a:cubicBezTo>
                    <a:pt x="0" y="58"/>
                    <a:pt x="41" y="70"/>
                    <a:pt x="91" y="70"/>
                  </a:cubicBezTo>
                  <a:cubicBezTo>
                    <a:pt x="142" y="70"/>
                    <a:pt x="183" y="58"/>
                    <a:pt x="183" y="43"/>
                  </a:cubicBezTo>
                  <a:cubicBezTo>
                    <a:pt x="183" y="4"/>
                    <a:pt x="183" y="4"/>
                    <a:pt x="183" y="4"/>
                  </a:cubicBezTo>
                  <a:cubicBezTo>
                    <a:pt x="183" y="3"/>
                    <a:pt x="182" y="1"/>
                    <a:pt x="182" y="0"/>
                  </a:cubicBezTo>
                  <a:cubicBezTo>
                    <a:pt x="176" y="14"/>
                    <a:pt x="138" y="24"/>
                    <a:pt x="91" y="24"/>
                  </a:cubicBez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grpSp>
      <p:sp>
        <p:nvSpPr>
          <p:cNvPr id="35" name="TextBox 34"/>
          <p:cNvSpPr txBox="1"/>
          <p:nvPr/>
        </p:nvSpPr>
        <p:spPr>
          <a:xfrm>
            <a:off x="1001605" y="2069309"/>
            <a:ext cx="4528713" cy="4071106"/>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kern="0" dirty="0">
                <a:solidFill>
                  <a:sysClr val="windowText" lastClr="000000"/>
                </a:solidFill>
                <a:latin typeface="Calibri"/>
              </a:rPr>
              <a:t>Decrease reliance on tape backup to save money and increase agility</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Azure Backup integrated with SCDPM protects enterprise workloads including SharePoint, Exchange, SQL Server, and Hyper-V VMs, </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Lowers the management costs of backing up remote/branch offices</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Reduce the dependence on offsite tape backup to accelerate recovery time</a:t>
            </a:r>
          </a:p>
        </p:txBody>
      </p:sp>
      <p:sp>
        <p:nvSpPr>
          <p:cNvPr id="36" name="Freeform 9"/>
          <p:cNvSpPr>
            <a:spLocks noEditPoints="1"/>
          </p:cNvSpPr>
          <p:nvPr/>
        </p:nvSpPr>
        <p:spPr bwMode="black">
          <a:xfrm>
            <a:off x="480485" y="2213233"/>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37" name="Freeform 9"/>
          <p:cNvSpPr>
            <a:spLocks noEditPoints="1"/>
          </p:cNvSpPr>
          <p:nvPr/>
        </p:nvSpPr>
        <p:spPr bwMode="black">
          <a:xfrm>
            <a:off x="480485" y="4553476"/>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38" name="Freeform 9"/>
          <p:cNvSpPr>
            <a:spLocks noEditPoints="1"/>
          </p:cNvSpPr>
          <p:nvPr/>
        </p:nvSpPr>
        <p:spPr bwMode="black">
          <a:xfrm>
            <a:off x="480485" y="5438598"/>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39" name="Freeform 9"/>
          <p:cNvSpPr>
            <a:spLocks noEditPoints="1"/>
          </p:cNvSpPr>
          <p:nvPr/>
        </p:nvSpPr>
        <p:spPr bwMode="black">
          <a:xfrm>
            <a:off x="480485" y="3277229"/>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Tree>
    <p:extLst>
      <p:ext uri="{BB962C8B-B14F-4D97-AF65-F5344CB8AC3E}">
        <p14:creationId xmlns:p14="http://schemas.microsoft.com/office/powerpoint/2010/main" val="3569032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7898" r="47794" b="34718"/>
          <a:stretch/>
        </p:blipFill>
        <p:spPr>
          <a:xfrm>
            <a:off x="2565264" y="6562537"/>
            <a:ext cx="2086655" cy="434172"/>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7898" r="47794"/>
          <a:stretch/>
        </p:blipFill>
        <p:spPr>
          <a:xfrm>
            <a:off x="4626848" y="6074443"/>
            <a:ext cx="3003129" cy="95717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7794"/>
          <a:stretch/>
        </p:blipFill>
        <p:spPr>
          <a:xfrm>
            <a:off x="5945725" y="4901088"/>
            <a:ext cx="6490697" cy="1755798"/>
          </a:xfrm>
          <a:prstGeom prst="rect">
            <a:avLst/>
          </a:prstGeom>
        </p:spPr>
      </p:pic>
      <p:sp>
        <p:nvSpPr>
          <p:cNvPr id="2" name="Title 1"/>
          <p:cNvSpPr>
            <a:spLocks noGrp="1"/>
          </p:cNvSpPr>
          <p:nvPr>
            <p:ph type="title"/>
          </p:nvPr>
        </p:nvSpPr>
        <p:spPr/>
        <p:txBody>
          <a:bodyPr/>
          <a:lstStyle/>
          <a:p>
            <a:r>
              <a:rPr lang="en-US" sz="4896" spc="-51" dirty="0">
                <a:solidFill>
                  <a:schemeClr val="accent4"/>
                </a:solidFill>
              </a:rPr>
              <a:t>Recovery</a:t>
            </a:r>
            <a:br>
              <a:rPr lang="en-US" sz="4896" spc="-51" dirty="0">
                <a:solidFill>
                  <a:schemeClr val="accent4"/>
                </a:solidFill>
              </a:rPr>
            </a:br>
            <a:r>
              <a:rPr lang="en-US" sz="4080" spc="-51" dirty="0">
                <a:solidFill>
                  <a:schemeClr val="accent4"/>
                </a:solidFill>
              </a:rPr>
              <a:t>Protect your applications</a:t>
            </a:r>
            <a:endParaRPr lang="en-US" sz="4896" spc="-51" dirty="0">
              <a:solidFill>
                <a:schemeClr val="accent4"/>
              </a:solidFill>
            </a:endParaRPr>
          </a:p>
        </p:txBody>
      </p:sp>
      <p:sp>
        <p:nvSpPr>
          <p:cNvPr id="5" name="TextBox 4"/>
          <p:cNvSpPr txBox="1"/>
          <p:nvPr/>
        </p:nvSpPr>
        <p:spPr>
          <a:xfrm>
            <a:off x="1001604" y="1814997"/>
            <a:ext cx="4692800" cy="4482854"/>
          </a:xfrm>
          <a:prstGeom prst="rect">
            <a:avLst/>
          </a:prstGeom>
          <a:noFill/>
        </p:spPr>
        <p:txBody>
          <a:bodyPr wrap="square" lIns="182828" tIns="146262" rIns="182828" bIns="146262" rtlCol="0">
            <a:spAutoFit/>
          </a:bodyPr>
          <a:lstStyle/>
          <a:p>
            <a:pPr defTabSz="932384">
              <a:lnSpc>
                <a:spcPct val="90000"/>
              </a:lnSpc>
              <a:spcAft>
                <a:spcPts val="600"/>
              </a:spcAft>
              <a:defRPr/>
            </a:pPr>
            <a:r>
              <a:rPr lang="en-US" kern="0" dirty="0">
                <a:solidFill>
                  <a:sysClr val="windowText" lastClr="000000"/>
                </a:solidFill>
                <a:latin typeface="Calibri"/>
              </a:rPr>
              <a:t>Orchestrate the recovery of your apps for simplified disaster recovery </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Improve Recovery-Time-Objectives (RTO) and Recovery-Point-Objectives (RPO) for both planned and unplanned outages</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Achieve zero impact disaster recovery drills</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Minimize app errors and data loss with application consistent recovery points </a:t>
            </a:r>
          </a:p>
          <a:p>
            <a:pPr defTabSz="932384">
              <a:lnSpc>
                <a:spcPct val="90000"/>
              </a:lnSpc>
              <a:spcAft>
                <a:spcPts val="600"/>
              </a:spcAft>
              <a:defRPr/>
            </a:pPr>
            <a:endParaRPr lang="en-US" kern="0" dirty="0">
              <a:solidFill>
                <a:sysClr val="windowText" lastClr="000000"/>
              </a:solidFill>
              <a:latin typeface="Calibri"/>
            </a:endParaRPr>
          </a:p>
          <a:p>
            <a:pPr defTabSz="932384">
              <a:lnSpc>
                <a:spcPct val="90000"/>
              </a:lnSpc>
              <a:spcAft>
                <a:spcPts val="600"/>
              </a:spcAft>
              <a:defRPr/>
            </a:pPr>
            <a:r>
              <a:rPr lang="en-US" kern="0" dirty="0">
                <a:solidFill>
                  <a:sysClr val="windowText" lastClr="000000"/>
                </a:solidFill>
                <a:latin typeface="Calibri"/>
              </a:rPr>
              <a:t>Replication for heterogeneous environments: Hyper-V, VMware, and physical  </a:t>
            </a:r>
          </a:p>
        </p:txBody>
      </p:sp>
      <p:sp>
        <p:nvSpPr>
          <p:cNvPr id="6" name="Freeform 9"/>
          <p:cNvSpPr>
            <a:spLocks noEditPoints="1"/>
          </p:cNvSpPr>
          <p:nvPr/>
        </p:nvSpPr>
        <p:spPr bwMode="black">
          <a:xfrm>
            <a:off x="480485" y="1987182"/>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8" name="Freeform 9"/>
          <p:cNvSpPr>
            <a:spLocks noEditPoints="1"/>
          </p:cNvSpPr>
          <p:nvPr/>
        </p:nvSpPr>
        <p:spPr bwMode="black">
          <a:xfrm>
            <a:off x="480485" y="3907804"/>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64" name="Freeform 9"/>
          <p:cNvSpPr>
            <a:spLocks noEditPoints="1"/>
          </p:cNvSpPr>
          <p:nvPr/>
        </p:nvSpPr>
        <p:spPr bwMode="black">
          <a:xfrm>
            <a:off x="480485" y="4668994"/>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65" name="Freeform 9"/>
          <p:cNvSpPr>
            <a:spLocks noEditPoints="1"/>
          </p:cNvSpPr>
          <p:nvPr/>
        </p:nvSpPr>
        <p:spPr bwMode="black">
          <a:xfrm>
            <a:off x="480485" y="5627694"/>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sp>
        <p:nvSpPr>
          <p:cNvPr id="74" name="Freeform 30"/>
          <p:cNvSpPr>
            <a:spLocks/>
          </p:cNvSpPr>
          <p:nvPr/>
        </p:nvSpPr>
        <p:spPr bwMode="auto">
          <a:xfrm>
            <a:off x="4851691" y="6217881"/>
            <a:ext cx="4374046" cy="78289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5" name="Freeform 19"/>
          <p:cNvSpPr>
            <a:spLocks/>
          </p:cNvSpPr>
          <p:nvPr/>
        </p:nvSpPr>
        <p:spPr bwMode="auto">
          <a:xfrm>
            <a:off x="6507789" y="4990677"/>
            <a:ext cx="5925395" cy="2010103"/>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6" name="TextBox 75"/>
          <p:cNvSpPr txBox="1"/>
          <p:nvPr/>
        </p:nvSpPr>
        <p:spPr>
          <a:xfrm>
            <a:off x="8892600" y="1585528"/>
            <a:ext cx="1472794" cy="803642"/>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3598" kern="0" dirty="0">
                <a:solidFill>
                  <a:srgbClr val="FFFFFF"/>
                </a:solidFill>
                <a:latin typeface="Calibri"/>
              </a:rPr>
              <a:t>Azure</a:t>
            </a:r>
          </a:p>
        </p:txBody>
      </p:sp>
      <p:sp>
        <p:nvSpPr>
          <p:cNvPr id="80" name="Rectangle 38"/>
          <p:cNvSpPr>
            <a:spLocks noChangeArrowheads="1"/>
          </p:cNvSpPr>
          <p:nvPr/>
        </p:nvSpPr>
        <p:spPr bwMode="auto">
          <a:xfrm>
            <a:off x="7010696" y="6177504"/>
            <a:ext cx="57083" cy="20454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1" name="Oval 39"/>
          <p:cNvSpPr>
            <a:spLocks noChangeArrowheads="1"/>
          </p:cNvSpPr>
          <p:nvPr/>
        </p:nvSpPr>
        <p:spPr bwMode="auto">
          <a:xfrm>
            <a:off x="6901285" y="5996742"/>
            <a:ext cx="275899" cy="2758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2" name="Oval 40"/>
          <p:cNvSpPr>
            <a:spLocks noChangeArrowheads="1"/>
          </p:cNvSpPr>
          <p:nvPr/>
        </p:nvSpPr>
        <p:spPr bwMode="auto">
          <a:xfrm>
            <a:off x="6934585" y="5858792"/>
            <a:ext cx="199788" cy="19978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6" name="Rectangle 44"/>
          <p:cNvSpPr>
            <a:spLocks noChangeArrowheads="1"/>
          </p:cNvSpPr>
          <p:nvPr/>
        </p:nvSpPr>
        <p:spPr bwMode="auto">
          <a:xfrm>
            <a:off x="6637997" y="6272641"/>
            <a:ext cx="61840" cy="20454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7" name="Oval 45"/>
          <p:cNvSpPr>
            <a:spLocks noChangeArrowheads="1"/>
          </p:cNvSpPr>
          <p:nvPr/>
        </p:nvSpPr>
        <p:spPr bwMode="auto">
          <a:xfrm>
            <a:off x="6533345" y="6091880"/>
            <a:ext cx="271142" cy="2758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88" name="Oval 46"/>
          <p:cNvSpPr>
            <a:spLocks noChangeArrowheads="1"/>
          </p:cNvSpPr>
          <p:nvPr/>
        </p:nvSpPr>
        <p:spPr bwMode="auto">
          <a:xfrm>
            <a:off x="6566642" y="5953929"/>
            <a:ext cx="199788" cy="19978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7817" r="30439"/>
          <a:stretch/>
        </p:blipFill>
        <p:spPr>
          <a:xfrm>
            <a:off x="7375243" y="756462"/>
            <a:ext cx="4491147" cy="6392703"/>
          </a:xfrm>
          <a:prstGeom prst="rect">
            <a:avLst/>
          </a:prstGeom>
        </p:spPr>
      </p:pic>
      <p:sp>
        <p:nvSpPr>
          <p:cNvPr id="29" name="Freeform 9"/>
          <p:cNvSpPr>
            <a:spLocks noEditPoints="1"/>
          </p:cNvSpPr>
          <p:nvPr/>
        </p:nvSpPr>
        <p:spPr bwMode="black">
          <a:xfrm>
            <a:off x="480485" y="2987584"/>
            <a:ext cx="462310" cy="464187"/>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2000" kern="0" dirty="0">
              <a:solidFill>
                <a:srgbClr val="505050"/>
              </a:solidFill>
              <a:latin typeface="Calibri"/>
            </a:endParaRPr>
          </a:p>
        </p:txBody>
      </p:sp>
      <p:grpSp>
        <p:nvGrpSpPr>
          <p:cNvPr id="3" name="Group 2"/>
          <p:cNvGrpSpPr/>
          <p:nvPr/>
        </p:nvGrpSpPr>
        <p:grpSpPr>
          <a:xfrm>
            <a:off x="7729005" y="6091882"/>
            <a:ext cx="275899" cy="523258"/>
            <a:chOff x="7729433" y="6092616"/>
            <a:chExt cx="275977" cy="523407"/>
          </a:xfrm>
        </p:grpSpPr>
        <p:sp>
          <p:nvSpPr>
            <p:cNvPr id="77"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8"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79"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grpSp>
      <p:grpSp>
        <p:nvGrpSpPr>
          <p:cNvPr id="30" name="Group 29"/>
          <p:cNvGrpSpPr/>
          <p:nvPr/>
        </p:nvGrpSpPr>
        <p:grpSpPr>
          <a:xfrm>
            <a:off x="11673162" y="5740979"/>
            <a:ext cx="275899" cy="523258"/>
            <a:chOff x="7729433" y="6092616"/>
            <a:chExt cx="275977" cy="523407"/>
          </a:xfrm>
        </p:grpSpPr>
        <p:sp>
          <p:nvSpPr>
            <p:cNvPr id="32"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33"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sp>
          <p:nvSpPr>
            <p:cNvPr id="34"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latin typeface="Calibri"/>
              </a:endParaRPr>
            </a:p>
          </p:txBody>
        </p:sp>
      </p:grpSp>
    </p:spTree>
    <p:extLst>
      <p:ext uri="{BB962C8B-B14F-4D97-AF65-F5344CB8AC3E}">
        <p14:creationId xmlns:p14="http://schemas.microsoft.com/office/powerpoint/2010/main" val="3160131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1F933A5-1592-4009-9E3C-E30F9D33C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p:blipFill>
        <p:spPr>
          <a:xfrm>
            <a:off x="-18059" y="1157789"/>
            <a:ext cx="12452772" cy="5836735"/>
          </a:xfrm>
          <a:prstGeom prst="rect">
            <a:avLst/>
          </a:prstGeom>
        </p:spPr>
      </p:pic>
      <p:sp>
        <p:nvSpPr>
          <p:cNvPr id="2" name="Title 1"/>
          <p:cNvSpPr>
            <a:spLocks noGrp="1"/>
          </p:cNvSpPr>
          <p:nvPr>
            <p:ph type="title"/>
          </p:nvPr>
        </p:nvSpPr>
        <p:spPr>
          <a:xfrm>
            <a:off x="856529" y="314101"/>
            <a:ext cx="10723417" cy="950508"/>
          </a:xfrm>
        </p:spPr>
        <p:txBody>
          <a:bodyPr>
            <a:normAutofit fontScale="90000"/>
          </a:bodyPr>
          <a:lstStyle/>
          <a:p>
            <a:r>
              <a:rPr lang="en-US" dirty="0"/>
              <a:t>Insight to drive action</a:t>
            </a:r>
            <a:br>
              <a:rPr lang="en-US" dirty="0"/>
            </a:br>
            <a:endParaRPr lang="en-US" dirty="0"/>
          </a:p>
        </p:txBody>
      </p:sp>
      <p:sp>
        <p:nvSpPr>
          <p:cNvPr id="10" name="Rectangle 9">
            <a:extLst>
              <a:ext uri="{FF2B5EF4-FFF2-40B4-BE49-F238E27FC236}">
                <a16:creationId xmlns:a16="http://schemas.microsoft.com/office/drawing/2014/main" id="{0C40F358-AE8B-487A-9E39-B3C68B4F40F8}"/>
              </a:ext>
            </a:extLst>
          </p:cNvPr>
          <p:cNvSpPr/>
          <p:nvPr/>
        </p:nvSpPr>
        <p:spPr bwMode="auto">
          <a:xfrm>
            <a:off x="883" y="497"/>
            <a:ext cx="12434711" cy="11577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11D2B898-596C-4ADC-B275-788467646A19}"/>
              </a:ext>
            </a:extLst>
          </p:cNvPr>
          <p:cNvSpPr txBox="1">
            <a:spLocks/>
          </p:cNvSpPr>
          <p:nvPr/>
        </p:nvSpPr>
        <p:spPr>
          <a:xfrm>
            <a:off x="275480" y="211510"/>
            <a:ext cx="11885515" cy="946279"/>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3264" spc="-104" dirty="0">
                <a:solidFill>
                  <a:srgbClr val="FFFFFF"/>
                </a:solidFill>
                <a:latin typeface="Segoe UI Light"/>
              </a:rPr>
              <a:t>Azure backup and site recovery</a:t>
            </a:r>
          </a:p>
        </p:txBody>
      </p:sp>
      <p:sp>
        <p:nvSpPr>
          <p:cNvPr id="15" name="Rectangle 14">
            <a:extLst>
              <a:ext uri="{FF2B5EF4-FFF2-40B4-BE49-F238E27FC236}">
                <a16:creationId xmlns:a16="http://schemas.microsoft.com/office/drawing/2014/main" id="{20D51A47-45F8-4F84-B756-EC9008BFB860}"/>
              </a:ext>
            </a:extLst>
          </p:cNvPr>
          <p:cNvSpPr/>
          <p:nvPr/>
        </p:nvSpPr>
        <p:spPr>
          <a:xfrm>
            <a:off x="1824437"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2" name="Title 3">
            <a:extLst>
              <a:ext uri="{FF2B5EF4-FFF2-40B4-BE49-F238E27FC236}">
                <a16:creationId xmlns:a16="http://schemas.microsoft.com/office/drawing/2014/main" id="{8E5CFDE3-92E8-4119-AF95-7FFA51E0CF94}"/>
              </a:ext>
            </a:extLst>
          </p:cNvPr>
          <p:cNvSpPr txBox="1">
            <a:spLocks/>
          </p:cNvSpPr>
          <p:nvPr/>
        </p:nvSpPr>
        <p:spPr bwMode="auto">
          <a:xfrm>
            <a:off x="1989079" y="2942381"/>
            <a:ext cx="2062274" cy="1622900"/>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Reduced cost with no hardware</a:t>
            </a:r>
          </a:p>
        </p:txBody>
      </p:sp>
      <p:sp>
        <p:nvSpPr>
          <p:cNvPr id="24" name="Rectangle 23">
            <a:extLst>
              <a:ext uri="{FF2B5EF4-FFF2-40B4-BE49-F238E27FC236}">
                <a16:creationId xmlns:a16="http://schemas.microsoft.com/office/drawing/2014/main" id="{3A0CC207-74E2-4E82-977E-5DAD4FD89A0B}"/>
              </a:ext>
            </a:extLst>
          </p:cNvPr>
          <p:cNvSpPr/>
          <p:nvPr/>
        </p:nvSpPr>
        <p:spPr>
          <a:xfrm>
            <a:off x="4898912" y="2525148"/>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5" name="Title 3">
            <a:extLst>
              <a:ext uri="{FF2B5EF4-FFF2-40B4-BE49-F238E27FC236}">
                <a16:creationId xmlns:a16="http://schemas.microsoft.com/office/drawing/2014/main" id="{53408197-CF17-4D62-8B72-04E21EC642B9}"/>
              </a:ext>
            </a:extLst>
          </p:cNvPr>
          <p:cNvSpPr txBox="1">
            <a:spLocks/>
          </p:cNvSpPr>
          <p:nvPr/>
        </p:nvSpPr>
        <p:spPr bwMode="auto">
          <a:xfrm>
            <a:off x="5063552" y="2942381"/>
            <a:ext cx="2257193" cy="2057469"/>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Reduced complexity and simpler execution</a:t>
            </a:r>
          </a:p>
        </p:txBody>
      </p:sp>
      <p:sp>
        <p:nvSpPr>
          <p:cNvPr id="26" name="Rectangle 25">
            <a:extLst>
              <a:ext uri="{FF2B5EF4-FFF2-40B4-BE49-F238E27FC236}">
                <a16:creationId xmlns:a16="http://schemas.microsoft.com/office/drawing/2014/main" id="{A3C77A0C-D706-45E7-A041-6038EE841166}"/>
              </a:ext>
            </a:extLst>
          </p:cNvPr>
          <p:cNvSpPr/>
          <p:nvPr/>
        </p:nvSpPr>
        <p:spPr>
          <a:xfrm>
            <a:off x="7973386" y="2526187"/>
            <a:ext cx="2421834" cy="247470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kern="0" dirty="0">
              <a:solidFill>
                <a:sysClr val="windowText" lastClr="000000"/>
              </a:solidFill>
              <a:latin typeface="Calibri"/>
            </a:endParaRPr>
          </a:p>
        </p:txBody>
      </p:sp>
      <p:sp>
        <p:nvSpPr>
          <p:cNvPr id="27" name="Title 3">
            <a:extLst>
              <a:ext uri="{FF2B5EF4-FFF2-40B4-BE49-F238E27FC236}">
                <a16:creationId xmlns:a16="http://schemas.microsoft.com/office/drawing/2014/main" id="{5988B3D5-B24D-4CAE-B71F-51915EB84C8A}"/>
              </a:ext>
            </a:extLst>
          </p:cNvPr>
          <p:cNvSpPr txBox="1">
            <a:spLocks/>
          </p:cNvSpPr>
          <p:nvPr/>
        </p:nvSpPr>
        <p:spPr bwMode="auto">
          <a:xfrm>
            <a:off x="8187745" y="2942381"/>
            <a:ext cx="2151481" cy="1794573"/>
          </a:xfrm>
          <a:prstGeom prst="rect">
            <a:avLst/>
          </a:prstGeom>
          <a:noFill/>
          <a:ln>
            <a:noFill/>
          </a:ln>
          <a:extLst>
            <a:ext uri="{FAA26D3D-D897-4be2-8F04-BA451C77F1D7}">
              <ma14:placeholderFlag xmlns:ma14="http://schemas.microsoft.com/office/mac/drawingml/2011/main" xmlns="" val="1"/>
            </a:ext>
          </a:extLst>
        </p:spPr>
        <p:txBody>
          <a:bodyPr vert="horz" wrap="square" lIns="93247" tIns="46623" rIns="93247" bIns="46623" numCol="1" anchor="t"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09">
              <a:lnSpc>
                <a:spcPts val="3366"/>
              </a:lnSpc>
              <a:defRPr/>
            </a:pPr>
            <a:r>
              <a:rPr lang="en-US" sz="2856" dirty="0">
                <a:solidFill>
                  <a:srgbClr val="FFFFFF"/>
                </a:solidFill>
              </a:rPr>
              <a:t>Increased compliance and availability</a:t>
            </a:r>
          </a:p>
        </p:txBody>
      </p:sp>
      <p:sp>
        <p:nvSpPr>
          <p:cNvPr id="28" name="Rectangle 27">
            <a:extLst>
              <a:ext uri="{FF2B5EF4-FFF2-40B4-BE49-F238E27FC236}">
                <a16:creationId xmlns:a16="http://schemas.microsoft.com/office/drawing/2014/main" id="{1C0AC407-7D95-4AE7-B932-BCD17C4BCC46}"/>
              </a:ext>
            </a:extLst>
          </p:cNvPr>
          <p:cNvSpPr/>
          <p:nvPr/>
        </p:nvSpPr>
        <p:spPr>
          <a:xfrm>
            <a:off x="-18941" y="5578030"/>
            <a:ext cx="12453653" cy="382308"/>
          </a:xfrm>
          <a:prstGeom prst="rect">
            <a:avLst/>
          </a:prstGeom>
        </p:spPr>
        <p:txBody>
          <a:bodyPr wrap="square">
            <a:spAutoFit/>
          </a:bodyPr>
          <a:lstStyle/>
          <a:p>
            <a:pPr marL="697695" defTabSz="950846" fontAlgn="base">
              <a:spcBef>
                <a:spcPct val="0"/>
              </a:spcBef>
              <a:spcAft>
                <a:spcPct val="0"/>
              </a:spcAft>
              <a:defRPr/>
            </a:pPr>
            <a:r>
              <a:rPr lang="en-US" sz="1836" kern="0" dirty="0">
                <a:solidFill>
                  <a:sysClr val="windowText" lastClr="000000"/>
                </a:solidFill>
                <a:latin typeface="Segoe UI"/>
              </a:rPr>
              <a:t>       Advanced data protection              Application and site recover           Storage archival and management</a:t>
            </a:r>
          </a:p>
        </p:txBody>
      </p:sp>
    </p:spTree>
    <p:extLst>
      <p:ext uri="{BB962C8B-B14F-4D97-AF65-F5344CB8AC3E}">
        <p14:creationId xmlns:p14="http://schemas.microsoft.com/office/powerpoint/2010/main" val="2373641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4" grpId="0" animBg="1"/>
      <p:bldP spid="25" grpId="0"/>
      <p:bldP spid="26" grpId="0" animBg="1"/>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bwMode="auto">
          <a:xfrm flipH="1">
            <a:off x="53691" y="2854962"/>
            <a:ext cx="12457386" cy="413956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p:cNvSpPr/>
          <p:nvPr/>
        </p:nvSpPr>
        <p:spPr bwMode="auto">
          <a:xfrm>
            <a:off x="7089271" y="2680129"/>
            <a:ext cx="3602524" cy="3602524"/>
          </a:xfrm>
          <a:prstGeom prst="ellipse">
            <a:avLst/>
          </a:prstGeom>
          <a:solidFill>
            <a:schemeClr val="accent1">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92" name="TextBox 91"/>
          <p:cNvSpPr txBox="1"/>
          <p:nvPr/>
        </p:nvSpPr>
        <p:spPr>
          <a:xfrm>
            <a:off x="4141842"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Storage</a:t>
            </a:r>
          </a:p>
        </p:txBody>
      </p:sp>
      <p:sp>
        <p:nvSpPr>
          <p:cNvPr id="94" name="Storage"/>
          <p:cNvSpPr>
            <a:spLocks noEditPoints="1"/>
          </p:cNvSpPr>
          <p:nvPr/>
        </p:nvSpPr>
        <p:spPr bwMode="auto">
          <a:xfrm>
            <a:off x="4465016" y="5344540"/>
            <a:ext cx="257139" cy="298408"/>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95" name="Oval 94"/>
          <p:cNvSpPr/>
          <p:nvPr/>
        </p:nvSpPr>
        <p:spPr bwMode="auto">
          <a:xfrm>
            <a:off x="4262113"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8" name="TextBox 87"/>
          <p:cNvSpPr txBox="1"/>
          <p:nvPr/>
        </p:nvSpPr>
        <p:spPr>
          <a:xfrm>
            <a:off x="3003883"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Compute</a:t>
            </a:r>
          </a:p>
        </p:txBody>
      </p:sp>
      <p:sp>
        <p:nvSpPr>
          <p:cNvPr id="90" name="Compute"/>
          <p:cNvSpPr>
            <a:spLocks noEditPoints="1"/>
          </p:cNvSpPr>
          <p:nvPr/>
        </p:nvSpPr>
        <p:spPr bwMode="auto">
          <a:xfrm>
            <a:off x="3284200" y="5335017"/>
            <a:ext cx="342851" cy="298408"/>
          </a:xfrm>
          <a:custGeom>
            <a:avLst/>
            <a:gdLst>
              <a:gd name="T0" fmla="*/ 98 w 216"/>
              <a:gd name="T1" fmla="*/ 0 h 188"/>
              <a:gd name="T2" fmla="*/ 98 w 216"/>
              <a:gd name="T3" fmla="*/ 47 h 188"/>
              <a:gd name="T4" fmla="*/ 0 w 216"/>
              <a:gd name="T5" fmla="*/ 47 h 188"/>
              <a:gd name="T6" fmla="*/ 0 w 216"/>
              <a:gd name="T7" fmla="*/ 157 h 188"/>
              <a:gd name="T8" fmla="*/ 75 w 216"/>
              <a:gd name="T9" fmla="*/ 157 h 188"/>
              <a:gd name="T10" fmla="*/ 75 w 216"/>
              <a:gd name="T11" fmla="*/ 172 h 188"/>
              <a:gd name="T12" fmla="*/ 43 w 216"/>
              <a:gd name="T13" fmla="*/ 172 h 188"/>
              <a:gd name="T14" fmla="*/ 43 w 216"/>
              <a:gd name="T15" fmla="*/ 188 h 188"/>
              <a:gd name="T16" fmla="*/ 216 w 216"/>
              <a:gd name="T17" fmla="*/ 188 h 188"/>
              <a:gd name="T18" fmla="*/ 216 w 216"/>
              <a:gd name="T19" fmla="*/ 0 h 188"/>
              <a:gd name="T20" fmla="*/ 98 w 216"/>
              <a:gd name="T21" fmla="*/ 0 h 188"/>
              <a:gd name="T22" fmla="*/ 114 w 216"/>
              <a:gd name="T23" fmla="*/ 16 h 188"/>
              <a:gd name="T24" fmla="*/ 200 w 216"/>
              <a:gd name="T25" fmla="*/ 16 h 188"/>
              <a:gd name="T26" fmla="*/ 200 w 216"/>
              <a:gd name="T27" fmla="*/ 63 h 188"/>
              <a:gd name="T28" fmla="*/ 165 w 216"/>
              <a:gd name="T29" fmla="*/ 63 h 188"/>
              <a:gd name="T30" fmla="*/ 165 w 216"/>
              <a:gd name="T31" fmla="*/ 47 h 188"/>
              <a:gd name="T32" fmla="*/ 114 w 216"/>
              <a:gd name="T33" fmla="*/ 47 h 188"/>
              <a:gd name="T34" fmla="*/ 114 w 216"/>
              <a:gd name="T35" fmla="*/ 16 h 188"/>
              <a:gd name="T36" fmla="*/ 165 w 216"/>
              <a:gd name="T37" fmla="*/ 78 h 188"/>
              <a:gd name="T38" fmla="*/ 200 w 216"/>
              <a:gd name="T39" fmla="*/ 78 h 188"/>
              <a:gd name="T40" fmla="*/ 200 w 216"/>
              <a:gd name="T41" fmla="*/ 110 h 188"/>
              <a:gd name="T42" fmla="*/ 165 w 216"/>
              <a:gd name="T43" fmla="*/ 110 h 188"/>
              <a:gd name="T44" fmla="*/ 165 w 216"/>
              <a:gd name="T45" fmla="*/ 78 h 188"/>
              <a:gd name="T46" fmla="*/ 16 w 216"/>
              <a:gd name="T47" fmla="*/ 63 h 188"/>
              <a:gd name="T48" fmla="*/ 149 w 216"/>
              <a:gd name="T49" fmla="*/ 63 h 188"/>
              <a:gd name="T50" fmla="*/ 149 w 216"/>
              <a:gd name="T51" fmla="*/ 141 h 188"/>
              <a:gd name="T52" fmla="*/ 16 w 216"/>
              <a:gd name="T53" fmla="*/ 141 h 188"/>
              <a:gd name="T54" fmla="*/ 16 w 216"/>
              <a:gd name="T55" fmla="*/ 63 h 188"/>
              <a:gd name="T56" fmla="*/ 90 w 216"/>
              <a:gd name="T57" fmla="*/ 172 h 188"/>
              <a:gd name="T58" fmla="*/ 90 w 216"/>
              <a:gd name="T59" fmla="*/ 157 h 188"/>
              <a:gd name="T60" fmla="*/ 165 w 216"/>
              <a:gd name="T61" fmla="*/ 157 h 188"/>
              <a:gd name="T62" fmla="*/ 165 w 216"/>
              <a:gd name="T63" fmla="*/ 149 h 188"/>
              <a:gd name="T64" fmla="*/ 165 w 216"/>
              <a:gd name="T65" fmla="*/ 125 h 188"/>
              <a:gd name="T66" fmla="*/ 200 w 216"/>
              <a:gd name="T67" fmla="*/ 125 h 188"/>
              <a:gd name="T68" fmla="*/ 200 w 216"/>
              <a:gd name="T69" fmla="*/ 172 h 188"/>
              <a:gd name="T70" fmla="*/ 90 w 216"/>
              <a:gd name="T71" fmla="*/ 172 h 188"/>
              <a:gd name="T72" fmla="*/ 188 w 216"/>
              <a:gd name="T73" fmla="*/ 41 h 188"/>
              <a:gd name="T74" fmla="*/ 173 w 216"/>
              <a:gd name="T75" fmla="*/ 41 h 188"/>
              <a:gd name="T76" fmla="*/ 173 w 216"/>
              <a:gd name="T77" fmla="*/ 25 h 188"/>
              <a:gd name="T78" fmla="*/ 188 w 216"/>
              <a:gd name="T79" fmla="*/ 25 h 188"/>
              <a:gd name="T80" fmla="*/ 188 w 216"/>
              <a:gd name="T81" fmla="*/ 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188">
                <a:moveTo>
                  <a:pt x="98" y="0"/>
                </a:moveTo>
                <a:lnTo>
                  <a:pt x="98" y="47"/>
                </a:lnTo>
                <a:lnTo>
                  <a:pt x="0" y="47"/>
                </a:lnTo>
                <a:lnTo>
                  <a:pt x="0" y="157"/>
                </a:lnTo>
                <a:lnTo>
                  <a:pt x="75" y="157"/>
                </a:lnTo>
                <a:lnTo>
                  <a:pt x="75" y="172"/>
                </a:lnTo>
                <a:lnTo>
                  <a:pt x="43" y="172"/>
                </a:lnTo>
                <a:lnTo>
                  <a:pt x="43" y="188"/>
                </a:lnTo>
                <a:lnTo>
                  <a:pt x="216" y="188"/>
                </a:lnTo>
                <a:lnTo>
                  <a:pt x="216" y="0"/>
                </a:lnTo>
                <a:lnTo>
                  <a:pt x="98" y="0"/>
                </a:lnTo>
                <a:close/>
                <a:moveTo>
                  <a:pt x="114" y="16"/>
                </a:moveTo>
                <a:lnTo>
                  <a:pt x="200" y="16"/>
                </a:lnTo>
                <a:lnTo>
                  <a:pt x="200" y="63"/>
                </a:lnTo>
                <a:lnTo>
                  <a:pt x="165" y="63"/>
                </a:lnTo>
                <a:lnTo>
                  <a:pt x="165" y="47"/>
                </a:lnTo>
                <a:lnTo>
                  <a:pt x="114" y="47"/>
                </a:lnTo>
                <a:lnTo>
                  <a:pt x="114" y="16"/>
                </a:lnTo>
                <a:close/>
                <a:moveTo>
                  <a:pt x="165" y="78"/>
                </a:moveTo>
                <a:lnTo>
                  <a:pt x="200" y="78"/>
                </a:lnTo>
                <a:lnTo>
                  <a:pt x="200" y="110"/>
                </a:lnTo>
                <a:lnTo>
                  <a:pt x="165" y="110"/>
                </a:lnTo>
                <a:lnTo>
                  <a:pt x="165" y="78"/>
                </a:lnTo>
                <a:close/>
                <a:moveTo>
                  <a:pt x="16" y="63"/>
                </a:moveTo>
                <a:lnTo>
                  <a:pt x="149" y="63"/>
                </a:lnTo>
                <a:lnTo>
                  <a:pt x="149" y="141"/>
                </a:lnTo>
                <a:lnTo>
                  <a:pt x="16" y="141"/>
                </a:lnTo>
                <a:lnTo>
                  <a:pt x="16" y="63"/>
                </a:lnTo>
                <a:close/>
                <a:moveTo>
                  <a:pt x="90" y="172"/>
                </a:moveTo>
                <a:lnTo>
                  <a:pt x="90" y="157"/>
                </a:lnTo>
                <a:lnTo>
                  <a:pt x="165" y="157"/>
                </a:lnTo>
                <a:lnTo>
                  <a:pt x="165" y="149"/>
                </a:lnTo>
                <a:lnTo>
                  <a:pt x="165" y="125"/>
                </a:lnTo>
                <a:lnTo>
                  <a:pt x="200" y="125"/>
                </a:lnTo>
                <a:lnTo>
                  <a:pt x="200" y="172"/>
                </a:lnTo>
                <a:lnTo>
                  <a:pt x="90" y="172"/>
                </a:lnTo>
                <a:close/>
                <a:moveTo>
                  <a:pt x="188" y="41"/>
                </a:moveTo>
                <a:lnTo>
                  <a:pt x="173" y="41"/>
                </a:lnTo>
                <a:lnTo>
                  <a:pt x="173" y="25"/>
                </a:lnTo>
                <a:lnTo>
                  <a:pt x="188" y="25"/>
                </a:lnTo>
                <a:lnTo>
                  <a:pt x="188" y="41"/>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91" name="Oval 90"/>
          <p:cNvSpPr/>
          <p:nvPr/>
        </p:nvSpPr>
        <p:spPr bwMode="auto">
          <a:xfrm>
            <a:off x="3124154"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6" name="TextBox 85"/>
          <p:cNvSpPr txBox="1"/>
          <p:nvPr/>
        </p:nvSpPr>
        <p:spPr>
          <a:xfrm>
            <a:off x="1865925"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Identity</a:t>
            </a:r>
          </a:p>
        </p:txBody>
      </p:sp>
      <p:sp>
        <p:nvSpPr>
          <p:cNvPr id="87" name="Oval 86"/>
          <p:cNvSpPr/>
          <p:nvPr/>
        </p:nvSpPr>
        <p:spPr bwMode="auto">
          <a:xfrm>
            <a:off x="1986196"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82" name="TextBox 81"/>
          <p:cNvSpPr txBox="1"/>
          <p:nvPr/>
        </p:nvSpPr>
        <p:spPr>
          <a:xfrm>
            <a:off x="5279799" y="5992906"/>
            <a:ext cx="903488" cy="260258"/>
          </a:xfrm>
          <a:prstGeom prst="rect">
            <a:avLst/>
          </a:prstGeom>
          <a:noFill/>
        </p:spPr>
        <p:txBody>
          <a:bodyPr wrap="none" lIns="0" tIns="0" rIns="0" bIns="0" rtlCol="0" anchor="ctr" anchorCtr="0">
            <a:no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Networking</a:t>
            </a:r>
          </a:p>
        </p:txBody>
      </p:sp>
      <p:sp>
        <p:nvSpPr>
          <p:cNvPr id="84" name="Networking"/>
          <p:cNvSpPr>
            <a:spLocks noEditPoints="1"/>
          </p:cNvSpPr>
          <p:nvPr/>
        </p:nvSpPr>
        <p:spPr bwMode="auto">
          <a:xfrm>
            <a:off x="5545831" y="5308033"/>
            <a:ext cx="371422" cy="371422"/>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85" name="Oval 84"/>
          <p:cNvSpPr/>
          <p:nvPr/>
        </p:nvSpPr>
        <p:spPr bwMode="auto">
          <a:xfrm>
            <a:off x="5400070" y="5162272"/>
            <a:ext cx="662944" cy="662944"/>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96" name="TextBox 95"/>
          <p:cNvSpPr txBox="1"/>
          <p:nvPr/>
        </p:nvSpPr>
        <p:spPr>
          <a:xfrm>
            <a:off x="4522954" y="1911793"/>
            <a:ext cx="1072998" cy="60320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Segoe UI" charset="0"/>
                <a:ea typeface="Segoe UI" charset="0"/>
                <a:cs typeface="Segoe UI" charset="0"/>
              </a:rPr>
              <a:t>Cloud</a:t>
            </a:r>
          </a:p>
        </p:txBody>
      </p:sp>
      <p:cxnSp>
        <p:nvCxnSpPr>
          <p:cNvPr id="97" name="Straight Connector 96"/>
          <p:cNvCxnSpPr>
            <a:cxnSpLocks/>
          </p:cNvCxnSpPr>
          <p:nvPr/>
        </p:nvCxnSpPr>
        <p:spPr>
          <a:xfrm>
            <a:off x="3574500" y="3445125"/>
            <a:ext cx="906780" cy="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p:cNvCxnSpPr>
          <p:nvPr/>
        </p:nvCxnSpPr>
        <p:spPr>
          <a:xfrm>
            <a:off x="4024604" y="3457165"/>
            <a:ext cx="0" cy="1188654"/>
          </a:xfrm>
          <a:prstGeom prst="line">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Connector: Elbow 99"/>
          <p:cNvCxnSpPr>
            <a:stCxn id="87" idx="0"/>
          </p:cNvCxnSpPr>
          <p:nvPr/>
        </p:nvCxnSpPr>
        <p:spPr>
          <a:xfrm rot="5400000" flipH="1" flipV="1">
            <a:off x="2876500" y="4093635"/>
            <a:ext cx="509807" cy="1627470"/>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Connector: Elbow 100"/>
          <p:cNvCxnSpPr>
            <a:stCxn id="91" idx="0"/>
          </p:cNvCxnSpPr>
          <p:nvPr/>
        </p:nvCxnSpPr>
        <p:spPr>
          <a:xfrm rot="5400000" flipH="1" flipV="1">
            <a:off x="3445478" y="4662614"/>
            <a:ext cx="509807" cy="489512"/>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p:cNvCxnSpPr>
            <a:stCxn id="95" idx="0"/>
          </p:cNvCxnSpPr>
          <p:nvPr/>
        </p:nvCxnSpPr>
        <p:spPr>
          <a:xfrm rot="16200000" flipV="1">
            <a:off x="4093925" y="4662612"/>
            <a:ext cx="509807" cy="489514"/>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Connector: Elbow 102"/>
          <p:cNvCxnSpPr>
            <a:stCxn id="85" idx="0"/>
          </p:cNvCxnSpPr>
          <p:nvPr/>
        </p:nvCxnSpPr>
        <p:spPr>
          <a:xfrm rot="16200000" flipV="1">
            <a:off x="4583436" y="4014166"/>
            <a:ext cx="509808" cy="1786404"/>
          </a:xfrm>
          <a:prstGeom prst="bentConnector2">
            <a:avLst/>
          </a:prstGeom>
          <a:ln w="25400" cap="sq">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Freeform 10"/>
          <p:cNvSpPr>
            <a:spLocks/>
          </p:cNvSpPr>
          <p:nvPr/>
        </p:nvSpPr>
        <p:spPr bwMode="auto">
          <a:xfrm>
            <a:off x="2148856" y="5325584"/>
            <a:ext cx="337624" cy="32350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noFill/>
          <a:ln w="25400">
            <a:solidFill>
              <a:schemeClr val="accent1"/>
            </a:solidFill>
          </a:ln>
        </p:spPr>
        <p:txBody>
          <a:bodyPr vert="horz" wrap="square" lIns="124655" tIns="62328" rIns="124655" bIns="62328" numCol="1" anchor="t" anchorCtr="0" compatLnSpc="1">
            <a:prstTxWarp prst="textNoShape">
              <a:avLst/>
            </a:prstTxWarp>
          </a:bodyPr>
          <a:lstStyle/>
          <a:p>
            <a:pPr marL="0" marR="0" lvl="0" indent="0" algn="l" defTabSz="837580" rtl="0" eaLnBrk="1" fontAlgn="auto" latinLnBrk="0" hangingPunct="1">
              <a:lnSpc>
                <a:spcPct val="100000"/>
              </a:lnSpc>
              <a:spcBef>
                <a:spcPts val="0"/>
              </a:spcBef>
              <a:spcAft>
                <a:spcPts val="0"/>
              </a:spcAft>
              <a:buClrTx/>
              <a:buSzTx/>
              <a:buFontTx/>
              <a:buNone/>
              <a:tabLst/>
              <a:defRPr/>
            </a:pPr>
            <a:endParaRPr kumimoji="0" lang="en-US" sz="1649" b="0" i="0" u="none" strike="noStrike" kern="0" cap="none" spc="0" normalizeH="0" baseline="0" noProof="0">
              <a:ln>
                <a:noFill/>
              </a:ln>
              <a:solidFill>
                <a:srgbClr val="353535"/>
              </a:solidFill>
              <a:effectLst/>
              <a:uLnTx/>
              <a:uFillTx/>
              <a:latin typeface="Calibri" panose="020F0502020204030204"/>
              <a:ea typeface="+mn-ea"/>
              <a:cs typeface="+mn-cs"/>
            </a:endParaRPr>
          </a:p>
        </p:txBody>
      </p:sp>
      <p:grpSp>
        <p:nvGrpSpPr>
          <p:cNvPr id="4" name="Group 3"/>
          <p:cNvGrpSpPr/>
          <p:nvPr/>
        </p:nvGrpSpPr>
        <p:grpSpPr>
          <a:xfrm>
            <a:off x="4538359" y="2680129"/>
            <a:ext cx="1535675" cy="1535675"/>
            <a:chOff x="4538359" y="2680129"/>
            <a:chExt cx="1535675" cy="1535675"/>
          </a:xfrm>
        </p:grpSpPr>
        <p:sp>
          <p:nvSpPr>
            <p:cNvPr id="104" name="Oval 103"/>
            <p:cNvSpPr/>
            <p:nvPr/>
          </p:nvSpPr>
          <p:spPr bwMode="auto">
            <a:xfrm>
              <a:off x="4538359" y="2680129"/>
              <a:ext cx="1535675" cy="1535675"/>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a:ea typeface="Segoe UI" pitchFamily="34" charset="0"/>
                <a:cs typeface="Segoe UI" pitchFamily="34" charset="0"/>
              </a:endParaRPr>
            </a:p>
          </p:txBody>
        </p:sp>
        <p:sp>
          <p:nvSpPr>
            <p:cNvPr id="107" name="Cloud"/>
            <p:cNvSpPr>
              <a:spLocks noEditPoints="1"/>
            </p:cNvSpPr>
            <p:nvPr/>
          </p:nvSpPr>
          <p:spPr bwMode="auto">
            <a:xfrm>
              <a:off x="4762005" y="3353637"/>
              <a:ext cx="712807" cy="49131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grpSp>
        <p:nvGrpSpPr>
          <p:cNvPr id="5" name="Group 4"/>
          <p:cNvGrpSpPr/>
          <p:nvPr/>
        </p:nvGrpSpPr>
        <p:grpSpPr>
          <a:xfrm>
            <a:off x="1987447" y="2689328"/>
            <a:ext cx="1535675" cy="1535675"/>
            <a:chOff x="1987447" y="2689328"/>
            <a:chExt cx="1535675" cy="1535675"/>
          </a:xfrm>
        </p:grpSpPr>
        <p:sp>
          <p:nvSpPr>
            <p:cNvPr id="108" name="Oval 107"/>
            <p:cNvSpPr/>
            <p:nvPr/>
          </p:nvSpPr>
          <p:spPr bwMode="auto">
            <a:xfrm>
              <a:off x="1987447" y="2689328"/>
              <a:ext cx="1535675" cy="1535675"/>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a:ea typeface="+mn-ea"/>
                <a:cs typeface="Segoe UI" pitchFamily="34" charset="0"/>
              </a:endParaRPr>
            </a:p>
          </p:txBody>
        </p:sp>
        <p:sp>
          <p:nvSpPr>
            <p:cNvPr id="109" name="on-prem"/>
            <p:cNvSpPr>
              <a:spLocks noEditPoints="1"/>
            </p:cNvSpPr>
            <p:nvPr/>
          </p:nvSpPr>
          <p:spPr bwMode="auto">
            <a:xfrm>
              <a:off x="2274134" y="2934185"/>
              <a:ext cx="962301" cy="929864"/>
            </a:xfrm>
            <a:custGeom>
              <a:avLst/>
              <a:gdLst>
                <a:gd name="T0" fmla="*/ 48 w 184"/>
                <a:gd name="T1" fmla="*/ 63 h 178"/>
                <a:gd name="T2" fmla="*/ 48 w 184"/>
                <a:gd name="T3" fmla="*/ 170 h 178"/>
                <a:gd name="T4" fmla="*/ 0 w 184"/>
                <a:gd name="T5" fmla="*/ 55 h 178"/>
                <a:gd name="T6" fmla="*/ 176 w 184"/>
                <a:gd name="T7" fmla="*/ 104 h 178"/>
                <a:gd name="T8" fmla="*/ 155 w 184"/>
                <a:gd name="T9" fmla="*/ 178 h 178"/>
                <a:gd name="T10" fmla="*/ 155 w 184"/>
                <a:gd name="T11" fmla="*/ 96 h 178"/>
                <a:gd name="T12" fmla="*/ 145 w 184"/>
                <a:gd name="T13" fmla="*/ 174 h 178"/>
                <a:gd name="T14" fmla="*/ 58 w 184"/>
                <a:gd name="T15" fmla="*/ 16 h 178"/>
                <a:gd name="T16" fmla="*/ 99 w 184"/>
                <a:gd name="T17" fmla="*/ 0 h 178"/>
                <a:gd name="T18" fmla="*/ 81 w 184"/>
                <a:gd name="T19" fmla="*/ 16 h 178"/>
                <a:gd name="T20" fmla="*/ 81 w 184"/>
                <a:gd name="T21" fmla="*/ 8 h 178"/>
                <a:gd name="T22" fmla="*/ 101 w 184"/>
                <a:gd name="T23" fmla="*/ 150 h 178"/>
                <a:gd name="T24" fmla="*/ 107 w 184"/>
                <a:gd name="T25" fmla="*/ 170 h 178"/>
                <a:gd name="T26" fmla="*/ 73 w 184"/>
                <a:gd name="T27" fmla="*/ 24 h 178"/>
                <a:gd name="T28" fmla="*/ 88 w 184"/>
                <a:gd name="T29" fmla="*/ 170 h 178"/>
                <a:gd name="T30" fmla="*/ 115 w 184"/>
                <a:gd name="T31" fmla="*/ 156 h 178"/>
                <a:gd name="T32" fmla="*/ 137 w 184"/>
                <a:gd name="T33" fmla="*/ 24 h 178"/>
                <a:gd name="T34" fmla="*/ 120 w 184"/>
                <a:gd name="T35" fmla="*/ 34 h 178"/>
                <a:gd name="T36" fmla="*/ 128 w 184"/>
                <a:gd name="T37" fmla="*/ 34 h 178"/>
                <a:gd name="T38" fmla="*/ 120 w 184"/>
                <a:gd name="T39" fmla="*/ 63 h 178"/>
                <a:gd name="T40" fmla="*/ 128 w 184"/>
                <a:gd name="T41" fmla="*/ 75 h 178"/>
                <a:gd name="T42" fmla="*/ 128 w 184"/>
                <a:gd name="T43" fmla="*/ 83 h 178"/>
                <a:gd name="T44" fmla="*/ 120 w 184"/>
                <a:gd name="T45" fmla="*/ 96 h 178"/>
                <a:gd name="T46" fmla="*/ 128 w 184"/>
                <a:gd name="T47" fmla="*/ 96 h 178"/>
                <a:gd name="T48" fmla="*/ 120 w 184"/>
                <a:gd name="T49" fmla="*/ 125 h 178"/>
                <a:gd name="T50" fmla="*/ 83 w 184"/>
                <a:gd name="T51" fmla="*/ 34 h 178"/>
                <a:gd name="T52" fmla="*/ 83 w 184"/>
                <a:gd name="T53" fmla="*/ 42 h 178"/>
                <a:gd name="T54" fmla="*/ 75 w 184"/>
                <a:gd name="T55" fmla="*/ 55 h 178"/>
                <a:gd name="T56" fmla="*/ 83 w 184"/>
                <a:gd name="T57" fmla="*/ 55 h 178"/>
                <a:gd name="T58" fmla="*/ 75 w 184"/>
                <a:gd name="T59" fmla="*/ 83 h 178"/>
                <a:gd name="T60" fmla="*/ 83 w 184"/>
                <a:gd name="T61" fmla="*/ 96 h 178"/>
                <a:gd name="T62" fmla="*/ 83 w 184"/>
                <a:gd name="T63" fmla="*/ 104 h 178"/>
                <a:gd name="T64" fmla="*/ 75 w 184"/>
                <a:gd name="T65" fmla="*/ 117 h 178"/>
                <a:gd name="T66" fmla="*/ 83 w 184"/>
                <a:gd name="T67" fmla="*/ 117 h 178"/>
                <a:gd name="T68" fmla="*/ 97 w 184"/>
                <a:gd name="T69" fmla="*/ 42 h 178"/>
                <a:gd name="T70" fmla="*/ 105 w 184"/>
                <a:gd name="T71" fmla="*/ 55 h 178"/>
                <a:gd name="T72" fmla="*/ 105 w 184"/>
                <a:gd name="T73" fmla="*/ 63 h 178"/>
                <a:gd name="T74" fmla="*/ 97 w 184"/>
                <a:gd name="T75" fmla="*/ 75 h 178"/>
                <a:gd name="T76" fmla="*/ 105 w 184"/>
                <a:gd name="T77" fmla="*/ 75 h 178"/>
                <a:gd name="T78" fmla="*/ 97 w 184"/>
                <a:gd name="T79" fmla="*/ 104 h 178"/>
                <a:gd name="T80" fmla="*/ 105 w 184"/>
                <a:gd name="T81" fmla="*/ 117 h 178"/>
                <a:gd name="T82" fmla="*/ 105 w 184"/>
                <a:gd name="T83" fmla="*/ 125 h 178"/>
                <a:gd name="T84" fmla="*/ 18 w 184"/>
                <a:gd name="T85" fmla="*/ 75 h 178"/>
                <a:gd name="T86" fmla="*/ 26 w 184"/>
                <a:gd name="T87" fmla="*/ 75 h 178"/>
                <a:gd name="T88" fmla="*/ 18 w 184"/>
                <a:gd name="T89" fmla="*/ 104 h 178"/>
                <a:gd name="T90" fmla="*/ 26 w 184"/>
                <a:gd name="T91" fmla="*/ 117 h 178"/>
                <a:gd name="T92" fmla="*/ 26 w 184"/>
                <a:gd name="T93" fmla="*/ 125 h 178"/>
                <a:gd name="T94" fmla="*/ 48 w 184"/>
                <a:gd name="T95" fmla="*/ 83 h 178"/>
                <a:gd name="T96" fmla="*/ 40 w 184"/>
                <a:gd name="T97" fmla="*/ 83 h 178"/>
                <a:gd name="T98" fmla="*/ 48 w 184"/>
                <a:gd name="T99" fmla="*/ 96 h 178"/>
                <a:gd name="T100" fmla="*/ 40 w 184"/>
                <a:gd name="T101" fmla="*/ 125 h 178"/>
                <a:gd name="T102" fmla="*/ 40 w 184"/>
                <a:gd name="T103" fmla="*/ 117 h 178"/>
                <a:gd name="T104" fmla="*/ 26 w 184"/>
                <a:gd name="T105" fmla="*/ 145 h 178"/>
                <a:gd name="T106" fmla="*/ 18 w 184"/>
                <a:gd name="T107" fmla="*/ 145 h 178"/>
                <a:gd name="T108" fmla="*/ 48 w 184"/>
                <a:gd name="T109" fmla="*/ 13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78">
                  <a:moveTo>
                    <a:pt x="0" y="55"/>
                  </a:moveTo>
                  <a:cubicBezTo>
                    <a:pt x="48" y="55"/>
                    <a:pt x="48" y="55"/>
                    <a:pt x="48" y="55"/>
                  </a:cubicBezTo>
                  <a:cubicBezTo>
                    <a:pt x="48" y="63"/>
                    <a:pt x="48" y="63"/>
                    <a:pt x="48" y="63"/>
                  </a:cubicBezTo>
                  <a:cubicBezTo>
                    <a:pt x="8" y="63"/>
                    <a:pt x="8" y="63"/>
                    <a:pt x="8" y="63"/>
                  </a:cubicBezTo>
                  <a:cubicBezTo>
                    <a:pt x="8" y="170"/>
                    <a:pt x="8" y="170"/>
                    <a:pt x="8" y="170"/>
                  </a:cubicBezTo>
                  <a:cubicBezTo>
                    <a:pt x="48" y="170"/>
                    <a:pt x="48" y="170"/>
                    <a:pt x="48" y="170"/>
                  </a:cubicBezTo>
                  <a:cubicBezTo>
                    <a:pt x="48" y="178"/>
                    <a:pt x="48" y="178"/>
                    <a:pt x="48" y="178"/>
                  </a:cubicBezTo>
                  <a:cubicBezTo>
                    <a:pt x="0" y="178"/>
                    <a:pt x="0" y="178"/>
                    <a:pt x="0" y="178"/>
                  </a:cubicBezTo>
                  <a:lnTo>
                    <a:pt x="0" y="55"/>
                  </a:lnTo>
                  <a:close/>
                  <a:moveTo>
                    <a:pt x="155" y="96"/>
                  </a:moveTo>
                  <a:cubicBezTo>
                    <a:pt x="155" y="104"/>
                    <a:pt x="155" y="104"/>
                    <a:pt x="155" y="104"/>
                  </a:cubicBezTo>
                  <a:cubicBezTo>
                    <a:pt x="176" y="104"/>
                    <a:pt x="176" y="104"/>
                    <a:pt x="176" y="104"/>
                  </a:cubicBezTo>
                  <a:cubicBezTo>
                    <a:pt x="176" y="170"/>
                    <a:pt x="176" y="170"/>
                    <a:pt x="176" y="170"/>
                  </a:cubicBezTo>
                  <a:cubicBezTo>
                    <a:pt x="155" y="170"/>
                    <a:pt x="155" y="170"/>
                    <a:pt x="155" y="170"/>
                  </a:cubicBezTo>
                  <a:cubicBezTo>
                    <a:pt x="155" y="178"/>
                    <a:pt x="155" y="178"/>
                    <a:pt x="155" y="178"/>
                  </a:cubicBezTo>
                  <a:cubicBezTo>
                    <a:pt x="184" y="178"/>
                    <a:pt x="184" y="178"/>
                    <a:pt x="184" y="178"/>
                  </a:cubicBezTo>
                  <a:cubicBezTo>
                    <a:pt x="184" y="96"/>
                    <a:pt x="184" y="96"/>
                    <a:pt x="184" y="96"/>
                  </a:cubicBezTo>
                  <a:lnTo>
                    <a:pt x="155" y="96"/>
                  </a:lnTo>
                  <a:close/>
                  <a:moveTo>
                    <a:pt x="103" y="16"/>
                  </a:moveTo>
                  <a:cubicBezTo>
                    <a:pt x="145" y="16"/>
                    <a:pt x="145" y="16"/>
                    <a:pt x="145" y="16"/>
                  </a:cubicBezTo>
                  <a:cubicBezTo>
                    <a:pt x="145" y="174"/>
                    <a:pt x="145" y="174"/>
                    <a:pt x="145" y="174"/>
                  </a:cubicBezTo>
                  <a:cubicBezTo>
                    <a:pt x="145" y="178"/>
                    <a:pt x="145" y="178"/>
                    <a:pt x="145" y="178"/>
                  </a:cubicBezTo>
                  <a:cubicBezTo>
                    <a:pt x="58" y="178"/>
                    <a:pt x="58" y="178"/>
                    <a:pt x="58" y="178"/>
                  </a:cubicBezTo>
                  <a:cubicBezTo>
                    <a:pt x="58" y="16"/>
                    <a:pt x="58" y="16"/>
                    <a:pt x="58" y="16"/>
                  </a:cubicBezTo>
                  <a:cubicBezTo>
                    <a:pt x="73" y="16"/>
                    <a:pt x="73" y="16"/>
                    <a:pt x="73" y="16"/>
                  </a:cubicBezTo>
                  <a:cubicBezTo>
                    <a:pt x="73" y="0"/>
                    <a:pt x="73" y="0"/>
                    <a:pt x="73" y="0"/>
                  </a:cubicBezTo>
                  <a:cubicBezTo>
                    <a:pt x="99" y="0"/>
                    <a:pt x="99" y="0"/>
                    <a:pt x="99" y="0"/>
                  </a:cubicBezTo>
                  <a:cubicBezTo>
                    <a:pt x="103" y="0"/>
                    <a:pt x="103" y="0"/>
                    <a:pt x="103" y="0"/>
                  </a:cubicBezTo>
                  <a:lnTo>
                    <a:pt x="103" y="16"/>
                  </a:lnTo>
                  <a:close/>
                  <a:moveTo>
                    <a:pt x="81" y="16"/>
                  </a:moveTo>
                  <a:cubicBezTo>
                    <a:pt x="95" y="16"/>
                    <a:pt x="95" y="16"/>
                    <a:pt x="95" y="16"/>
                  </a:cubicBezTo>
                  <a:cubicBezTo>
                    <a:pt x="95" y="8"/>
                    <a:pt x="95" y="8"/>
                    <a:pt x="95" y="8"/>
                  </a:cubicBezTo>
                  <a:cubicBezTo>
                    <a:pt x="81" y="8"/>
                    <a:pt x="81" y="8"/>
                    <a:pt x="81" y="8"/>
                  </a:cubicBezTo>
                  <a:lnTo>
                    <a:pt x="81" y="16"/>
                  </a:lnTo>
                  <a:close/>
                  <a:moveTo>
                    <a:pt x="107" y="156"/>
                  </a:moveTo>
                  <a:cubicBezTo>
                    <a:pt x="107" y="153"/>
                    <a:pt x="105" y="150"/>
                    <a:pt x="101" y="150"/>
                  </a:cubicBezTo>
                  <a:cubicBezTo>
                    <a:pt x="98" y="150"/>
                    <a:pt x="96" y="153"/>
                    <a:pt x="96" y="156"/>
                  </a:cubicBezTo>
                  <a:cubicBezTo>
                    <a:pt x="96" y="170"/>
                    <a:pt x="96" y="170"/>
                    <a:pt x="96" y="170"/>
                  </a:cubicBezTo>
                  <a:cubicBezTo>
                    <a:pt x="107" y="170"/>
                    <a:pt x="107" y="170"/>
                    <a:pt x="107" y="170"/>
                  </a:cubicBezTo>
                  <a:lnTo>
                    <a:pt x="107" y="156"/>
                  </a:lnTo>
                  <a:close/>
                  <a:moveTo>
                    <a:pt x="103" y="24"/>
                  </a:moveTo>
                  <a:cubicBezTo>
                    <a:pt x="73" y="24"/>
                    <a:pt x="73" y="24"/>
                    <a:pt x="73" y="24"/>
                  </a:cubicBezTo>
                  <a:cubicBezTo>
                    <a:pt x="66" y="24"/>
                    <a:pt x="66" y="24"/>
                    <a:pt x="66" y="24"/>
                  </a:cubicBezTo>
                  <a:cubicBezTo>
                    <a:pt x="66" y="170"/>
                    <a:pt x="66" y="170"/>
                    <a:pt x="66" y="170"/>
                  </a:cubicBezTo>
                  <a:cubicBezTo>
                    <a:pt x="88" y="170"/>
                    <a:pt x="88" y="170"/>
                    <a:pt x="88" y="170"/>
                  </a:cubicBezTo>
                  <a:cubicBezTo>
                    <a:pt x="88" y="156"/>
                    <a:pt x="88" y="156"/>
                    <a:pt x="88" y="156"/>
                  </a:cubicBezTo>
                  <a:cubicBezTo>
                    <a:pt x="88" y="148"/>
                    <a:pt x="94" y="142"/>
                    <a:pt x="101" y="142"/>
                  </a:cubicBezTo>
                  <a:cubicBezTo>
                    <a:pt x="109" y="142"/>
                    <a:pt x="115" y="148"/>
                    <a:pt x="115" y="156"/>
                  </a:cubicBezTo>
                  <a:cubicBezTo>
                    <a:pt x="115" y="170"/>
                    <a:pt x="115" y="170"/>
                    <a:pt x="115" y="170"/>
                  </a:cubicBezTo>
                  <a:cubicBezTo>
                    <a:pt x="137" y="170"/>
                    <a:pt x="137" y="170"/>
                    <a:pt x="137" y="170"/>
                  </a:cubicBezTo>
                  <a:cubicBezTo>
                    <a:pt x="137" y="24"/>
                    <a:pt x="137" y="24"/>
                    <a:pt x="137" y="24"/>
                  </a:cubicBezTo>
                  <a:lnTo>
                    <a:pt x="103" y="24"/>
                  </a:lnTo>
                  <a:close/>
                  <a:moveTo>
                    <a:pt x="128" y="34"/>
                  </a:moveTo>
                  <a:cubicBezTo>
                    <a:pt x="120" y="34"/>
                    <a:pt x="120" y="34"/>
                    <a:pt x="120" y="34"/>
                  </a:cubicBezTo>
                  <a:cubicBezTo>
                    <a:pt x="120" y="42"/>
                    <a:pt x="120" y="42"/>
                    <a:pt x="120" y="42"/>
                  </a:cubicBezTo>
                  <a:cubicBezTo>
                    <a:pt x="128" y="42"/>
                    <a:pt x="128" y="42"/>
                    <a:pt x="128" y="42"/>
                  </a:cubicBezTo>
                  <a:lnTo>
                    <a:pt x="128" y="34"/>
                  </a:lnTo>
                  <a:close/>
                  <a:moveTo>
                    <a:pt x="128" y="55"/>
                  </a:moveTo>
                  <a:cubicBezTo>
                    <a:pt x="120" y="55"/>
                    <a:pt x="120" y="55"/>
                    <a:pt x="120" y="55"/>
                  </a:cubicBezTo>
                  <a:cubicBezTo>
                    <a:pt x="120" y="63"/>
                    <a:pt x="120" y="63"/>
                    <a:pt x="120" y="63"/>
                  </a:cubicBezTo>
                  <a:cubicBezTo>
                    <a:pt x="128" y="63"/>
                    <a:pt x="128" y="63"/>
                    <a:pt x="128" y="63"/>
                  </a:cubicBezTo>
                  <a:lnTo>
                    <a:pt x="128" y="55"/>
                  </a:lnTo>
                  <a:close/>
                  <a:moveTo>
                    <a:pt x="128" y="75"/>
                  </a:moveTo>
                  <a:cubicBezTo>
                    <a:pt x="120" y="75"/>
                    <a:pt x="120" y="75"/>
                    <a:pt x="120" y="75"/>
                  </a:cubicBezTo>
                  <a:cubicBezTo>
                    <a:pt x="120" y="83"/>
                    <a:pt x="120" y="83"/>
                    <a:pt x="120" y="83"/>
                  </a:cubicBezTo>
                  <a:cubicBezTo>
                    <a:pt x="128" y="83"/>
                    <a:pt x="128" y="83"/>
                    <a:pt x="128" y="83"/>
                  </a:cubicBezTo>
                  <a:lnTo>
                    <a:pt x="128" y="75"/>
                  </a:lnTo>
                  <a:close/>
                  <a:moveTo>
                    <a:pt x="128" y="96"/>
                  </a:moveTo>
                  <a:cubicBezTo>
                    <a:pt x="120" y="96"/>
                    <a:pt x="120" y="96"/>
                    <a:pt x="120" y="96"/>
                  </a:cubicBezTo>
                  <a:cubicBezTo>
                    <a:pt x="120" y="104"/>
                    <a:pt x="120" y="104"/>
                    <a:pt x="120" y="104"/>
                  </a:cubicBezTo>
                  <a:cubicBezTo>
                    <a:pt x="128" y="104"/>
                    <a:pt x="128" y="104"/>
                    <a:pt x="128" y="104"/>
                  </a:cubicBezTo>
                  <a:lnTo>
                    <a:pt x="128" y="96"/>
                  </a:lnTo>
                  <a:close/>
                  <a:moveTo>
                    <a:pt x="128" y="117"/>
                  </a:moveTo>
                  <a:cubicBezTo>
                    <a:pt x="120" y="117"/>
                    <a:pt x="120" y="117"/>
                    <a:pt x="120" y="117"/>
                  </a:cubicBezTo>
                  <a:cubicBezTo>
                    <a:pt x="120" y="125"/>
                    <a:pt x="120" y="125"/>
                    <a:pt x="120" y="125"/>
                  </a:cubicBezTo>
                  <a:cubicBezTo>
                    <a:pt x="128" y="125"/>
                    <a:pt x="128" y="125"/>
                    <a:pt x="128" y="125"/>
                  </a:cubicBezTo>
                  <a:lnTo>
                    <a:pt x="128" y="117"/>
                  </a:lnTo>
                  <a:close/>
                  <a:moveTo>
                    <a:pt x="83" y="34"/>
                  </a:moveTo>
                  <a:cubicBezTo>
                    <a:pt x="75" y="34"/>
                    <a:pt x="75" y="34"/>
                    <a:pt x="75" y="34"/>
                  </a:cubicBezTo>
                  <a:cubicBezTo>
                    <a:pt x="75" y="42"/>
                    <a:pt x="75" y="42"/>
                    <a:pt x="75" y="42"/>
                  </a:cubicBezTo>
                  <a:cubicBezTo>
                    <a:pt x="83" y="42"/>
                    <a:pt x="83" y="42"/>
                    <a:pt x="83" y="42"/>
                  </a:cubicBezTo>
                  <a:lnTo>
                    <a:pt x="83" y="34"/>
                  </a:lnTo>
                  <a:close/>
                  <a:moveTo>
                    <a:pt x="83" y="55"/>
                  </a:moveTo>
                  <a:cubicBezTo>
                    <a:pt x="75" y="55"/>
                    <a:pt x="75" y="55"/>
                    <a:pt x="75" y="55"/>
                  </a:cubicBezTo>
                  <a:cubicBezTo>
                    <a:pt x="75" y="63"/>
                    <a:pt x="75" y="63"/>
                    <a:pt x="75" y="63"/>
                  </a:cubicBezTo>
                  <a:cubicBezTo>
                    <a:pt x="83" y="63"/>
                    <a:pt x="83" y="63"/>
                    <a:pt x="83" y="63"/>
                  </a:cubicBezTo>
                  <a:lnTo>
                    <a:pt x="83" y="55"/>
                  </a:lnTo>
                  <a:close/>
                  <a:moveTo>
                    <a:pt x="83" y="75"/>
                  </a:moveTo>
                  <a:cubicBezTo>
                    <a:pt x="75" y="75"/>
                    <a:pt x="75" y="75"/>
                    <a:pt x="75" y="75"/>
                  </a:cubicBezTo>
                  <a:cubicBezTo>
                    <a:pt x="75" y="83"/>
                    <a:pt x="75" y="83"/>
                    <a:pt x="75" y="83"/>
                  </a:cubicBezTo>
                  <a:cubicBezTo>
                    <a:pt x="83" y="83"/>
                    <a:pt x="83" y="83"/>
                    <a:pt x="83" y="83"/>
                  </a:cubicBezTo>
                  <a:lnTo>
                    <a:pt x="83" y="75"/>
                  </a:lnTo>
                  <a:close/>
                  <a:moveTo>
                    <a:pt x="83" y="96"/>
                  </a:moveTo>
                  <a:cubicBezTo>
                    <a:pt x="75" y="96"/>
                    <a:pt x="75" y="96"/>
                    <a:pt x="75" y="96"/>
                  </a:cubicBezTo>
                  <a:cubicBezTo>
                    <a:pt x="75" y="104"/>
                    <a:pt x="75" y="104"/>
                    <a:pt x="75" y="104"/>
                  </a:cubicBezTo>
                  <a:cubicBezTo>
                    <a:pt x="83" y="104"/>
                    <a:pt x="83" y="104"/>
                    <a:pt x="83" y="104"/>
                  </a:cubicBezTo>
                  <a:lnTo>
                    <a:pt x="83" y="96"/>
                  </a:lnTo>
                  <a:close/>
                  <a:moveTo>
                    <a:pt x="83" y="117"/>
                  </a:moveTo>
                  <a:cubicBezTo>
                    <a:pt x="75" y="117"/>
                    <a:pt x="75" y="117"/>
                    <a:pt x="75" y="117"/>
                  </a:cubicBezTo>
                  <a:cubicBezTo>
                    <a:pt x="75" y="125"/>
                    <a:pt x="75" y="125"/>
                    <a:pt x="75" y="125"/>
                  </a:cubicBezTo>
                  <a:cubicBezTo>
                    <a:pt x="83" y="125"/>
                    <a:pt x="83" y="125"/>
                    <a:pt x="83" y="125"/>
                  </a:cubicBezTo>
                  <a:lnTo>
                    <a:pt x="83" y="117"/>
                  </a:lnTo>
                  <a:close/>
                  <a:moveTo>
                    <a:pt x="105" y="34"/>
                  </a:moveTo>
                  <a:cubicBezTo>
                    <a:pt x="97" y="34"/>
                    <a:pt x="97" y="34"/>
                    <a:pt x="97" y="34"/>
                  </a:cubicBezTo>
                  <a:cubicBezTo>
                    <a:pt x="97" y="42"/>
                    <a:pt x="97" y="42"/>
                    <a:pt x="97" y="42"/>
                  </a:cubicBezTo>
                  <a:cubicBezTo>
                    <a:pt x="105" y="42"/>
                    <a:pt x="105" y="42"/>
                    <a:pt x="105" y="42"/>
                  </a:cubicBezTo>
                  <a:lnTo>
                    <a:pt x="105" y="34"/>
                  </a:lnTo>
                  <a:close/>
                  <a:moveTo>
                    <a:pt x="105" y="55"/>
                  </a:moveTo>
                  <a:cubicBezTo>
                    <a:pt x="97" y="55"/>
                    <a:pt x="97" y="55"/>
                    <a:pt x="97" y="55"/>
                  </a:cubicBezTo>
                  <a:cubicBezTo>
                    <a:pt x="97" y="63"/>
                    <a:pt x="97" y="63"/>
                    <a:pt x="97" y="63"/>
                  </a:cubicBezTo>
                  <a:cubicBezTo>
                    <a:pt x="105" y="63"/>
                    <a:pt x="105" y="63"/>
                    <a:pt x="105" y="63"/>
                  </a:cubicBezTo>
                  <a:lnTo>
                    <a:pt x="105" y="55"/>
                  </a:lnTo>
                  <a:close/>
                  <a:moveTo>
                    <a:pt x="105" y="75"/>
                  </a:moveTo>
                  <a:cubicBezTo>
                    <a:pt x="97" y="75"/>
                    <a:pt x="97" y="75"/>
                    <a:pt x="97" y="75"/>
                  </a:cubicBezTo>
                  <a:cubicBezTo>
                    <a:pt x="97" y="83"/>
                    <a:pt x="97" y="83"/>
                    <a:pt x="97" y="83"/>
                  </a:cubicBezTo>
                  <a:cubicBezTo>
                    <a:pt x="105" y="83"/>
                    <a:pt x="105" y="83"/>
                    <a:pt x="105" y="83"/>
                  </a:cubicBezTo>
                  <a:lnTo>
                    <a:pt x="105" y="75"/>
                  </a:lnTo>
                  <a:close/>
                  <a:moveTo>
                    <a:pt x="105" y="96"/>
                  </a:moveTo>
                  <a:cubicBezTo>
                    <a:pt x="97" y="96"/>
                    <a:pt x="97" y="96"/>
                    <a:pt x="97" y="96"/>
                  </a:cubicBezTo>
                  <a:cubicBezTo>
                    <a:pt x="97" y="104"/>
                    <a:pt x="97" y="104"/>
                    <a:pt x="97" y="104"/>
                  </a:cubicBezTo>
                  <a:cubicBezTo>
                    <a:pt x="105" y="104"/>
                    <a:pt x="105" y="104"/>
                    <a:pt x="105" y="104"/>
                  </a:cubicBezTo>
                  <a:lnTo>
                    <a:pt x="105" y="96"/>
                  </a:lnTo>
                  <a:close/>
                  <a:moveTo>
                    <a:pt x="105" y="117"/>
                  </a:moveTo>
                  <a:cubicBezTo>
                    <a:pt x="97" y="117"/>
                    <a:pt x="97" y="117"/>
                    <a:pt x="97" y="117"/>
                  </a:cubicBezTo>
                  <a:cubicBezTo>
                    <a:pt x="97" y="125"/>
                    <a:pt x="97" y="125"/>
                    <a:pt x="97" y="125"/>
                  </a:cubicBezTo>
                  <a:cubicBezTo>
                    <a:pt x="105" y="125"/>
                    <a:pt x="105" y="125"/>
                    <a:pt x="105" y="125"/>
                  </a:cubicBezTo>
                  <a:lnTo>
                    <a:pt x="105" y="117"/>
                  </a:lnTo>
                  <a:close/>
                  <a:moveTo>
                    <a:pt x="26" y="75"/>
                  </a:moveTo>
                  <a:cubicBezTo>
                    <a:pt x="18" y="75"/>
                    <a:pt x="18" y="75"/>
                    <a:pt x="18" y="75"/>
                  </a:cubicBezTo>
                  <a:cubicBezTo>
                    <a:pt x="18" y="83"/>
                    <a:pt x="18" y="83"/>
                    <a:pt x="18" y="83"/>
                  </a:cubicBezTo>
                  <a:cubicBezTo>
                    <a:pt x="26" y="83"/>
                    <a:pt x="26" y="83"/>
                    <a:pt x="26" y="83"/>
                  </a:cubicBezTo>
                  <a:lnTo>
                    <a:pt x="26" y="75"/>
                  </a:lnTo>
                  <a:close/>
                  <a:moveTo>
                    <a:pt x="26" y="96"/>
                  </a:moveTo>
                  <a:cubicBezTo>
                    <a:pt x="18" y="96"/>
                    <a:pt x="18" y="96"/>
                    <a:pt x="18" y="96"/>
                  </a:cubicBezTo>
                  <a:cubicBezTo>
                    <a:pt x="18" y="104"/>
                    <a:pt x="18" y="104"/>
                    <a:pt x="18" y="104"/>
                  </a:cubicBezTo>
                  <a:cubicBezTo>
                    <a:pt x="26" y="104"/>
                    <a:pt x="26" y="104"/>
                    <a:pt x="26" y="104"/>
                  </a:cubicBezTo>
                  <a:lnTo>
                    <a:pt x="26" y="96"/>
                  </a:lnTo>
                  <a:close/>
                  <a:moveTo>
                    <a:pt x="26" y="117"/>
                  </a:moveTo>
                  <a:cubicBezTo>
                    <a:pt x="18" y="117"/>
                    <a:pt x="18" y="117"/>
                    <a:pt x="18" y="117"/>
                  </a:cubicBezTo>
                  <a:cubicBezTo>
                    <a:pt x="18" y="125"/>
                    <a:pt x="18" y="125"/>
                    <a:pt x="18" y="125"/>
                  </a:cubicBezTo>
                  <a:cubicBezTo>
                    <a:pt x="26" y="125"/>
                    <a:pt x="26" y="125"/>
                    <a:pt x="26" y="125"/>
                  </a:cubicBezTo>
                  <a:lnTo>
                    <a:pt x="26" y="117"/>
                  </a:lnTo>
                  <a:close/>
                  <a:moveTo>
                    <a:pt x="40" y="83"/>
                  </a:moveTo>
                  <a:cubicBezTo>
                    <a:pt x="48" y="83"/>
                    <a:pt x="48" y="83"/>
                    <a:pt x="48" y="83"/>
                  </a:cubicBezTo>
                  <a:cubicBezTo>
                    <a:pt x="48" y="75"/>
                    <a:pt x="48" y="75"/>
                    <a:pt x="48" y="75"/>
                  </a:cubicBezTo>
                  <a:cubicBezTo>
                    <a:pt x="40" y="75"/>
                    <a:pt x="40" y="75"/>
                    <a:pt x="40" y="75"/>
                  </a:cubicBezTo>
                  <a:lnTo>
                    <a:pt x="40" y="83"/>
                  </a:lnTo>
                  <a:close/>
                  <a:moveTo>
                    <a:pt x="40" y="104"/>
                  </a:moveTo>
                  <a:cubicBezTo>
                    <a:pt x="48" y="104"/>
                    <a:pt x="48" y="104"/>
                    <a:pt x="48" y="104"/>
                  </a:cubicBezTo>
                  <a:cubicBezTo>
                    <a:pt x="48" y="96"/>
                    <a:pt x="48" y="96"/>
                    <a:pt x="48" y="96"/>
                  </a:cubicBezTo>
                  <a:cubicBezTo>
                    <a:pt x="40" y="96"/>
                    <a:pt x="40" y="96"/>
                    <a:pt x="40" y="96"/>
                  </a:cubicBezTo>
                  <a:lnTo>
                    <a:pt x="40" y="104"/>
                  </a:lnTo>
                  <a:close/>
                  <a:moveTo>
                    <a:pt x="40" y="125"/>
                  </a:moveTo>
                  <a:cubicBezTo>
                    <a:pt x="48" y="125"/>
                    <a:pt x="48" y="125"/>
                    <a:pt x="48" y="125"/>
                  </a:cubicBezTo>
                  <a:cubicBezTo>
                    <a:pt x="48" y="117"/>
                    <a:pt x="48" y="117"/>
                    <a:pt x="48" y="117"/>
                  </a:cubicBezTo>
                  <a:cubicBezTo>
                    <a:pt x="40" y="117"/>
                    <a:pt x="40" y="117"/>
                    <a:pt x="40" y="117"/>
                  </a:cubicBezTo>
                  <a:lnTo>
                    <a:pt x="40" y="125"/>
                  </a:lnTo>
                  <a:close/>
                  <a:moveTo>
                    <a:pt x="18" y="145"/>
                  </a:moveTo>
                  <a:cubicBezTo>
                    <a:pt x="26" y="145"/>
                    <a:pt x="26" y="145"/>
                    <a:pt x="26" y="145"/>
                  </a:cubicBezTo>
                  <a:cubicBezTo>
                    <a:pt x="26" y="137"/>
                    <a:pt x="26" y="137"/>
                    <a:pt x="26" y="137"/>
                  </a:cubicBezTo>
                  <a:cubicBezTo>
                    <a:pt x="18" y="137"/>
                    <a:pt x="18" y="137"/>
                    <a:pt x="18" y="137"/>
                  </a:cubicBezTo>
                  <a:lnTo>
                    <a:pt x="18" y="145"/>
                  </a:lnTo>
                  <a:close/>
                  <a:moveTo>
                    <a:pt x="40" y="145"/>
                  </a:moveTo>
                  <a:cubicBezTo>
                    <a:pt x="48" y="145"/>
                    <a:pt x="48" y="145"/>
                    <a:pt x="48" y="145"/>
                  </a:cubicBezTo>
                  <a:cubicBezTo>
                    <a:pt x="48" y="137"/>
                    <a:pt x="48" y="137"/>
                    <a:pt x="48" y="137"/>
                  </a:cubicBezTo>
                  <a:cubicBezTo>
                    <a:pt x="40" y="137"/>
                    <a:pt x="40" y="137"/>
                    <a:pt x="40" y="137"/>
                  </a:cubicBezTo>
                  <a:lnTo>
                    <a:pt x="40" y="145"/>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sp>
        <p:nvSpPr>
          <p:cNvPr id="111" name="Rectangle 71"/>
          <p:cNvSpPr/>
          <p:nvPr/>
        </p:nvSpPr>
        <p:spPr>
          <a:xfrm>
            <a:off x="7174573" y="3521702"/>
            <a:ext cx="3352325" cy="1292619"/>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182854" tIns="146283" rIns="182854" bIns="146283" rtlCol="0" anchor="t">
            <a:spAutoFit/>
          </a:bodyPr>
          <a:lstStyle/>
          <a:p>
            <a:pPr marL="57139" marR="0" lvl="0" indent="-57139" algn="ctr" defTabSz="950846" rtl="0" eaLnBrk="1" fontAlgn="base" latinLnBrk="0" hangingPunct="1">
              <a:lnSpc>
                <a:spcPct val="90000"/>
              </a:lnSpc>
              <a:spcBef>
                <a:spcPct val="0"/>
              </a:spcBef>
              <a:spcAft>
                <a:spcPts val="600"/>
              </a:spcAft>
              <a:buClrTx/>
              <a:buSzTx/>
              <a:buFontTx/>
              <a:buNone/>
              <a:tabLst/>
              <a:defRPr/>
            </a:pPr>
            <a:r>
              <a:rPr kumimoji="0" lang="en-US" sz="7200" b="1" i="0" u="none" strike="noStrike" kern="1200" cap="none" spc="0" normalizeH="0" baseline="0" noProof="0" dirty="0">
                <a:ln>
                  <a:noFill/>
                </a:ln>
                <a:solidFill>
                  <a:srgbClr val="FFFFFF"/>
                </a:solidFill>
                <a:effectLst/>
                <a:uLnTx/>
                <a:uFillTx/>
                <a:latin typeface="Segoe UI"/>
                <a:ea typeface="+mn-ea"/>
                <a:cs typeface="+mn-cs"/>
              </a:rPr>
              <a:t>&gt;67%</a:t>
            </a:r>
          </a:p>
        </p:txBody>
      </p:sp>
      <p:sp>
        <p:nvSpPr>
          <p:cNvPr id="112" name="Rectangle 111"/>
          <p:cNvSpPr/>
          <p:nvPr/>
        </p:nvSpPr>
        <p:spPr>
          <a:xfrm>
            <a:off x="53691" y="6760441"/>
            <a:ext cx="6877790" cy="204038"/>
          </a:xfrm>
          <a:prstGeom prst="rect">
            <a:avLst/>
          </a:prstGeom>
          <a:ln>
            <a:noFill/>
          </a:ln>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D83B01"/>
                </a:solidFill>
                <a:effectLst/>
                <a:uLnTx/>
                <a:uFillTx/>
                <a:latin typeface="Segoe UI"/>
                <a:ea typeface="+mn-ea"/>
                <a:cs typeface="+mn-cs"/>
                <a:hlinkClick r:id="rId3"/>
              </a:rPr>
              <a:t>  </a:t>
            </a:r>
            <a:r>
              <a:rPr kumimoji="0" lang="en-US" sz="600" b="0" i="0" u="none" strike="noStrike" kern="1200" cap="none" spc="0" normalizeH="0" baseline="0" noProof="0" dirty="0">
                <a:ln>
                  <a:noFill/>
                </a:ln>
                <a:solidFill>
                  <a:srgbClr val="D83B01"/>
                </a:solidFill>
                <a:effectLst/>
                <a:uLnTx/>
                <a:uFillTx/>
                <a:latin typeface="Segoe UI"/>
                <a:ea typeface="+mn-ea"/>
                <a:cs typeface="+mn-cs"/>
              </a:rPr>
              <a:t>1: </a:t>
            </a:r>
            <a:r>
              <a:rPr kumimoji="0" lang="en-US" sz="700" b="0" i="0" u="none" strike="noStrike" kern="1200" cap="none" spc="0" normalizeH="0" baseline="0" noProof="0" dirty="0" err="1">
                <a:ln>
                  <a:noFill/>
                </a:ln>
                <a:solidFill>
                  <a:srgbClr val="D83B01"/>
                </a:solidFill>
                <a:effectLst/>
                <a:uLnTx/>
                <a:uFillTx/>
                <a:latin typeface="Segoe UI"/>
                <a:ea typeface="+mn-ea"/>
                <a:cs typeface="+mn-cs"/>
              </a:rPr>
              <a:t>Rightscale</a:t>
            </a:r>
            <a:r>
              <a:rPr kumimoji="0" lang="en-US" sz="700" b="0" i="0" u="none" strike="noStrike" kern="1200" cap="none" spc="0" normalizeH="0" baseline="0" noProof="0" dirty="0">
                <a:ln>
                  <a:noFill/>
                </a:ln>
                <a:solidFill>
                  <a:srgbClr val="D83B01"/>
                </a:solidFill>
                <a:effectLst/>
                <a:uLnTx/>
                <a:uFillTx/>
                <a:latin typeface="Segoe UI"/>
                <a:ea typeface="+mn-ea"/>
                <a:cs typeface="+mn-cs"/>
              </a:rPr>
              <a:t>: 2017 State of Cloud Survey http://www.rightscale.com/blog/cloud-industry-insights/cloud-computing-trends-2017-state-cloud-survey#hybrid-cloud</a:t>
            </a:r>
            <a:endParaRPr kumimoji="0" lang="en-US" sz="8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4" name="Rectangle 123"/>
          <p:cNvSpPr/>
          <p:nvPr/>
        </p:nvSpPr>
        <p:spPr>
          <a:xfrm>
            <a:off x="7674982" y="4756164"/>
            <a:ext cx="2437848" cy="646331"/>
          </a:xfrm>
          <a:prstGeom prst="rect">
            <a:avLst/>
          </a:prstGeom>
        </p:spPr>
        <p:txBody>
          <a:bodyPr wrap="square">
            <a:spAutoFit/>
          </a:bodyPr>
          <a:lstStyle/>
          <a:p>
            <a:pPr marL="57139" marR="0" lvl="0" indent="-57139" algn="ctr" defTabSz="950846"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Enterprises adopting hybrid cloud in 2017</a:t>
            </a:r>
            <a:r>
              <a:rPr kumimoji="0" lang="en-US" sz="1800" b="0" i="0" u="none" strike="noStrike" kern="1200" cap="none" spc="0" normalizeH="0" baseline="3000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p>
        </p:txBody>
      </p:sp>
      <p:sp>
        <p:nvSpPr>
          <p:cNvPr id="3" name="Title 2"/>
          <p:cNvSpPr>
            <a:spLocks noGrp="1"/>
          </p:cNvSpPr>
          <p:nvPr>
            <p:ph type="title"/>
          </p:nvPr>
        </p:nvSpPr>
        <p:spPr/>
        <p:txBody>
          <a:bodyPr/>
          <a:lstStyle/>
          <a:p>
            <a:r>
              <a:rPr lang="en-US" dirty="0"/>
              <a:t>While cloud is growing, hybrid is the most common approach</a:t>
            </a:r>
          </a:p>
        </p:txBody>
      </p:sp>
      <p:sp>
        <p:nvSpPr>
          <p:cNvPr id="33" name="TextBox 32"/>
          <p:cNvSpPr txBox="1"/>
          <p:nvPr/>
        </p:nvSpPr>
        <p:spPr>
          <a:xfrm>
            <a:off x="2408332" y="1911793"/>
            <a:ext cx="2417917" cy="60320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Segoe UI" charset="0"/>
                <a:ea typeface="Segoe UI" charset="0"/>
                <a:cs typeface="Segoe UI" charset="0"/>
              </a:rPr>
              <a:t>On-premises and</a:t>
            </a:r>
          </a:p>
        </p:txBody>
      </p:sp>
      <p:sp>
        <p:nvSpPr>
          <p:cNvPr id="34" name="Cloud">
            <a:extLst>
              <a:ext uri="{FF2B5EF4-FFF2-40B4-BE49-F238E27FC236}">
                <a16:creationId xmlns:a16="http://schemas.microsoft.com/office/drawing/2014/main" id="{0F648372-B0D9-4AD2-8424-F215D0377087}"/>
              </a:ext>
            </a:extLst>
          </p:cNvPr>
          <p:cNvSpPr>
            <a:spLocks noEditPoints="1"/>
          </p:cNvSpPr>
          <p:nvPr/>
        </p:nvSpPr>
        <p:spPr bwMode="auto">
          <a:xfrm>
            <a:off x="5161059" y="2912699"/>
            <a:ext cx="769543" cy="5444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79520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222"/>
          <p:cNvSpPr/>
          <p:nvPr/>
        </p:nvSpPr>
        <p:spPr bwMode="auto">
          <a:xfrm flipH="1">
            <a:off x="-1" y="2273100"/>
            <a:ext cx="6198685" cy="47212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p:cNvSpPr/>
          <p:nvPr/>
        </p:nvSpPr>
        <p:spPr bwMode="auto">
          <a:xfrm flipH="1">
            <a:off x="6200775" y="2273300"/>
            <a:ext cx="6235700" cy="4721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Title 1">
            <a:extLst/>
          </p:cNvPr>
          <p:cNvSpPr txBox="1">
            <a:spLocks/>
          </p:cNvSpPr>
          <p:nvPr/>
        </p:nvSpPr>
        <p:spPr>
          <a:xfrm>
            <a:off x="-1" y="248729"/>
            <a:ext cx="12496798" cy="127880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Securing Azure resources is a shared responsibility between Microsoft and the customer </a:t>
            </a:r>
          </a:p>
        </p:txBody>
      </p:sp>
      <p:sp>
        <p:nvSpPr>
          <p:cNvPr id="198" name="TextBox 197"/>
          <p:cNvSpPr txBox="1"/>
          <p:nvPr/>
        </p:nvSpPr>
        <p:spPr>
          <a:xfrm>
            <a:off x="0" y="2754574"/>
            <a:ext cx="6216961" cy="538956"/>
          </a:xfrm>
          <a:prstGeom prst="rect">
            <a:avLst/>
          </a:prstGeom>
          <a:noFill/>
        </p:spPr>
        <p:txBody>
          <a:bodyPr wrap="square" lIns="179285" tIns="143428" rIns="179285" bIns="143428" rtlCol="0" anchor="b">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w="3175">
                  <a:noFill/>
                </a:ln>
                <a:solidFill>
                  <a:srgbClr val="002050"/>
                </a:solidFill>
                <a:effectLst/>
                <a:uLnTx/>
                <a:uFillTx/>
                <a:latin typeface="Segoe UI"/>
                <a:ea typeface="+mn-ea"/>
                <a:cs typeface="Segoe UI Semilight" panose="020B0402040204020203" pitchFamily="34" charset="0"/>
              </a:rPr>
              <a:t>Securing and managing the cloud foundation</a:t>
            </a:r>
          </a:p>
        </p:txBody>
      </p:sp>
      <p:cxnSp>
        <p:nvCxnSpPr>
          <p:cNvPr id="201" name="Straight Connector 200"/>
          <p:cNvCxnSpPr/>
          <p:nvPr/>
        </p:nvCxnSpPr>
        <p:spPr>
          <a:xfrm>
            <a:off x="274639" y="3376982"/>
            <a:ext cx="569436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7619321" y="2073258"/>
            <a:ext cx="3414794" cy="400083"/>
          </a:xfrm>
          <a:prstGeom prst="rect">
            <a:avLst/>
          </a:prstGeom>
          <a:solidFill>
            <a:schemeClr val="accent2"/>
          </a:solidFill>
          <a:ln w="15875" cap="sq">
            <a:noFill/>
            <a:miter lim="800000"/>
          </a:ln>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JOINT RESPONSIBILITY</a:t>
            </a:r>
            <a:endParaRPr kumimoji="0" lang="en-US" sz="1400" b="1" i="0" u="none" strike="noStrike" kern="0" cap="none" spc="0" normalizeH="0" baseline="0" noProof="0" dirty="0">
              <a:ln>
                <a:noFill/>
              </a:ln>
              <a:solidFill>
                <a:srgbClr val="FFFFFF"/>
              </a:solidFill>
              <a:effectLst/>
              <a:uLnTx/>
              <a:uFillTx/>
              <a:latin typeface="Segoe UI"/>
              <a:ea typeface="+mn-ea"/>
              <a:cs typeface="+mn-cs"/>
            </a:endParaRPr>
          </a:p>
        </p:txBody>
      </p:sp>
      <p:sp>
        <p:nvSpPr>
          <p:cNvPr id="224" name="TextBox 223"/>
          <p:cNvSpPr txBox="1"/>
          <p:nvPr/>
        </p:nvSpPr>
        <p:spPr>
          <a:xfrm>
            <a:off x="1402359" y="2073682"/>
            <a:ext cx="3414794" cy="400083"/>
          </a:xfrm>
          <a:prstGeom prst="rect">
            <a:avLst/>
          </a:prstGeom>
          <a:solidFill>
            <a:schemeClr val="accent2"/>
          </a:solidFill>
          <a:ln w="15875" cap="sq">
            <a:noFill/>
            <a:miter lim="800000"/>
          </a:ln>
        </p:spPr>
        <p:txBody>
          <a:bodyPr wrap="square" lIns="91427" tIns="91427" rIns="91427" bIns="91427" rtlCol="0" anchor="t" anchorCtr="0">
            <a:spAutoFit/>
          </a:bodyPr>
          <a:lstStyle/>
          <a:p>
            <a:pPr marL="0" marR="0" lvl="0" indent="0" algn="ctr" defTabSz="91384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MICROSOFT’S COMMITMENT</a:t>
            </a:r>
          </a:p>
        </p:txBody>
      </p:sp>
      <p:cxnSp>
        <p:nvCxnSpPr>
          <p:cNvPr id="225" name="Straight Connector 224"/>
          <p:cNvCxnSpPr/>
          <p:nvPr/>
        </p:nvCxnSpPr>
        <p:spPr>
          <a:xfrm flipH="1">
            <a:off x="729748" y="4555552"/>
            <a:ext cx="4989647" cy="0"/>
          </a:xfrm>
          <a:prstGeom prst="line">
            <a:avLst/>
          </a:prstGeom>
          <a:noFill/>
          <a:ln w="28575" cap="flat" cmpd="sng" algn="ctr">
            <a:solidFill>
              <a:srgbClr val="FFFFFF">
                <a:lumMod val="85000"/>
              </a:srgbClr>
            </a:solidFill>
            <a:prstDash val="solid"/>
            <a:headEnd type="none"/>
            <a:tailEnd type="none"/>
          </a:ln>
          <a:effectLst/>
        </p:spPr>
      </p:cxnSp>
      <p:grpSp>
        <p:nvGrpSpPr>
          <p:cNvPr id="231" name="Group 230"/>
          <p:cNvGrpSpPr/>
          <p:nvPr/>
        </p:nvGrpSpPr>
        <p:grpSpPr>
          <a:xfrm>
            <a:off x="889890" y="3557291"/>
            <a:ext cx="679077" cy="680064"/>
            <a:chOff x="6461125" y="374650"/>
            <a:chExt cx="1751013" cy="1751012"/>
          </a:xfrm>
        </p:grpSpPr>
        <p:sp>
          <p:nvSpPr>
            <p:cNvPr id="232"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3"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4" name="Group 233"/>
          <p:cNvGrpSpPr/>
          <p:nvPr/>
        </p:nvGrpSpPr>
        <p:grpSpPr>
          <a:xfrm>
            <a:off x="929977" y="5794034"/>
            <a:ext cx="569799" cy="570629"/>
            <a:chOff x="5313363" y="-1925638"/>
            <a:chExt cx="1638300" cy="1638301"/>
          </a:xfrm>
          <a:solidFill>
            <a:schemeClr val="tx2"/>
          </a:solidFill>
        </p:grpSpPr>
        <p:sp>
          <p:nvSpPr>
            <p:cNvPr id="235" name="Freeform 11"/>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2"/>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3"/>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 name="Rectangle 4"/>
          <p:cNvSpPr/>
          <p:nvPr/>
        </p:nvSpPr>
        <p:spPr>
          <a:xfrm>
            <a:off x="2062456" y="3853508"/>
            <a:ext cx="2625738"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Physical assets</a:t>
            </a:r>
          </a:p>
        </p:txBody>
      </p:sp>
      <p:sp>
        <p:nvSpPr>
          <p:cNvPr id="252" name="Rectangle 251"/>
          <p:cNvSpPr/>
          <p:nvPr/>
        </p:nvSpPr>
        <p:spPr>
          <a:xfrm>
            <a:off x="2062456" y="4888899"/>
            <a:ext cx="3656939"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Datacenter operations</a:t>
            </a:r>
          </a:p>
        </p:txBody>
      </p:sp>
      <p:sp>
        <p:nvSpPr>
          <p:cNvPr id="253" name="Rectangle 252"/>
          <p:cNvSpPr/>
          <p:nvPr/>
        </p:nvSpPr>
        <p:spPr>
          <a:xfrm>
            <a:off x="2062456" y="5907240"/>
            <a:ext cx="3351373"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Cloud infrastructure</a:t>
            </a:r>
          </a:p>
        </p:txBody>
      </p:sp>
      <p:cxnSp>
        <p:nvCxnSpPr>
          <p:cNvPr id="46" name="Straight Connector 45"/>
          <p:cNvCxnSpPr/>
          <p:nvPr/>
        </p:nvCxnSpPr>
        <p:spPr>
          <a:xfrm flipH="1">
            <a:off x="729748" y="5606527"/>
            <a:ext cx="4989647" cy="0"/>
          </a:xfrm>
          <a:prstGeom prst="line">
            <a:avLst/>
          </a:prstGeom>
          <a:noFill/>
          <a:ln w="28575" cap="flat" cmpd="sng" algn="ctr">
            <a:solidFill>
              <a:srgbClr val="FFFFFF">
                <a:lumMod val="85000"/>
              </a:srgbClr>
            </a:solidFill>
            <a:prstDash val="solid"/>
            <a:headEnd type="none"/>
            <a:tailEnd type="none"/>
          </a:ln>
          <a:effectLst/>
        </p:spPr>
      </p:cxnSp>
      <p:grpSp>
        <p:nvGrpSpPr>
          <p:cNvPr id="11" name="Group 10"/>
          <p:cNvGrpSpPr/>
          <p:nvPr/>
        </p:nvGrpSpPr>
        <p:grpSpPr>
          <a:xfrm>
            <a:off x="991030" y="4729944"/>
            <a:ext cx="542414" cy="689407"/>
            <a:chOff x="-1160421" y="4688102"/>
            <a:chExt cx="492501" cy="625058"/>
          </a:xfrm>
        </p:grpSpPr>
        <p:grpSp>
          <p:nvGrpSpPr>
            <p:cNvPr id="246" name="Group 245"/>
            <p:cNvGrpSpPr/>
            <p:nvPr/>
          </p:nvGrpSpPr>
          <p:grpSpPr>
            <a:xfrm>
              <a:off x="-1160421" y="4688102"/>
              <a:ext cx="352898" cy="470028"/>
              <a:chOff x="11754232" y="5020858"/>
              <a:chExt cx="165941" cy="221019"/>
            </a:xfrm>
            <a:solidFill>
              <a:srgbClr val="001F50"/>
            </a:solidFill>
          </p:grpSpPr>
          <p:sp>
            <p:nvSpPr>
              <p:cNvPr id="247" name="Freeform 81"/>
              <p:cNvSpPr>
                <a:spLocks noChangeArrowheads="1"/>
              </p:cNvSpPr>
              <p:nvPr/>
            </p:nvSpPr>
            <p:spPr bwMode="auto">
              <a:xfrm>
                <a:off x="11754232" y="5020858"/>
                <a:ext cx="165941" cy="221019"/>
              </a:xfrm>
              <a:custGeom>
                <a:avLst/>
                <a:gdLst>
                  <a:gd name="T0" fmla="*/ 4460 w 9314"/>
                  <a:gd name="T1" fmla="*/ 1654 h 12403"/>
                  <a:gd name="T2" fmla="*/ 4460 w 9314"/>
                  <a:gd name="T3" fmla="*/ 1654 h 12403"/>
                  <a:gd name="T4" fmla="*/ 4460 w 9314"/>
                  <a:gd name="T5" fmla="*/ 0 h 12403"/>
                  <a:gd name="T6" fmla="*/ 1195 w 9314"/>
                  <a:gd name="T7" fmla="*/ 0 h 12403"/>
                  <a:gd name="T8" fmla="*/ 1195 w 9314"/>
                  <a:gd name="T9" fmla="*/ 0 h 12403"/>
                  <a:gd name="T10" fmla="*/ 1195 w 9314"/>
                  <a:gd name="T11" fmla="*/ 1654 h 12403"/>
                  <a:gd name="T12" fmla="*/ 1195 w 9314"/>
                  <a:gd name="T13" fmla="*/ 1654 h 12403"/>
                  <a:gd name="T14" fmla="*/ 0 w 9314"/>
                  <a:gd name="T15" fmla="*/ 1654 h 12403"/>
                  <a:gd name="T16" fmla="*/ 0 w 9314"/>
                  <a:gd name="T17" fmla="*/ 1654 h 12403"/>
                  <a:gd name="T18" fmla="*/ 0 w 9314"/>
                  <a:gd name="T19" fmla="*/ 6243 h 12403"/>
                  <a:gd name="T20" fmla="*/ 0 w 9314"/>
                  <a:gd name="T21" fmla="*/ 6243 h 12403"/>
                  <a:gd name="T22" fmla="*/ 0 w 9314"/>
                  <a:gd name="T23" fmla="*/ 6243 h 12403"/>
                  <a:gd name="T24" fmla="*/ 0 w 9314"/>
                  <a:gd name="T25" fmla="*/ 7347 h 12403"/>
                  <a:gd name="T26" fmla="*/ 0 w 9314"/>
                  <a:gd name="T27" fmla="*/ 7347 h 12403"/>
                  <a:gd name="T28" fmla="*/ 0 w 9314"/>
                  <a:gd name="T29" fmla="*/ 7347 h 12403"/>
                  <a:gd name="T30" fmla="*/ 0 w 9314"/>
                  <a:gd name="T31" fmla="*/ 7347 h 12403"/>
                  <a:gd name="T32" fmla="*/ 0 w 9314"/>
                  <a:gd name="T33" fmla="*/ 12402 h 12403"/>
                  <a:gd name="T34" fmla="*/ 0 w 9314"/>
                  <a:gd name="T35" fmla="*/ 12402 h 12403"/>
                  <a:gd name="T36" fmla="*/ 9313 w 9314"/>
                  <a:gd name="T37" fmla="*/ 12402 h 12403"/>
                  <a:gd name="T38" fmla="*/ 9313 w 9314"/>
                  <a:gd name="T39" fmla="*/ 1654 h 12403"/>
                  <a:gd name="T40" fmla="*/ 9313 w 9314"/>
                  <a:gd name="T41" fmla="*/ 1654 h 12403"/>
                  <a:gd name="T42" fmla="*/ 4460 w 9314"/>
                  <a:gd name="T43" fmla="*/ 1654 h 12403"/>
                  <a:gd name="T44" fmla="*/ 2065 w 9314"/>
                  <a:gd name="T45" fmla="*/ 883 h 12403"/>
                  <a:gd name="T46" fmla="*/ 2065 w 9314"/>
                  <a:gd name="T47" fmla="*/ 883 h 12403"/>
                  <a:gd name="T48" fmla="*/ 3591 w 9314"/>
                  <a:gd name="T49" fmla="*/ 883 h 12403"/>
                  <a:gd name="T50" fmla="*/ 3591 w 9314"/>
                  <a:gd name="T51" fmla="*/ 883 h 12403"/>
                  <a:gd name="T52" fmla="*/ 3591 w 9314"/>
                  <a:gd name="T53" fmla="*/ 1654 h 12403"/>
                  <a:gd name="T54" fmla="*/ 3591 w 9314"/>
                  <a:gd name="T55" fmla="*/ 1654 h 12403"/>
                  <a:gd name="T56" fmla="*/ 2065 w 9314"/>
                  <a:gd name="T57" fmla="*/ 1654 h 12403"/>
                  <a:gd name="T58" fmla="*/ 2065 w 9314"/>
                  <a:gd name="T59" fmla="*/ 883 h 12403"/>
                  <a:gd name="T60" fmla="*/ 8480 w 9314"/>
                  <a:gd name="T61" fmla="*/ 7279 h 12403"/>
                  <a:gd name="T62" fmla="*/ 8480 w 9314"/>
                  <a:gd name="T63" fmla="*/ 7279 h 12403"/>
                  <a:gd name="T64" fmla="*/ 8480 w 9314"/>
                  <a:gd name="T65" fmla="*/ 11519 h 12403"/>
                  <a:gd name="T66" fmla="*/ 8480 w 9314"/>
                  <a:gd name="T67" fmla="*/ 11519 h 12403"/>
                  <a:gd name="T68" fmla="*/ 6201 w 9314"/>
                  <a:gd name="T69" fmla="*/ 11519 h 12403"/>
                  <a:gd name="T70" fmla="*/ 5330 w 9314"/>
                  <a:gd name="T71" fmla="*/ 11519 h 12403"/>
                  <a:gd name="T72" fmla="*/ 5330 w 9314"/>
                  <a:gd name="T73" fmla="*/ 11519 h 12403"/>
                  <a:gd name="T74" fmla="*/ 4025 w 9314"/>
                  <a:gd name="T75" fmla="*/ 11519 h 12403"/>
                  <a:gd name="T76" fmla="*/ 3155 w 9314"/>
                  <a:gd name="T77" fmla="*/ 11519 h 12403"/>
                  <a:gd name="T78" fmla="*/ 3155 w 9314"/>
                  <a:gd name="T79" fmla="*/ 11519 h 12403"/>
                  <a:gd name="T80" fmla="*/ 870 w 9314"/>
                  <a:gd name="T81" fmla="*/ 11519 h 12403"/>
                  <a:gd name="T82" fmla="*/ 870 w 9314"/>
                  <a:gd name="T83" fmla="*/ 11519 h 12403"/>
                  <a:gd name="T84" fmla="*/ 870 w 9314"/>
                  <a:gd name="T85" fmla="*/ 7347 h 12403"/>
                  <a:gd name="T86" fmla="*/ 870 w 9314"/>
                  <a:gd name="T87" fmla="*/ 7347 h 12403"/>
                  <a:gd name="T88" fmla="*/ 870 w 9314"/>
                  <a:gd name="T89" fmla="*/ 6243 h 12403"/>
                  <a:gd name="T90" fmla="*/ 870 w 9314"/>
                  <a:gd name="T91" fmla="*/ 6243 h 12403"/>
                  <a:gd name="T92" fmla="*/ 870 w 9314"/>
                  <a:gd name="T93" fmla="*/ 2537 h 12403"/>
                  <a:gd name="T94" fmla="*/ 870 w 9314"/>
                  <a:gd name="T95" fmla="*/ 2537 h 12403"/>
                  <a:gd name="T96" fmla="*/ 1195 w 9314"/>
                  <a:gd name="T97" fmla="*/ 2537 h 12403"/>
                  <a:gd name="T98" fmla="*/ 1195 w 9314"/>
                  <a:gd name="T99" fmla="*/ 2537 h 12403"/>
                  <a:gd name="T100" fmla="*/ 4460 w 9314"/>
                  <a:gd name="T101" fmla="*/ 2537 h 12403"/>
                  <a:gd name="T102" fmla="*/ 8480 w 9314"/>
                  <a:gd name="T103" fmla="*/ 2537 h 12403"/>
                  <a:gd name="T104" fmla="*/ 8480 w 9314"/>
                  <a:gd name="T105" fmla="*/ 2537 h 12403"/>
                  <a:gd name="T106" fmla="*/ 8480 w 9314"/>
                  <a:gd name="T107" fmla="*/ 6171 h 12403"/>
                  <a:gd name="T108" fmla="*/ 8480 w 9314"/>
                  <a:gd name="T109" fmla="*/ 6171 h 12403"/>
                  <a:gd name="T110" fmla="*/ 8480 w 9314"/>
                  <a:gd name="T111" fmla="*/ 7279 h 1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4" h="12403">
                    <a:moveTo>
                      <a:pt x="4460" y="1654"/>
                    </a:moveTo>
                    <a:lnTo>
                      <a:pt x="4460" y="1654"/>
                    </a:lnTo>
                    <a:lnTo>
                      <a:pt x="4460" y="0"/>
                    </a:lnTo>
                    <a:lnTo>
                      <a:pt x="1195" y="0"/>
                    </a:lnTo>
                    <a:lnTo>
                      <a:pt x="1195" y="0"/>
                    </a:lnTo>
                    <a:lnTo>
                      <a:pt x="1195" y="1654"/>
                    </a:lnTo>
                    <a:lnTo>
                      <a:pt x="1195" y="1654"/>
                    </a:lnTo>
                    <a:lnTo>
                      <a:pt x="0" y="1654"/>
                    </a:lnTo>
                    <a:lnTo>
                      <a:pt x="0" y="1654"/>
                    </a:lnTo>
                    <a:lnTo>
                      <a:pt x="0" y="6243"/>
                    </a:lnTo>
                    <a:lnTo>
                      <a:pt x="0" y="6243"/>
                    </a:lnTo>
                    <a:lnTo>
                      <a:pt x="0" y="6243"/>
                    </a:lnTo>
                    <a:lnTo>
                      <a:pt x="0" y="7347"/>
                    </a:lnTo>
                    <a:lnTo>
                      <a:pt x="0" y="7347"/>
                    </a:lnTo>
                    <a:lnTo>
                      <a:pt x="0" y="7347"/>
                    </a:lnTo>
                    <a:lnTo>
                      <a:pt x="0" y="7347"/>
                    </a:lnTo>
                    <a:lnTo>
                      <a:pt x="0" y="12402"/>
                    </a:lnTo>
                    <a:lnTo>
                      <a:pt x="0" y="12402"/>
                    </a:lnTo>
                    <a:lnTo>
                      <a:pt x="9313" y="12402"/>
                    </a:lnTo>
                    <a:lnTo>
                      <a:pt x="9313" y="1654"/>
                    </a:lnTo>
                    <a:lnTo>
                      <a:pt x="9313" y="1654"/>
                    </a:lnTo>
                    <a:lnTo>
                      <a:pt x="4460" y="1654"/>
                    </a:lnTo>
                    <a:close/>
                    <a:moveTo>
                      <a:pt x="2065" y="883"/>
                    </a:moveTo>
                    <a:lnTo>
                      <a:pt x="2065" y="883"/>
                    </a:lnTo>
                    <a:lnTo>
                      <a:pt x="3591" y="883"/>
                    </a:lnTo>
                    <a:lnTo>
                      <a:pt x="3591" y="883"/>
                    </a:lnTo>
                    <a:lnTo>
                      <a:pt x="3591" y="1654"/>
                    </a:lnTo>
                    <a:lnTo>
                      <a:pt x="3591" y="1654"/>
                    </a:lnTo>
                    <a:lnTo>
                      <a:pt x="2065" y="1654"/>
                    </a:lnTo>
                    <a:lnTo>
                      <a:pt x="2065" y="883"/>
                    </a:lnTo>
                    <a:close/>
                    <a:moveTo>
                      <a:pt x="8480" y="7279"/>
                    </a:moveTo>
                    <a:lnTo>
                      <a:pt x="8480" y="7279"/>
                    </a:lnTo>
                    <a:lnTo>
                      <a:pt x="8480" y="11519"/>
                    </a:lnTo>
                    <a:lnTo>
                      <a:pt x="8480" y="11519"/>
                    </a:lnTo>
                    <a:lnTo>
                      <a:pt x="6201" y="11519"/>
                    </a:lnTo>
                    <a:lnTo>
                      <a:pt x="5330" y="11519"/>
                    </a:lnTo>
                    <a:lnTo>
                      <a:pt x="5330" y="11519"/>
                    </a:lnTo>
                    <a:lnTo>
                      <a:pt x="4025" y="11519"/>
                    </a:lnTo>
                    <a:lnTo>
                      <a:pt x="3155" y="11519"/>
                    </a:lnTo>
                    <a:lnTo>
                      <a:pt x="3155" y="11519"/>
                    </a:lnTo>
                    <a:lnTo>
                      <a:pt x="870" y="11519"/>
                    </a:lnTo>
                    <a:lnTo>
                      <a:pt x="870" y="11519"/>
                    </a:lnTo>
                    <a:lnTo>
                      <a:pt x="870" y="7347"/>
                    </a:lnTo>
                    <a:lnTo>
                      <a:pt x="870" y="7347"/>
                    </a:lnTo>
                    <a:lnTo>
                      <a:pt x="870" y="6243"/>
                    </a:lnTo>
                    <a:lnTo>
                      <a:pt x="870" y="6243"/>
                    </a:lnTo>
                    <a:lnTo>
                      <a:pt x="870" y="2537"/>
                    </a:lnTo>
                    <a:lnTo>
                      <a:pt x="870" y="2537"/>
                    </a:lnTo>
                    <a:lnTo>
                      <a:pt x="1195" y="2537"/>
                    </a:lnTo>
                    <a:lnTo>
                      <a:pt x="1195" y="2537"/>
                    </a:lnTo>
                    <a:lnTo>
                      <a:pt x="4460" y="2537"/>
                    </a:lnTo>
                    <a:lnTo>
                      <a:pt x="8480" y="2537"/>
                    </a:lnTo>
                    <a:lnTo>
                      <a:pt x="8480" y="2537"/>
                    </a:lnTo>
                    <a:lnTo>
                      <a:pt x="8480" y="6171"/>
                    </a:lnTo>
                    <a:lnTo>
                      <a:pt x="8480" y="6171"/>
                    </a:lnTo>
                    <a:lnTo>
                      <a:pt x="8480" y="72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8" name="Freeform 82"/>
              <p:cNvSpPr>
                <a:spLocks noChangeArrowheads="1"/>
              </p:cNvSpPr>
              <p:nvPr/>
            </p:nvSpPr>
            <p:spPr bwMode="auto">
              <a:xfrm>
                <a:off x="11787633" y="5099428"/>
                <a:ext cx="38735" cy="39285"/>
              </a:xfrm>
              <a:custGeom>
                <a:avLst/>
                <a:gdLst>
                  <a:gd name="T0" fmla="*/ 0 w 2176"/>
                  <a:gd name="T1" fmla="*/ 1831 h 2207"/>
                  <a:gd name="T2" fmla="*/ 0 w 2176"/>
                  <a:gd name="T3" fmla="*/ 2206 h 2207"/>
                  <a:gd name="T4" fmla="*/ 0 w 2176"/>
                  <a:gd name="T5" fmla="*/ 2206 h 2207"/>
                  <a:gd name="T6" fmla="*/ 2175 w 2176"/>
                  <a:gd name="T7" fmla="*/ 2206 h 2207"/>
                  <a:gd name="T8" fmla="*/ 2175 w 2176"/>
                  <a:gd name="T9" fmla="*/ 2206 h 2207"/>
                  <a:gd name="T10" fmla="*/ 2175 w 2176"/>
                  <a:gd name="T11" fmla="*/ 1831 h 2207"/>
                  <a:gd name="T12" fmla="*/ 2175 w 2176"/>
                  <a:gd name="T13" fmla="*/ 1831 h 2207"/>
                  <a:gd name="T14" fmla="*/ 2175 w 2176"/>
                  <a:gd name="T15" fmla="*/ 0 h 2207"/>
                  <a:gd name="T16" fmla="*/ 2175 w 2176"/>
                  <a:gd name="T17" fmla="*/ 0 h 2207"/>
                  <a:gd name="T18" fmla="*/ 0 w 2176"/>
                  <a:gd name="T19" fmla="*/ 0 h 2207"/>
                  <a:gd name="T20" fmla="*/ 0 w 2176"/>
                  <a:gd name="T21" fmla="*/ 1831 h 2207"/>
                  <a:gd name="T22" fmla="*/ 576 w 2176"/>
                  <a:gd name="T23" fmla="*/ 582 h 2207"/>
                  <a:gd name="T24" fmla="*/ 576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6 w 2176"/>
                  <a:gd name="T35" fmla="*/ 1624 h 2207"/>
                  <a:gd name="T36" fmla="*/ 576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31"/>
                    </a:moveTo>
                    <a:lnTo>
                      <a:pt x="0" y="2206"/>
                    </a:lnTo>
                    <a:lnTo>
                      <a:pt x="0" y="2206"/>
                    </a:lnTo>
                    <a:lnTo>
                      <a:pt x="2175" y="2206"/>
                    </a:lnTo>
                    <a:lnTo>
                      <a:pt x="2175" y="2206"/>
                    </a:lnTo>
                    <a:lnTo>
                      <a:pt x="2175" y="1831"/>
                    </a:lnTo>
                    <a:lnTo>
                      <a:pt x="2175" y="1831"/>
                    </a:lnTo>
                    <a:lnTo>
                      <a:pt x="2175" y="0"/>
                    </a:lnTo>
                    <a:lnTo>
                      <a:pt x="2175" y="0"/>
                    </a:lnTo>
                    <a:lnTo>
                      <a:pt x="0" y="0"/>
                    </a:lnTo>
                    <a:lnTo>
                      <a:pt x="0" y="1831"/>
                    </a:lnTo>
                    <a:close/>
                    <a:moveTo>
                      <a:pt x="576" y="582"/>
                    </a:moveTo>
                    <a:lnTo>
                      <a:pt x="576" y="582"/>
                    </a:lnTo>
                    <a:lnTo>
                      <a:pt x="1599" y="582"/>
                    </a:lnTo>
                    <a:lnTo>
                      <a:pt x="1599" y="582"/>
                    </a:lnTo>
                    <a:lnTo>
                      <a:pt x="1599" y="1624"/>
                    </a:lnTo>
                    <a:lnTo>
                      <a:pt x="1599" y="1624"/>
                    </a:lnTo>
                    <a:lnTo>
                      <a:pt x="576" y="1624"/>
                    </a:lnTo>
                    <a:lnTo>
                      <a:pt x="576" y="5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9" name="Freeform 83"/>
              <p:cNvSpPr>
                <a:spLocks noChangeArrowheads="1"/>
              </p:cNvSpPr>
              <p:nvPr/>
            </p:nvSpPr>
            <p:spPr bwMode="auto">
              <a:xfrm>
                <a:off x="11849625" y="5099428"/>
                <a:ext cx="38735" cy="39285"/>
              </a:xfrm>
              <a:custGeom>
                <a:avLst/>
                <a:gdLst>
                  <a:gd name="T0" fmla="*/ 0 w 2176"/>
                  <a:gd name="T1" fmla="*/ 1831 h 2207"/>
                  <a:gd name="T2" fmla="*/ 0 w 2176"/>
                  <a:gd name="T3" fmla="*/ 2206 h 2207"/>
                  <a:gd name="T4" fmla="*/ 0 w 2176"/>
                  <a:gd name="T5" fmla="*/ 2206 h 2207"/>
                  <a:gd name="T6" fmla="*/ 2175 w 2176"/>
                  <a:gd name="T7" fmla="*/ 2206 h 2207"/>
                  <a:gd name="T8" fmla="*/ 2175 w 2176"/>
                  <a:gd name="T9" fmla="*/ 2206 h 2207"/>
                  <a:gd name="T10" fmla="*/ 2175 w 2176"/>
                  <a:gd name="T11" fmla="*/ 1831 h 2207"/>
                  <a:gd name="T12" fmla="*/ 2175 w 2176"/>
                  <a:gd name="T13" fmla="*/ 1831 h 2207"/>
                  <a:gd name="T14" fmla="*/ 2175 w 2176"/>
                  <a:gd name="T15" fmla="*/ 0 h 2207"/>
                  <a:gd name="T16" fmla="*/ 2175 w 2176"/>
                  <a:gd name="T17" fmla="*/ 0 h 2207"/>
                  <a:gd name="T18" fmla="*/ 0 w 2176"/>
                  <a:gd name="T19" fmla="*/ 0 h 2207"/>
                  <a:gd name="T20" fmla="*/ 0 w 2176"/>
                  <a:gd name="T21" fmla="*/ 1831 h 2207"/>
                  <a:gd name="T22" fmla="*/ 570 w 2176"/>
                  <a:gd name="T23" fmla="*/ 582 h 2207"/>
                  <a:gd name="T24" fmla="*/ 570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0 w 2176"/>
                  <a:gd name="T35" fmla="*/ 1624 h 2207"/>
                  <a:gd name="T36" fmla="*/ 570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31"/>
                    </a:moveTo>
                    <a:lnTo>
                      <a:pt x="0" y="2206"/>
                    </a:lnTo>
                    <a:lnTo>
                      <a:pt x="0" y="2206"/>
                    </a:lnTo>
                    <a:lnTo>
                      <a:pt x="2175" y="2206"/>
                    </a:lnTo>
                    <a:lnTo>
                      <a:pt x="2175" y="2206"/>
                    </a:lnTo>
                    <a:lnTo>
                      <a:pt x="2175" y="1831"/>
                    </a:lnTo>
                    <a:lnTo>
                      <a:pt x="2175" y="1831"/>
                    </a:lnTo>
                    <a:lnTo>
                      <a:pt x="2175" y="0"/>
                    </a:lnTo>
                    <a:lnTo>
                      <a:pt x="2175" y="0"/>
                    </a:lnTo>
                    <a:lnTo>
                      <a:pt x="0" y="0"/>
                    </a:lnTo>
                    <a:lnTo>
                      <a:pt x="0" y="1831"/>
                    </a:lnTo>
                    <a:close/>
                    <a:moveTo>
                      <a:pt x="570" y="582"/>
                    </a:moveTo>
                    <a:lnTo>
                      <a:pt x="570" y="582"/>
                    </a:lnTo>
                    <a:lnTo>
                      <a:pt x="1599" y="582"/>
                    </a:lnTo>
                    <a:lnTo>
                      <a:pt x="1599" y="582"/>
                    </a:lnTo>
                    <a:lnTo>
                      <a:pt x="1599" y="1624"/>
                    </a:lnTo>
                    <a:lnTo>
                      <a:pt x="1599" y="1624"/>
                    </a:lnTo>
                    <a:lnTo>
                      <a:pt x="570" y="1624"/>
                    </a:lnTo>
                    <a:lnTo>
                      <a:pt x="570" y="5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0" name="Freeform 84"/>
              <p:cNvSpPr>
                <a:spLocks noChangeArrowheads="1"/>
              </p:cNvSpPr>
              <p:nvPr/>
            </p:nvSpPr>
            <p:spPr bwMode="auto">
              <a:xfrm>
                <a:off x="11787633" y="5162520"/>
                <a:ext cx="38735" cy="39285"/>
              </a:xfrm>
              <a:custGeom>
                <a:avLst/>
                <a:gdLst>
                  <a:gd name="T0" fmla="*/ 0 w 2176"/>
                  <a:gd name="T1" fmla="*/ 1826 h 2207"/>
                  <a:gd name="T2" fmla="*/ 0 w 2176"/>
                  <a:gd name="T3" fmla="*/ 2206 h 2207"/>
                  <a:gd name="T4" fmla="*/ 0 w 2176"/>
                  <a:gd name="T5" fmla="*/ 2206 h 2207"/>
                  <a:gd name="T6" fmla="*/ 2175 w 2176"/>
                  <a:gd name="T7" fmla="*/ 2206 h 2207"/>
                  <a:gd name="T8" fmla="*/ 2175 w 2176"/>
                  <a:gd name="T9" fmla="*/ 2206 h 2207"/>
                  <a:gd name="T10" fmla="*/ 2175 w 2176"/>
                  <a:gd name="T11" fmla="*/ 1826 h 2207"/>
                  <a:gd name="T12" fmla="*/ 2175 w 2176"/>
                  <a:gd name="T13" fmla="*/ 1826 h 2207"/>
                  <a:gd name="T14" fmla="*/ 2175 w 2176"/>
                  <a:gd name="T15" fmla="*/ 0 h 2207"/>
                  <a:gd name="T16" fmla="*/ 2175 w 2176"/>
                  <a:gd name="T17" fmla="*/ 0 h 2207"/>
                  <a:gd name="T18" fmla="*/ 0 w 2176"/>
                  <a:gd name="T19" fmla="*/ 0 h 2207"/>
                  <a:gd name="T20" fmla="*/ 0 w 2176"/>
                  <a:gd name="T21" fmla="*/ 1826 h 2207"/>
                  <a:gd name="T22" fmla="*/ 576 w 2176"/>
                  <a:gd name="T23" fmla="*/ 582 h 2207"/>
                  <a:gd name="T24" fmla="*/ 576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6 w 2176"/>
                  <a:gd name="T35" fmla="*/ 1624 h 2207"/>
                  <a:gd name="T36" fmla="*/ 576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26"/>
                    </a:moveTo>
                    <a:lnTo>
                      <a:pt x="0" y="2206"/>
                    </a:lnTo>
                    <a:lnTo>
                      <a:pt x="0" y="2206"/>
                    </a:lnTo>
                    <a:lnTo>
                      <a:pt x="2175" y="2206"/>
                    </a:lnTo>
                    <a:lnTo>
                      <a:pt x="2175" y="2206"/>
                    </a:lnTo>
                    <a:lnTo>
                      <a:pt x="2175" y="1826"/>
                    </a:lnTo>
                    <a:lnTo>
                      <a:pt x="2175" y="1826"/>
                    </a:lnTo>
                    <a:lnTo>
                      <a:pt x="2175" y="0"/>
                    </a:lnTo>
                    <a:lnTo>
                      <a:pt x="2175" y="0"/>
                    </a:lnTo>
                    <a:lnTo>
                      <a:pt x="0" y="0"/>
                    </a:lnTo>
                    <a:lnTo>
                      <a:pt x="0" y="1826"/>
                    </a:lnTo>
                    <a:close/>
                    <a:moveTo>
                      <a:pt x="576" y="582"/>
                    </a:moveTo>
                    <a:lnTo>
                      <a:pt x="576" y="582"/>
                    </a:lnTo>
                    <a:lnTo>
                      <a:pt x="1599" y="582"/>
                    </a:lnTo>
                    <a:lnTo>
                      <a:pt x="1599" y="582"/>
                    </a:lnTo>
                    <a:lnTo>
                      <a:pt x="1599" y="1624"/>
                    </a:lnTo>
                    <a:lnTo>
                      <a:pt x="1599" y="1624"/>
                    </a:lnTo>
                    <a:lnTo>
                      <a:pt x="576" y="1624"/>
                    </a:lnTo>
                    <a:lnTo>
                      <a:pt x="576" y="5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85"/>
              <p:cNvSpPr>
                <a:spLocks noChangeArrowheads="1"/>
              </p:cNvSpPr>
              <p:nvPr/>
            </p:nvSpPr>
            <p:spPr bwMode="auto">
              <a:xfrm>
                <a:off x="11849625" y="5162520"/>
                <a:ext cx="38735" cy="39285"/>
              </a:xfrm>
              <a:custGeom>
                <a:avLst/>
                <a:gdLst>
                  <a:gd name="T0" fmla="*/ 0 w 2176"/>
                  <a:gd name="T1" fmla="*/ 1826 h 2207"/>
                  <a:gd name="T2" fmla="*/ 0 w 2176"/>
                  <a:gd name="T3" fmla="*/ 2206 h 2207"/>
                  <a:gd name="T4" fmla="*/ 0 w 2176"/>
                  <a:gd name="T5" fmla="*/ 2206 h 2207"/>
                  <a:gd name="T6" fmla="*/ 2175 w 2176"/>
                  <a:gd name="T7" fmla="*/ 2206 h 2207"/>
                  <a:gd name="T8" fmla="*/ 2175 w 2176"/>
                  <a:gd name="T9" fmla="*/ 2206 h 2207"/>
                  <a:gd name="T10" fmla="*/ 2175 w 2176"/>
                  <a:gd name="T11" fmla="*/ 1826 h 2207"/>
                  <a:gd name="T12" fmla="*/ 2175 w 2176"/>
                  <a:gd name="T13" fmla="*/ 1826 h 2207"/>
                  <a:gd name="T14" fmla="*/ 2175 w 2176"/>
                  <a:gd name="T15" fmla="*/ 0 h 2207"/>
                  <a:gd name="T16" fmla="*/ 2175 w 2176"/>
                  <a:gd name="T17" fmla="*/ 0 h 2207"/>
                  <a:gd name="T18" fmla="*/ 0 w 2176"/>
                  <a:gd name="T19" fmla="*/ 0 h 2207"/>
                  <a:gd name="T20" fmla="*/ 0 w 2176"/>
                  <a:gd name="T21" fmla="*/ 1826 h 2207"/>
                  <a:gd name="T22" fmla="*/ 570 w 2176"/>
                  <a:gd name="T23" fmla="*/ 582 h 2207"/>
                  <a:gd name="T24" fmla="*/ 570 w 2176"/>
                  <a:gd name="T25" fmla="*/ 582 h 2207"/>
                  <a:gd name="T26" fmla="*/ 1599 w 2176"/>
                  <a:gd name="T27" fmla="*/ 582 h 2207"/>
                  <a:gd name="T28" fmla="*/ 1599 w 2176"/>
                  <a:gd name="T29" fmla="*/ 582 h 2207"/>
                  <a:gd name="T30" fmla="*/ 1599 w 2176"/>
                  <a:gd name="T31" fmla="*/ 1624 h 2207"/>
                  <a:gd name="T32" fmla="*/ 1599 w 2176"/>
                  <a:gd name="T33" fmla="*/ 1624 h 2207"/>
                  <a:gd name="T34" fmla="*/ 570 w 2176"/>
                  <a:gd name="T35" fmla="*/ 1624 h 2207"/>
                  <a:gd name="T36" fmla="*/ 570 w 2176"/>
                  <a:gd name="T37" fmla="*/ 582 h 2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76" h="2207">
                    <a:moveTo>
                      <a:pt x="0" y="1826"/>
                    </a:moveTo>
                    <a:lnTo>
                      <a:pt x="0" y="2206"/>
                    </a:lnTo>
                    <a:lnTo>
                      <a:pt x="0" y="2206"/>
                    </a:lnTo>
                    <a:lnTo>
                      <a:pt x="2175" y="2206"/>
                    </a:lnTo>
                    <a:lnTo>
                      <a:pt x="2175" y="2206"/>
                    </a:lnTo>
                    <a:lnTo>
                      <a:pt x="2175" y="1826"/>
                    </a:lnTo>
                    <a:lnTo>
                      <a:pt x="2175" y="1826"/>
                    </a:lnTo>
                    <a:lnTo>
                      <a:pt x="2175" y="0"/>
                    </a:lnTo>
                    <a:lnTo>
                      <a:pt x="2175" y="0"/>
                    </a:lnTo>
                    <a:lnTo>
                      <a:pt x="0" y="0"/>
                    </a:lnTo>
                    <a:lnTo>
                      <a:pt x="0" y="1826"/>
                    </a:lnTo>
                    <a:close/>
                    <a:moveTo>
                      <a:pt x="570" y="582"/>
                    </a:moveTo>
                    <a:lnTo>
                      <a:pt x="570" y="582"/>
                    </a:lnTo>
                    <a:lnTo>
                      <a:pt x="1599" y="582"/>
                    </a:lnTo>
                    <a:lnTo>
                      <a:pt x="1599" y="582"/>
                    </a:lnTo>
                    <a:lnTo>
                      <a:pt x="1599" y="1624"/>
                    </a:lnTo>
                    <a:lnTo>
                      <a:pt x="1599" y="1624"/>
                    </a:lnTo>
                    <a:lnTo>
                      <a:pt x="570" y="1624"/>
                    </a:lnTo>
                    <a:lnTo>
                      <a:pt x="570" y="5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 name="Rectangle 9"/>
            <p:cNvSpPr/>
            <p:nvPr/>
          </p:nvSpPr>
          <p:spPr bwMode="auto">
            <a:xfrm>
              <a:off x="-1005763" y="4954627"/>
              <a:ext cx="246711" cy="2497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Freeform 14"/>
            <p:cNvSpPr>
              <a:spLocks noEditPoints="1"/>
            </p:cNvSpPr>
            <p:nvPr/>
          </p:nvSpPr>
          <p:spPr bwMode="auto">
            <a:xfrm>
              <a:off x="-1007961" y="4984981"/>
              <a:ext cx="340041" cy="328179"/>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9" name="TextBox 48"/>
          <p:cNvSpPr txBox="1"/>
          <p:nvPr/>
        </p:nvSpPr>
        <p:spPr>
          <a:xfrm>
            <a:off x="6154216" y="2754574"/>
            <a:ext cx="6216961" cy="538956"/>
          </a:xfrm>
          <a:prstGeom prst="rect">
            <a:avLst/>
          </a:prstGeom>
          <a:noFill/>
        </p:spPr>
        <p:txBody>
          <a:bodyPr wrap="square" lIns="179285" tIns="143428" rIns="179285" bIns="143428" rtlCol="0" anchor="b">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Securing and managing your cloud resources</a:t>
            </a:r>
          </a:p>
        </p:txBody>
      </p:sp>
      <p:cxnSp>
        <p:nvCxnSpPr>
          <p:cNvPr id="50" name="Straight Connector 49"/>
          <p:cNvCxnSpPr>
            <a:cxnSpLocks/>
          </p:cNvCxnSpPr>
          <p:nvPr/>
        </p:nvCxnSpPr>
        <p:spPr>
          <a:xfrm>
            <a:off x="6392519" y="3358812"/>
            <a:ext cx="5833796" cy="1817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847628" y="4555552"/>
            <a:ext cx="4989647" cy="0"/>
          </a:xfrm>
          <a:prstGeom prst="line">
            <a:avLst/>
          </a:prstGeom>
          <a:noFill/>
          <a:ln w="28575" cap="flat" cmpd="sng" algn="ctr">
            <a:solidFill>
              <a:schemeClr val="bg1"/>
            </a:solidFill>
            <a:prstDash val="solid"/>
            <a:headEnd type="none"/>
            <a:tailEnd type="none"/>
          </a:ln>
          <a:effectLst/>
        </p:spPr>
      </p:cxnSp>
      <p:sp>
        <p:nvSpPr>
          <p:cNvPr id="61" name="Rectangle 60"/>
          <p:cNvSpPr/>
          <p:nvPr/>
        </p:nvSpPr>
        <p:spPr>
          <a:xfrm>
            <a:off x="8180337" y="3853508"/>
            <a:ext cx="3005598"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Virtual machines</a:t>
            </a:r>
          </a:p>
        </p:txBody>
      </p:sp>
      <p:sp>
        <p:nvSpPr>
          <p:cNvPr id="62" name="Rectangle 61"/>
          <p:cNvSpPr/>
          <p:nvPr/>
        </p:nvSpPr>
        <p:spPr>
          <a:xfrm>
            <a:off x="8180336" y="4888899"/>
            <a:ext cx="4100925"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Applications &amp; workloads</a:t>
            </a:r>
          </a:p>
        </p:txBody>
      </p:sp>
      <p:sp>
        <p:nvSpPr>
          <p:cNvPr id="63" name="Rectangle 62"/>
          <p:cNvSpPr/>
          <p:nvPr/>
        </p:nvSpPr>
        <p:spPr>
          <a:xfrm>
            <a:off x="8180336" y="5907240"/>
            <a:ext cx="3351373" cy="397032"/>
          </a:xfrm>
          <a:prstGeom prst="rect">
            <a:avLst/>
          </a:prstGeom>
        </p:spPr>
        <p:txBody>
          <a:bodyPr wrap="square">
            <a:spAutoFit/>
          </a:bodyPr>
          <a:lstStyle/>
          <a:p>
            <a:pPr marL="0" marR="0" lvl="0" indent="0" algn="l" defTabSz="932293" rtl="0" eaLnBrk="1" fontAlgn="base" latinLnBrk="0" hangingPunct="1">
              <a:lnSpc>
                <a:spcPct val="90000"/>
              </a:lnSpc>
              <a:spcBef>
                <a:spcPts val="3529"/>
              </a:spcBef>
              <a:spcAft>
                <a:spcPct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Data</a:t>
            </a:r>
          </a:p>
        </p:txBody>
      </p:sp>
      <p:cxnSp>
        <p:nvCxnSpPr>
          <p:cNvPr id="64" name="Straight Connector 63"/>
          <p:cNvCxnSpPr/>
          <p:nvPr/>
        </p:nvCxnSpPr>
        <p:spPr>
          <a:xfrm flipH="1">
            <a:off x="6847628" y="5606527"/>
            <a:ext cx="4989647" cy="0"/>
          </a:xfrm>
          <a:prstGeom prst="line">
            <a:avLst/>
          </a:prstGeom>
          <a:noFill/>
          <a:ln w="28575" cap="flat" cmpd="sng" algn="ctr">
            <a:solidFill>
              <a:schemeClr val="bg1"/>
            </a:solidFill>
            <a:prstDash val="solid"/>
            <a:headEnd type="none"/>
            <a:tailEnd type="none"/>
          </a:ln>
          <a:effectLst/>
        </p:spPr>
      </p:cxnSp>
      <p:sp>
        <p:nvSpPr>
          <p:cNvPr id="75" name="binary">
            <a:extLst/>
          </p:cNvPr>
          <p:cNvSpPr>
            <a:spLocks noChangeAspect="1" noEditPoints="1"/>
          </p:cNvSpPr>
          <p:nvPr/>
        </p:nvSpPr>
        <p:spPr bwMode="auto">
          <a:xfrm>
            <a:off x="7047476" y="5881715"/>
            <a:ext cx="539188" cy="46558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p:cNvGrpSpPr/>
          <p:nvPr/>
        </p:nvGrpSpPr>
        <p:grpSpPr>
          <a:xfrm>
            <a:off x="6947089" y="4708971"/>
            <a:ext cx="706773" cy="633797"/>
            <a:chOff x="13470541" y="4059998"/>
            <a:chExt cx="620627" cy="569299"/>
          </a:xfrm>
          <a:solidFill>
            <a:schemeClr val="bg1"/>
          </a:solidFill>
        </p:grpSpPr>
        <p:sp>
          <p:nvSpPr>
            <p:cNvPr id="77" name="Freeform 115"/>
            <p:cNvSpPr>
              <a:spLocks noChangeArrowheads="1"/>
            </p:cNvSpPr>
            <p:nvPr/>
          </p:nvSpPr>
          <p:spPr bwMode="auto">
            <a:xfrm>
              <a:off x="13693124" y="405999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a:noFill/>
            </a:ln>
            <a:effec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8" name="Freeform 128"/>
            <p:cNvSpPr>
              <a:spLocks noChangeArrowheads="1"/>
            </p:cNvSpPr>
            <p:nvPr/>
          </p:nvSpPr>
          <p:spPr bwMode="auto">
            <a:xfrm>
              <a:off x="13470541" y="442336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a:noFill/>
            </a:ln>
            <a:effec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Freeform 126"/>
            <p:cNvSpPr>
              <a:spLocks noChangeArrowheads="1"/>
            </p:cNvSpPr>
            <p:nvPr/>
          </p:nvSpPr>
          <p:spPr bwMode="auto">
            <a:xfrm>
              <a:off x="13693124" y="430569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a:noFill/>
            </a:ln>
            <a:effec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24"/>
            <p:cNvSpPr>
              <a:spLocks noChangeArrowheads="1"/>
            </p:cNvSpPr>
            <p:nvPr/>
          </p:nvSpPr>
          <p:spPr bwMode="auto">
            <a:xfrm>
              <a:off x="13914450" y="442336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a:noFill/>
            </a:ln>
            <a:effec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p:cNvGrpSpPr/>
          <p:nvPr/>
        </p:nvGrpSpPr>
        <p:grpSpPr>
          <a:xfrm>
            <a:off x="6994754" y="3787089"/>
            <a:ext cx="601341" cy="444715"/>
            <a:chOff x="12465243" y="4753900"/>
            <a:chExt cx="520996" cy="394125"/>
          </a:xfrm>
          <a:solidFill>
            <a:schemeClr val="bg1"/>
          </a:solidFill>
        </p:grpSpPr>
        <p:sp>
          <p:nvSpPr>
            <p:cNvPr id="82" name="Freeform 127"/>
            <p:cNvSpPr>
              <a:spLocks noChangeArrowheads="1"/>
            </p:cNvSpPr>
            <p:nvPr/>
          </p:nvSpPr>
          <p:spPr bwMode="auto">
            <a:xfrm>
              <a:off x="12465243" y="4753900"/>
              <a:ext cx="520996" cy="394125"/>
            </a:xfrm>
            <a:custGeom>
              <a:avLst/>
              <a:gdLst>
                <a:gd name="T0" fmla="*/ 999 w 15807"/>
                <a:gd name="T1" fmla="*/ 8957 h 11961"/>
                <a:gd name="T2" fmla="*/ 999 w 15807"/>
                <a:gd name="T3" fmla="*/ 998 h 11961"/>
                <a:gd name="T4" fmla="*/ 14814 w 15807"/>
                <a:gd name="T5" fmla="*/ 998 h 11961"/>
                <a:gd name="T6" fmla="*/ 14814 w 15807"/>
                <a:gd name="T7" fmla="*/ 8957 h 11961"/>
                <a:gd name="T8" fmla="*/ 999 w 15807"/>
                <a:gd name="T9" fmla="*/ 8957 h 11961"/>
                <a:gd name="T10" fmla="*/ 7432 w 15807"/>
                <a:gd name="T11" fmla="*/ 10961 h 11961"/>
                <a:gd name="T12" fmla="*/ 4920 w 15807"/>
                <a:gd name="T13" fmla="*/ 10961 h 11961"/>
                <a:gd name="T14" fmla="*/ 4920 w 15807"/>
                <a:gd name="T15" fmla="*/ 11960 h 11961"/>
                <a:gd name="T16" fmla="*/ 10888 w 15807"/>
                <a:gd name="T17" fmla="*/ 11960 h 11961"/>
                <a:gd name="T18" fmla="*/ 10888 w 15807"/>
                <a:gd name="T19" fmla="*/ 10961 h 11961"/>
                <a:gd name="T20" fmla="*/ 8430 w 15807"/>
                <a:gd name="T21" fmla="*/ 10961 h 11961"/>
                <a:gd name="T22" fmla="*/ 8430 w 15807"/>
                <a:gd name="T23" fmla="*/ 9956 h 11961"/>
                <a:gd name="T24" fmla="*/ 15806 w 15807"/>
                <a:gd name="T25" fmla="*/ 9956 h 11961"/>
                <a:gd name="T26" fmla="*/ 15806 w 15807"/>
                <a:gd name="T27" fmla="*/ 0 h 11961"/>
                <a:gd name="T28" fmla="*/ 0 w 15807"/>
                <a:gd name="T29" fmla="*/ 0 h 11961"/>
                <a:gd name="T30" fmla="*/ 0 w 15807"/>
                <a:gd name="T31" fmla="*/ 9956 h 11961"/>
                <a:gd name="T32" fmla="*/ 7432 w 15807"/>
                <a:gd name="T33" fmla="*/ 9956 h 11961"/>
                <a:gd name="T34" fmla="*/ 7432 w 15807"/>
                <a:gd name="T35" fmla="*/ 10961 h 1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07" h="11961">
                  <a:moveTo>
                    <a:pt x="999" y="8957"/>
                  </a:moveTo>
                  <a:lnTo>
                    <a:pt x="999" y="998"/>
                  </a:lnTo>
                  <a:lnTo>
                    <a:pt x="14814" y="998"/>
                  </a:lnTo>
                  <a:lnTo>
                    <a:pt x="14814" y="8957"/>
                  </a:lnTo>
                  <a:lnTo>
                    <a:pt x="999" y="8957"/>
                  </a:lnTo>
                  <a:close/>
                  <a:moveTo>
                    <a:pt x="7432" y="10961"/>
                  </a:moveTo>
                  <a:lnTo>
                    <a:pt x="4920" y="10961"/>
                  </a:lnTo>
                  <a:lnTo>
                    <a:pt x="4920" y="11960"/>
                  </a:lnTo>
                  <a:lnTo>
                    <a:pt x="10888" y="11960"/>
                  </a:lnTo>
                  <a:lnTo>
                    <a:pt x="10888" y="10961"/>
                  </a:lnTo>
                  <a:lnTo>
                    <a:pt x="8430" y="10961"/>
                  </a:lnTo>
                  <a:lnTo>
                    <a:pt x="8430" y="9956"/>
                  </a:lnTo>
                  <a:lnTo>
                    <a:pt x="15806" y="9956"/>
                  </a:lnTo>
                  <a:lnTo>
                    <a:pt x="15806" y="0"/>
                  </a:lnTo>
                  <a:lnTo>
                    <a:pt x="0" y="0"/>
                  </a:lnTo>
                  <a:lnTo>
                    <a:pt x="0" y="9956"/>
                  </a:lnTo>
                  <a:lnTo>
                    <a:pt x="7432" y="9956"/>
                  </a:lnTo>
                  <a:lnTo>
                    <a:pt x="7432" y="109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128"/>
            <p:cNvSpPr>
              <a:spLocks noChangeArrowheads="1"/>
            </p:cNvSpPr>
            <p:nvPr/>
          </p:nvSpPr>
          <p:spPr bwMode="auto">
            <a:xfrm>
              <a:off x="12636875" y="4813048"/>
              <a:ext cx="176718" cy="20592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grpFill/>
            <a:ln>
              <a:noFill/>
            </a:ln>
            <a:effectLst/>
          </p:spPr>
          <p:txBody>
            <a:bodyPr wrap="none"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899138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fade">
                                      <p:cBhvr>
                                        <p:cTn id="11" dur="500"/>
                                        <p:tgtEl>
                                          <p:spTgt spid="2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fade">
                                      <p:cBhvr>
                                        <p:cTn id="14" dur="500"/>
                                        <p:tgtEl>
                                          <p:spTgt spid="198"/>
                                        </p:tgtEl>
                                      </p:cBhvr>
                                    </p:animEffect>
                                  </p:childTnLst>
                                </p:cTn>
                              </p:par>
                              <p:par>
                                <p:cTn id="15" presetID="10" presetClass="entr" presetSubtype="0" fill="hold" nodeType="withEffect">
                                  <p:stCondLst>
                                    <p:cond delay="0"/>
                                  </p:stCondLst>
                                  <p:childTnLst>
                                    <p:set>
                                      <p:cBhvr>
                                        <p:cTn id="16" dur="1" fill="hold">
                                          <p:stCondLst>
                                            <p:cond delay="0"/>
                                          </p:stCondLst>
                                        </p:cTn>
                                        <p:tgtEl>
                                          <p:spTgt spid="201"/>
                                        </p:tgtEl>
                                        <p:attrNameLst>
                                          <p:attrName>style.visibility</p:attrName>
                                        </p:attrNameLst>
                                      </p:cBhvr>
                                      <p:to>
                                        <p:strVal val="visible"/>
                                      </p:to>
                                    </p:set>
                                    <p:animEffect transition="in" filter="fade">
                                      <p:cBhvr>
                                        <p:cTn id="17" dur="500"/>
                                        <p:tgtEl>
                                          <p:spTgt spid="201"/>
                                        </p:tgtEl>
                                      </p:cBhvr>
                                    </p:animEffect>
                                  </p:childTnLst>
                                </p:cTn>
                              </p:par>
                              <p:par>
                                <p:cTn id="18" presetID="10" presetClass="entr" presetSubtype="0" fill="hold" nodeType="withEffect">
                                  <p:stCondLst>
                                    <p:cond delay="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childTnLst>
                                </p:cTn>
                              </p:par>
                              <p:par>
                                <p:cTn id="21" presetID="10" presetClass="entr" presetSubtype="0" fill="hold" nodeType="withEffect">
                                  <p:stCondLst>
                                    <p:cond delay="0"/>
                                  </p:stCondLst>
                                  <p:childTnLst>
                                    <p:set>
                                      <p:cBhvr>
                                        <p:cTn id="22" dur="1" fill="hold">
                                          <p:stCondLst>
                                            <p:cond delay="0"/>
                                          </p:stCondLst>
                                        </p:cTn>
                                        <p:tgtEl>
                                          <p:spTgt spid="231"/>
                                        </p:tgtEl>
                                        <p:attrNameLst>
                                          <p:attrName>style.visibility</p:attrName>
                                        </p:attrNameLst>
                                      </p:cBhvr>
                                      <p:to>
                                        <p:strVal val="visible"/>
                                      </p:to>
                                    </p:set>
                                    <p:animEffect transition="in" filter="fade">
                                      <p:cBhvr>
                                        <p:cTn id="23" dur="500"/>
                                        <p:tgtEl>
                                          <p:spTgt spid="231"/>
                                        </p:tgtEl>
                                      </p:cBhvr>
                                    </p:animEffect>
                                  </p:childTnLst>
                                </p:cTn>
                              </p:par>
                              <p:par>
                                <p:cTn id="24" presetID="10" presetClass="entr" presetSubtype="0" fill="hold" nodeType="withEffect">
                                  <p:stCondLst>
                                    <p:cond delay="0"/>
                                  </p:stCondLst>
                                  <p:childTnLst>
                                    <p:set>
                                      <p:cBhvr>
                                        <p:cTn id="25" dur="1" fill="hold">
                                          <p:stCondLst>
                                            <p:cond delay="0"/>
                                          </p:stCondLst>
                                        </p:cTn>
                                        <p:tgtEl>
                                          <p:spTgt spid="234"/>
                                        </p:tgtEl>
                                        <p:attrNameLst>
                                          <p:attrName>style.visibility</p:attrName>
                                        </p:attrNameLst>
                                      </p:cBhvr>
                                      <p:to>
                                        <p:strVal val="visible"/>
                                      </p:to>
                                    </p:set>
                                    <p:animEffect transition="in" filter="fade">
                                      <p:cBhvr>
                                        <p:cTn id="26" dur="500"/>
                                        <p:tgtEl>
                                          <p:spTgt spid="2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2"/>
                                        </p:tgtEl>
                                        <p:attrNameLst>
                                          <p:attrName>style.visibility</p:attrName>
                                        </p:attrNameLst>
                                      </p:cBhvr>
                                      <p:to>
                                        <p:strVal val="visible"/>
                                      </p:to>
                                    </p:set>
                                    <p:animEffect transition="in" filter="fade">
                                      <p:cBhvr>
                                        <p:cTn id="32" dur="500"/>
                                        <p:tgtEl>
                                          <p:spTgt spid="2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3"/>
                                        </p:tgtEl>
                                        <p:attrNameLst>
                                          <p:attrName>style.visibility</p:attrName>
                                        </p:attrNameLst>
                                      </p:cBhvr>
                                      <p:to>
                                        <p:strVal val="visible"/>
                                      </p:to>
                                    </p:set>
                                    <p:animEffect transition="in" filter="fade">
                                      <p:cBhvr>
                                        <p:cTn id="35" dur="500"/>
                                        <p:tgtEl>
                                          <p:spTgt spid="253"/>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17"/>
                                        </p:tgtEl>
                                        <p:attrNameLst>
                                          <p:attrName>style.visibility</p:attrName>
                                        </p:attrNameLst>
                                      </p:cBhvr>
                                      <p:to>
                                        <p:strVal val="visible"/>
                                      </p:to>
                                    </p:set>
                                    <p:animEffect transition="in" filter="fade">
                                      <p:cBhvr>
                                        <p:cTn id="45" dur="500"/>
                                        <p:tgtEl>
                                          <p:spTgt spid="217"/>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par>
                                <p:cTn id="77" presetID="10"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40" grpId="0" animBg="1"/>
      <p:bldP spid="198" grpId="0"/>
      <p:bldP spid="217" grpId="0" animBg="1"/>
      <p:bldP spid="224" grpId="0" animBg="1"/>
      <p:bldP spid="5" grpId="0"/>
      <p:bldP spid="252" grpId="0"/>
      <p:bldP spid="253" grpId="0"/>
      <p:bldP spid="49" grpId="0"/>
      <p:bldP spid="61" grpId="0"/>
      <p:bldP spid="62" grpId="0"/>
      <p:bldP spid="63" grpId="0"/>
      <p:bldP spid="7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cxnSpLocks/>
          </p:cNvCxnSpPr>
          <p:nvPr/>
        </p:nvCxnSpPr>
        <p:spPr>
          <a:xfrm>
            <a:off x="503237" y="2197066"/>
            <a:ext cx="10591800" cy="559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0215" y="1433314"/>
            <a:ext cx="3166321" cy="646331"/>
          </a:xfrm>
          <a:prstGeom prst="rect">
            <a:avLst/>
          </a:prstGeom>
          <a:noFill/>
        </p:spPr>
        <p:txBody>
          <a:bodyPr wrap="square" rtlCol="0">
            <a:spAutoFit/>
          </a:bodyPr>
          <a:lstStyle/>
          <a:p>
            <a:pPr marL="0" marR="0" lvl="0" indent="0" algn="l" defTabSz="9320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Highest</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integrated security </a:t>
            </a:r>
            <a:r>
              <a:rPr kumimoji="0" lang="en-US" sz="18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Lowest</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operational costs</a:t>
            </a:r>
            <a:endPar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p:cNvSpPr/>
          <p:nvPr/>
        </p:nvSpPr>
        <p:spPr>
          <a:xfrm>
            <a:off x="1078290" y="4304065"/>
            <a:ext cx="4292488" cy="4512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APP SERVICE</a:t>
            </a:r>
          </a:p>
        </p:txBody>
      </p:sp>
      <p:sp>
        <p:nvSpPr>
          <p:cNvPr id="6" name="Rectangle 5"/>
          <p:cNvSpPr/>
          <p:nvPr/>
        </p:nvSpPr>
        <p:spPr>
          <a:xfrm>
            <a:off x="2120282" y="3516283"/>
            <a:ext cx="995701" cy="7010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Web Apps</a:t>
            </a:r>
          </a:p>
        </p:txBody>
      </p:sp>
      <p:sp>
        <p:nvSpPr>
          <p:cNvPr id="7" name="Rectangle 6"/>
          <p:cNvSpPr/>
          <p:nvPr/>
        </p:nvSpPr>
        <p:spPr>
          <a:xfrm>
            <a:off x="3198956" y="3516283"/>
            <a:ext cx="1021350" cy="7010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Logic Apps</a:t>
            </a:r>
          </a:p>
        </p:txBody>
      </p:sp>
      <p:sp>
        <p:nvSpPr>
          <p:cNvPr id="8" name="Rectangle 7"/>
          <p:cNvSpPr/>
          <p:nvPr/>
        </p:nvSpPr>
        <p:spPr>
          <a:xfrm>
            <a:off x="4312333" y="3516283"/>
            <a:ext cx="1048503" cy="7010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API Apps</a:t>
            </a:r>
          </a:p>
        </p:txBody>
      </p:sp>
      <p:sp>
        <p:nvSpPr>
          <p:cNvPr id="15" name="Rectangle 14"/>
          <p:cNvSpPr/>
          <p:nvPr/>
        </p:nvSpPr>
        <p:spPr>
          <a:xfrm>
            <a:off x="1078290" y="4820229"/>
            <a:ext cx="6128398" cy="4512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 FABRIC AND CONTAINER SERVICE</a:t>
            </a:r>
          </a:p>
        </p:txBody>
      </p:sp>
      <p:sp>
        <p:nvSpPr>
          <p:cNvPr id="35" name="Rectangle 34"/>
          <p:cNvSpPr/>
          <p:nvPr/>
        </p:nvSpPr>
        <p:spPr bwMode="auto">
          <a:xfrm>
            <a:off x="5432474" y="3511006"/>
            <a:ext cx="1774214" cy="122248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ts val="612"/>
              </a:spcBef>
              <a:spcAft>
                <a:spcPts val="0"/>
              </a:spcAft>
              <a:buClrTx/>
              <a:buSzTx/>
              <a:buFontTx/>
              <a:buNone/>
              <a:tabLst/>
              <a:defRPr/>
            </a:pPr>
            <a:r>
              <a:rPr kumimoji="0" lang="en-US" sz="1632"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Container</a:t>
            </a:r>
            <a:br>
              <a:rPr kumimoji="0" lang="en-US" sz="1632"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br>
            <a:r>
              <a:rPr kumimoji="0" lang="en-US" sz="1632"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Apps</a:t>
            </a:r>
          </a:p>
        </p:txBody>
      </p:sp>
      <p:sp>
        <p:nvSpPr>
          <p:cNvPr id="14" name="Rectangle 13"/>
          <p:cNvSpPr/>
          <p:nvPr/>
        </p:nvSpPr>
        <p:spPr>
          <a:xfrm>
            <a:off x="1068348" y="5358175"/>
            <a:ext cx="7969289" cy="4512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 SCALE SETS</a:t>
            </a:r>
          </a:p>
        </p:txBody>
      </p:sp>
      <p:sp>
        <p:nvSpPr>
          <p:cNvPr id="38" name="Rectangle 37"/>
          <p:cNvSpPr/>
          <p:nvPr/>
        </p:nvSpPr>
        <p:spPr bwMode="auto">
          <a:xfrm>
            <a:off x="7297672" y="3500628"/>
            <a:ext cx="1739965" cy="177081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ts val="612"/>
              </a:spcBef>
              <a:spcAft>
                <a:spcPts val="0"/>
              </a:spcAft>
              <a:buClrTx/>
              <a:buSzTx/>
              <a:buFontTx/>
              <a:buNone/>
              <a:tabLst/>
              <a:defRPr/>
            </a:pPr>
            <a:r>
              <a:rPr kumimoji="0" lang="en-US" sz="1632"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Custom Scale-Out Apps</a:t>
            </a:r>
          </a:p>
        </p:txBody>
      </p:sp>
      <p:sp>
        <p:nvSpPr>
          <p:cNvPr id="11" name="Rectangle 10"/>
          <p:cNvSpPr/>
          <p:nvPr/>
        </p:nvSpPr>
        <p:spPr>
          <a:xfrm>
            <a:off x="1053817" y="5896121"/>
            <a:ext cx="9755626" cy="4512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VIRTUAL MACHINES</a:t>
            </a:r>
          </a:p>
        </p:txBody>
      </p:sp>
      <p:sp>
        <p:nvSpPr>
          <p:cNvPr id="2" name="Title 1"/>
          <p:cNvSpPr>
            <a:spLocks noGrp="1"/>
          </p:cNvSpPr>
          <p:nvPr>
            <p:ph type="title"/>
          </p:nvPr>
        </p:nvSpPr>
        <p:spPr/>
        <p:txBody>
          <a:bodyPr/>
          <a:lstStyle/>
          <a:p>
            <a:r>
              <a:rPr lang="en-US" dirty="0"/>
              <a:t>Shared Responsibility within App Models</a:t>
            </a:r>
          </a:p>
        </p:txBody>
      </p:sp>
      <p:sp>
        <p:nvSpPr>
          <p:cNvPr id="18" name="Oval 17"/>
          <p:cNvSpPr/>
          <p:nvPr/>
        </p:nvSpPr>
        <p:spPr bwMode="auto">
          <a:xfrm>
            <a:off x="3598363" y="2096644"/>
            <a:ext cx="189258" cy="18925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p:cNvCxnSpPr>
            <a:cxnSpLocks/>
          </p:cNvCxnSpPr>
          <p:nvPr/>
        </p:nvCxnSpPr>
        <p:spPr>
          <a:xfrm>
            <a:off x="3703637" y="2252983"/>
            <a:ext cx="0" cy="1203437"/>
          </a:xfrm>
          <a:prstGeom prst="straightConnector1">
            <a:avLst/>
          </a:prstGeom>
          <a:ln w="25400">
            <a:solidFill>
              <a:schemeClr val="accent2"/>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auto">
          <a:xfrm>
            <a:off x="8119693" y="2125765"/>
            <a:ext cx="189258" cy="18925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p:cNvCxnSpPr/>
          <p:nvPr/>
        </p:nvCxnSpPr>
        <p:spPr>
          <a:xfrm flipH="1">
            <a:off x="6224784" y="2220396"/>
            <a:ext cx="7292" cy="1290610"/>
          </a:xfrm>
          <a:prstGeom prst="straightConnector1">
            <a:avLst/>
          </a:prstGeom>
          <a:ln w="25400">
            <a:solidFill>
              <a:schemeClr val="accent3">
                <a:lumMod val="75000"/>
              </a:schemeClr>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8210677" y="2220396"/>
            <a:ext cx="7292" cy="1290610"/>
          </a:xfrm>
          <a:prstGeom prst="straightConnector1">
            <a:avLst/>
          </a:prstGeom>
          <a:ln w="25400">
            <a:solidFill>
              <a:schemeClr val="accent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9106828" y="3500628"/>
            <a:ext cx="1702614" cy="2308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ctr" anchorCtr="0" forceAA="0" compatLnSpc="1">
            <a:prstTxWarp prst="textNoShape">
              <a:avLst/>
            </a:prstTxWarp>
            <a:noAutofit/>
          </a:bodyPr>
          <a:lstStyle/>
          <a:p>
            <a:pPr marL="0" marR="0" lvl="0" indent="0" algn="ctr" defTabSz="931932" rtl="0" eaLnBrk="1" fontAlgn="base" latinLnBrk="0" hangingPunct="1">
              <a:lnSpc>
                <a:spcPct val="90000"/>
              </a:lnSpc>
              <a:spcBef>
                <a:spcPts val="612"/>
              </a:spcBef>
              <a:spcAft>
                <a:spcPts val="0"/>
              </a:spcAft>
              <a:buClrTx/>
              <a:buSzTx/>
              <a:buFontTx/>
              <a:buNone/>
              <a:tabLst/>
              <a:defRPr/>
            </a:pPr>
            <a:r>
              <a:rPr kumimoji="0" lang="en-US" sz="1632"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Custom IaaS Apps</a:t>
            </a:r>
          </a:p>
        </p:txBody>
      </p:sp>
      <p:cxnSp>
        <p:nvCxnSpPr>
          <p:cNvPr id="42" name="Straight Arrow Connector 41"/>
          <p:cNvCxnSpPr/>
          <p:nvPr/>
        </p:nvCxnSpPr>
        <p:spPr>
          <a:xfrm flipH="1">
            <a:off x="9943350" y="2241570"/>
            <a:ext cx="7292" cy="1290610"/>
          </a:xfrm>
          <a:prstGeom prst="straightConnector1">
            <a:avLst/>
          </a:prstGeom>
          <a:ln w="25400">
            <a:solidFill>
              <a:schemeClr val="accent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68348" y="3514359"/>
            <a:ext cx="995701" cy="70104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067" rtl="0" eaLnBrk="1" fontAlgn="auto" latinLnBrk="0" hangingPunct="1">
              <a:lnSpc>
                <a:spcPct val="90000"/>
              </a:lnSpc>
              <a:spcBef>
                <a:spcPts val="612"/>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Server-</a:t>
            </a:r>
            <a:b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br>
            <a:r>
              <a:rPr kumimoji="0" lang="en-US" sz="1632"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less</a:t>
            </a:r>
          </a:p>
        </p:txBody>
      </p:sp>
      <p:sp>
        <p:nvSpPr>
          <p:cNvPr id="47" name="TextBox 46">
            <a:extLst>
              <a:ext uri="{FF2B5EF4-FFF2-40B4-BE49-F238E27FC236}">
                <a16:creationId xmlns:a16="http://schemas.microsoft.com/office/drawing/2014/main" id="{39AA5175-2EAF-41E7-9405-0654E2C9D0F7}"/>
              </a:ext>
            </a:extLst>
          </p:cNvPr>
          <p:cNvSpPr txBox="1"/>
          <p:nvPr/>
        </p:nvSpPr>
        <p:spPr>
          <a:xfrm>
            <a:off x="7955215" y="1500358"/>
            <a:ext cx="3166321" cy="646331"/>
          </a:xfrm>
          <a:prstGeom prst="rect">
            <a:avLst/>
          </a:prstGeom>
          <a:noFill/>
        </p:spPr>
        <p:txBody>
          <a:bodyPr wrap="square" rtlCol="0">
            <a:spAutoFit/>
          </a:bodyPr>
          <a:lstStyle/>
          <a:p>
            <a:pPr marL="0" marR="0" lvl="0" indent="0" algn="r" defTabSz="9320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Higher</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operational control</a:t>
            </a:r>
            <a:b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8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Higher </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security costs </a:t>
            </a:r>
            <a:endPar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3" name="Oval 32">
            <a:extLst>
              <a:ext uri="{FF2B5EF4-FFF2-40B4-BE49-F238E27FC236}">
                <a16:creationId xmlns:a16="http://schemas.microsoft.com/office/drawing/2014/main" id="{3F235005-215A-48AA-B150-6BA5EA42CC8C}"/>
              </a:ext>
            </a:extLst>
          </p:cNvPr>
          <p:cNvSpPr/>
          <p:nvPr/>
        </p:nvSpPr>
        <p:spPr bwMode="auto">
          <a:xfrm>
            <a:off x="9856013" y="2158354"/>
            <a:ext cx="189258" cy="18925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903F7749-ECD6-4AF5-8F95-8BEBF0873AE4}"/>
              </a:ext>
            </a:extLst>
          </p:cNvPr>
          <p:cNvCxnSpPr/>
          <p:nvPr/>
        </p:nvCxnSpPr>
        <p:spPr>
          <a:xfrm flipH="1">
            <a:off x="1586269" y="2191273"/>
            <a:ext cx="7292" cy="1290610"/>
          </a:xfrm>
          <a:prstGeom prst="straightConnector1">
            <a:avLst/>
          </a:prstGeom>
          <a:ln w="25400">
            <a:solidFill>
              <a:schemeClr val="accent4"/>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0B9C83D-4510-49D4-938B-075A0D6E4A72}"/>
              </a:ext>
            </a:extLst>
          </p:cNvPr>
          <p:cNvSpPr/>
          <p:nvPr/>
        </p:nvSpPr>
        <p:spPr bwMode="auto">
          <a:xfrm>
            <a:off x="1495286" y="2096644"/>
            <a:ext cx="189258" cy="18925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6133800" y="2125765"/>
            <a:ext cx="189258" cy="189258"/>
          </a:xfrm>
          <a:prstGeom prst="ellipse">
            <a:avLst/>
          </a:prstGeom>
          <a:solidFill>
            <a:schemeClr val="accent2">
              <a:lumMod val="75000"/>
            </a:schemeClr>
          </a:solidFill>
          <a:ln w="254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57760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Hybrid cloud security challenges</a:t>
            </a:r>
            <a:endParaRPr lang="en-US" sz="4000" dirty="0">
              <a:solidFill>
                <a:schemeClr val="tx1"/>
              </a:solidFill>
            </a:endParaRPr>
          </a:p>
        </p:txBody>
      </p:sp>
      <p:sp>
        <p:nvSpPr>
          <p:cNvPr id="75" name="Rectangle 74">
            <a:extLst>
              <a:ext uri="{FF2B5EF4-FFF2-40B4-BE49-F238E27FC236}">
                <a16:creationId xmlns:a16="http://schemas.microsoft.com/office/drawing/2014/main" id="{9C1E7AC8-3C15-4D87-8B35-32A5B0957A0E}"/>
              </a:ext>
            </a:extLst>
          </p:cNvPr>
          <p:cNvSpPr/>
          <p:nvPr/>
        </p:nvSpPr>
        <p:spPr bwMode="auto">
          <a:xfrm>
            <a:off x="3886745" y="4564062"/>
            <a:ext cx="4539801" cy="630043"/>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0" indent="0" algn="ctr" defTabSz="932239" rtl="0" eaLnBrk="1" fontAlgn="auto" latinLnBrk="0" hangingPunct="1">
              <a:lnSpc>
                <a:spcPct val="100000"/>
              </a:lnSpc>
              <a:spcBef>
                <a:spcPts val="600"/>
              </a:spcBef>
              <a:spcAft>
                <a:spcPts val="600"/>
              </a:spcAft>
              <a:buClrTx/>
              <a:buSzTx/>
              <a:buFontTx/>
              <a:buNone/>
              <a:tabLst/>
              <a:defRPr/>
            </a:pPr>
            <a:r>
              <a:rPr kumimoji="0" lang="en-US" sz="2200" b="1" i="0" u="none" strike="noStrike" kern="0" cap="all" spc="0" normalizeH="0" baseline="0" noProof="0" dirty="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Management </a:t>
            </a:r>
            <a:br>
              <a:rPr kumimoji="0" lang="en-US" sz="2200" b="1" i="0" u="none" strike="noStrike" kern="0" cap="all" spc="0" normalizeH="0" baseline="0" noProof="0" dirty="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br>
            <a:r>
              <a:rPr kumimoji="0" lang="en-US" sz="2200" b="1" i="0" u="none" strike="noStrike" kern="0" cap="all" spc="0" normalizeH="0" baseline="0" noProof="0" dirty="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complexity</a:t>
            </a:r>
          </a:p>
        </p:txBody>
      </p:sp>
      <p:sp>
        <p:nvSpPr>
          <p:cNvPr id="76" name="Rectangle 75">
            <a:extLst>
              <a:ext uri="{FF2B5EF4-FFF2-40B4-BE49-F238E27FC236}">
                <a16:creationId xmlns:a16="http://schemas.microsoft.com/office/drawing/2014/main" id="{09B0D47F-1262-4176-ACA0-BB4A5B35CA91}"/>
              </a:ext>
            </a:extLst>
          </p:cNvPr>
          <p:cNvSpPr/>
          <p:nvPr/>
        </p:nvSpPr>
        <p:spPr bwMode="auto">
          <a:xfrm>
            <a:off x="382368" y="4564063"/>
            <a:ext cx="3413374" cy="1092518"/>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1" indent="0" algn="ctr" defTabSz="932239" rtl="0" eaLnBrk="1" fontAlgn="auto" latinLnBrk="0" hangingPunct="1">
              <a:lnSpc>
                <a:spcPct val="100000"/>
              </a:lnSpc>
              <a:spcBef>
                <a:spcPts val="600"/>
              </a:spcBef>
              <a:spcAft>
                <a:spcPts val="600"/>
              </a:spcAft>
              <a:buClrTx/>
              <a:buSzTx/>
              <a:buFontTx/>
              <a:buNone/>
              <a:tabLst/>
              <a:defRPr/>
            </a:pPr>
            <a:r>
              <a:rPr kumimoji="0" lang="en-US" sz="2200" b="1" i="0" u="none" strike="noStrike" kern="0" cap="all" spc="0" normalizeH="0" baseline="0" noProof="0" dirty="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DISTRIBUTED INFRASTRUCTURE</a:t>
            </a:r>
          </a:p>
        </p:txBody>
      </p:sp>
      <p:sp>
        <p:nvSpPr>
          <p:cNvPr id="77" name="Rectangle 76">
            <a:extLst>
              <a:ext uri="{FF2B5EF4-FFF2-40B4-BE49-F238E27FC236}">
                <a16:creationId xmlns:a16="http://schemas.microsoft.com/office/drawing/2014/main" id="{A84FAC18-9FCA-4DAF-B56C-330A2DFF5136}"/>
              </a:ext>
            </a:extLst>
          </p:cNvPr>
          <p:cNvSpPr/>
          <p:nvPr/>
        </p:nvSpPr>
        <p:spPr bwMode="auto">
          <a:xfrm>
            <a:off x="8306552" y="4564062"/>
            <a:ext cx="3835371" cy="630043"/>
          </a:xfrm>
          <a:prstGeom prst="rect">
            <a:avLst/>
          </a:prstGeom>
          <a:noFill/>
          <a:ln w="9525" cap="flat" cmpd="sng" algn="ctr">
            <a:noFill/>
            <a:prstDash val="solid"/>
            <a:headEnd type="none" w="med" len="med"/>
            <a:tailEnd type="none" w="med" len="med"/>
          </a:ln>
          <a:effectLst/>
        </p:spPr>
        <p:txBody>
          <a:bodyPr lIns="182802" tIns="146241" rIns="182802" bIns="146241"/>
          <a:lstStyle/>
          <a:p>
            <a:pPr marL="0" marR="0" lvl="0" indent="0" algn="ctr" defTabSz="932239" rtl="0" eaLnBrk="1" fontAlgn="auto" latinLnBrk="0" hangingPunct="1">
              <a:lnSpc>
                <a:spcPct val="100000"/>
              </a:lnSpc>
              <a:spcBef>
                <a:spcPts val="600"/>
              </a:spcBef>
              <a:spcAft>
                <a:spcPts val="600"/>
              </a:spcAft>
              <a:buClrTx/>
              <a:buSzTx/>
              <a:buFontTx/>
              <a:buNone/>
              <a:tabLst/>
              <a:defRPr/>
            </a:pPr>
            <a:r>
              <a:rPr kumimoji="0" lang="en-US" sz="2200" b="1" i="0" u="none" strike="noStrike" kern="0" cap="all" spc="0" normalizeH="0" baseline="0" noProof="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Rapidly </a:t>
            </a:r>
            <a:br>
              <a:rPr kumimoji="0" lang="en-US" sz="2200" b="1" i="0" u="none" strike="noStrike" kern="0" cap="all" spc="0" normalizeH="0" baseline="0" noProof="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br>
            <a:r>
              <a:rPr kumimoji="0" lang="en-US" sz="2200" b="1" i="0" u="none" strike="noStrike" kern="0" cap="all" spc="0" normalizeH="0" baseline="0" noProof="0">
                <a:ln>
                  <a:noFill/>
                </a:ln>
                <a:gradFill>
                  <a:gsLst>
                    <a:gs pos="83000">
                      <a:srgbClr val="D83B01"/>
                    </a:gs>
                    <a:gs pos="100000">
                      <a:srgbClr val="D83B01"/>
                    </a:gs>
                  </a:gsLst>
                  <a:lin ang="5400000" scaled="1"/>
                </a:gradFill>
                <a:effectLst/>
                <a:uLnTx/>
                <a:uFillTx/>
                <a:latin typeface="Segoe UI" panose="020B0502040204020203" pitchFamily="34" charset="0"/>
                <a:ea typeface="+mn-ea"/>
                <a:cs typeface="Segoe UI" panose="020B0502040204020203" pitchFamily="34" charset="0"/>
              </a:rPr>
              <a:t>evolving threats</a:t>
            </a:r>
          </a:p>
        </p:txBody>
      </p:sp>
      <p:sp>
        <p:nvSpPr>
          <p:cNvPr id="48" name="Oval 47"/>
          <p:cNvSpPr/>
          <p:nvPr/>
        </p:nvSpPr>
        <p:spPr bwMode="auto">
          <a:xfrm>
            <a:off x="5025054" y="2046279"/>
            <a:ext cx="2263185" cy="22631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p:cNvGrpSpPr/>
          <p:nvPr/>
        </p:nvGrpSpPr>
        <p:grpSpPr>
          <a:xfrm>
            <a:off x="957463" y="2046279"/>
            <a:ext cx="2263185" cy="2263185"/>
            <a:chOff x="1002132" y="2013707"/>
            <a:chExt cx="2263185" cy="2263185"/>
          </a:xfrm>
          <a:solidFill>
            <a:schemeClr val="tx1"/>
          </a:solidFill>
        </p:grpSpPr>
        <p:sp>
          <p:nvSpPr>
            <p:cNvPr id="3" name="Oval 2"/>
            <p:cNvSpPr/>
            <p:nvPr/>
          </p:nvSpPr>
          <p:spPr bwMode="auto">
            <a:xfrm>
              <a:off x="1002132" y="2013707"/>
              <a:ext cx="2263185" cy="226318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magnify">
              <a:extLst/>
            </p:cNvPr>
            <p:cNvSpPr>
              <a:spLocks noChangeAspect="1" noEditPoints="1"/>
            </p:cNvSpPr>
            <p:nvPr/>
          </p:nvSpPr>
          <p:spPr bwMode="auto">
            <a:xfrm flipH="1">
              <a:off x="1551090" y="2573799"/>
              <a:ext cx="1165268" cy="11430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381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ock">
              <a:extLst/>
            </p:cNvPr>
            <p:cNvSpPr>
              <a:spLocks noChangeAspect="1" noEditPoints="1"/>
            </p:cNvSpPr>
            <p:nvPr/>
          </p:nvSpPr>
          <p:spPr bwMode="auto">
            <a:xfrm>
              <a:off x="2179637" y="2700928"/>
              <a:ext cx="297166" cy="41533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p:cNvGrpSpPr/>
          <p:nvPr/>
        </p:nvGrpSpPr>
        <p:grpSpPr>
          <a:xfrm>
            <a:off x="5503729" y="2885640"/>
            <a:ext cx="1305835" cy="526388"/>
            <a:chOff x="5532437" y="2853068"/>
            <a:chExt cx="1305835" cy="526388"/>
          </a:xfrm>
        </p:grpSpPr>
        <p:sp>
          <p:nvSpPr>
            <p:cNvPr id="79" name="binary">
              <a:extLst/>
            </p:cNvPr>
            <p:cNvSpPr>
              <a:spLocks noChangeAspect="1" noEditPoints="1"/>
            </p:cNvSpPr>
            <p:nvPr/>
          </p:nvSpPr>
          <p:spPr bwMode="auto">
            <a:xfrm>
              <a:off x="5532437" y="2853068"/>
              <a:ext cx="609600" cy="5263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binary">
              <a:extLst/>
            </p:cNvPr>
            <p:cNvSpPr>
              <a:spLocks noChangeAspect="1" noEditPoints="1"/>
            </p:cNvSpPr>
            <p:nvPr/>
          </p:nvSpPr>
          <p:spPr bwMode="auto">
            <a:xfrm>
              <a:off x="6228672" y="2853068"/>
              <a:ext cx="609600" cy="52638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p:cNvGrpSpPr/>
          <p:nvPr/>
        </p:nvGrpSpPr>
        <p:grpSpPr>
          <a:xfrm>
            <a:off x="9092646" y="2046279"/>
            <a:ext cx="2263185" cy="2263185"/>
            <a:chOff x="9137315" y="2013707"/>
            <a:chExt cx="2263185" cy="2263185"/>
          </a:xfrm>
          <a:solidFill>
            <a:schemeClr val="tx1"/>
          </a:solidFill>
        </p:grpSpPr>
        <p:sp>
          <p:nvSpPr>
            <p:cNvPr id="70" name="Oval 69"/>
            <p:cNvSpPr/>
            <p:nvPr/>
          </p:nvSpPr>
          <p:spPr bwMode="auto">
            <a:xfrm>
              <a:off x="9137315" y="2013707"/>
              <a:ext cx="2263185" cy="226318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shield_3">
              <a:extLst/>
            </p:cNvPr>
            <p:cNvSpPr>
              <a:spLocks noChangeAspect="1" noEditPoints="1"/>
            </p:cNvSpPr>
            <p:nvPr/>
          </p:nvSpPr>
          <p:spPr bwMode="auto">
            <a:xfrm>
              <a:off x="9876357" y="2747446"/>
              <a:ext cx="785097" cy="79570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4666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0.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3.xml><?xml version="1.0" encoding="utf-8"?>
<a:theme xmlns:a="http://schemas.openxmlformats.org/drawingml/2006/main" name="1_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4.xml><?xml version="1.0" encoding="utf-8"?>
<a:theme xmlns:a="http://schemas.openxmlformats.org/drawingml/2006/main" name="18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15.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ILL_Template_16x9.potx" id="{40CE6D14-368C-45DB-A148-0F097851F851}" vid="{0760ABFE-770B-4ADB-BD39-EBEF9B000C07}"/>
    </a:ext>
  </a:extLst>
</a:theme>
</file>

<file path=ppt/theme/theme17.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8.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9.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20.xml><?xml version="1.0" encoding="utf-8"?>
<a:theme xmlns:a="http://schemas.openxmlformats.org/drawingml/2006/main" name="MSFT 2016">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 2016" id="{33E87335-22DA-4D25-8523-937A9755B52D}" vid="{05BA0C01-8F20-418A-A33C-2D0EBEF96905}"/>
    </a:ext>
  </a:extLst>
</a:theme>
</file>

<file path=ppt/theme/theme21.xml><?xml version="1.0" encoding="utf-8"?>
<a:theme xmlns:a="http://schemas.openxmlformats.org/drawingml/2006/main" name="7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ke Neil Ignite 2016 Keynote_PACE.potx" id="{BF638586-C1DB-4825-A1AD-648341A9631D}" vid="{7ED2D211-D101-4A01-82F8-356FF3AC36FB}"/>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6.xml><?xml version="1.0" encoding="utf-8"?>
<a:theme xmlns:a="http://schemas.openxmlformats.org/drawingml/2006/main" name="3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7.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3285</Words>
  <Application>Microsoft Office PowerPoint</Application>
  <PresentationFormat>Custom</PresentationFormat>
  <Paragraphs>506</Paragraphs>
  <Slides>57</Slides>
  <Notes>57</Notes>
  <HiddenSlides>0</HiddenSlides>
  <MMClips>0</MMClips>
  <ScaleCrop>false</ScaleCrop>
  <HeadingPairs>
    <vt:vector size="8" baseType="variant">
      <vt:variant>
        <vt:lpstr>Fonts Used</vt:lpstr>
      </vt:variant>
      <vt:variant>
        <vt:i4>15</vt:i4>
      </vt:variant>
      <vt:variant>
        <vt:lpstr>Theme</vt:lpstr>
      </vt:variant>
      <vt:variant>
        <vt:i4>21</vt:i4>
      </vt:variant>
      <vt:variant>
        <vt:lpstr>Embedded OLE Servers</vt:lpstr>
      </vt:variant>
      <vt:variant>
        <vt:i4>1</vt:i4>
      </vt:variant>
      <vt:variant>
        <vt:lpstr>Slide Titles</vt:lpstr>
      </vt:variant>
      <vt:variant>
        <vt:i4>57</vt:i4>
      </vt:variant>
    </vt:vector>
  </HeadingPairs>
  <TitlesOfParts>
    <vt:vector size="94" baseType="lpstr">
      <vt:lpstr>Arial</vt:lpstr>
      <vt:lpstr>Calibri</vt:lpstr>
      <vt:lpstr>Consolas</vt:lpstr>
      <vt:lpstr>Gill Sans</vt:lpstr>
      <vt:lpstr>Segoe Pro Display Light</vt:lpstr>
      <vt:lpstr>Segoe Pro Light</vt:lpstr>
      <vt:lpstr>Segoe UI</vt:lpstr>
      <vt:lpstr>Segoe UI (Body)</vt:lpstr>
      <vt:lpstr>Segoe UI Light</vt:lpstr>
      <vt:lpstr>Segoe UI Semibold</vt:lpstr>
      <vt:lpstr>Segoe UI Semilight</vt:lpstr>
      <vt:lpstr>TitilliumText25L</vt:lpstr>
      <vt:lpstr>Verdana</vt:lpstr>
      <vt:lpstr>Verdana Bold</vt:lpstr>
      <vt:lpstr>Wingdings</vt:lpstr>
      <vt:lpstr>6-30537_Envision 2016 Concurrent Template_Dark</vt:lpstr>
      <vt:lpstr>1_5-50002_Ignite_Breakout_Template</vt:lpstr>
      <vt:lpstr>USETHIS_1_6-50001_WPC 2016 Keynote Template</vt:lpstr>
      <vt:lpstr>5-50109_Microsoft_Light_Template</vt:lpstr>
      <vt:lpstr>5-30606_TR20_BO_CT_Template</vt:lpstr>
      <vt:lpstr>3_WHITE TEMPLATE</vt:lpstr>
      <vt:lpstr>DARK GRAY TEMPLATE</vt:lpstr>
      <vt:lpstr>WHITE TEMPLATE</vt:lpstr>
      <vt:lpstr>LIGHT GRAY TEMPLATE</vt:lpstr>
      <vt:lpstr>C+E Deck</vt:lpstr>
      <vt:lpstr>5-30711_TR22_BO_CT_Template</vt:lpstr>
      <vt:lpstr>2_5-50002_Ignite_Breakout_Template</vt:lpstr>
      <vt:lpstr>1_DARK GRAY TEMPLATE</vt:lpstr>
      <vt:lpstr>18_2013_16x9 Catapult Corporate PPT Template_final</vt:lpstr>
      <vt:lpstr>1_5-50109_Microsoft_Light_Template</vt:lpstr>
      <vt:lpstr>5-50113_Microsoft_Ready_Light_Template</vt:lpstr>
      <vt:lpstr>1_5-50113_Microsoft_Ready_Light_Template</vt:lpstr>
      <vt:lpstr>1_5-50109_Microsoft_Dark_Template</vt:lpstr>
      <vt:lpstr>Azure Security Mgmt_2017 Template</vt:lpstr>
      <vt:lpstr>MSFT 2016</vt:lpstr>
      <vt:lpstr>7_2013_16x9 Catapult Corporate PPT Template_final</vt:lpstr>
      <vt:lpstr>think-cell Slide</vt:lpstr>
      <vt:lpstr>Azure security  and management</vt:lpstr>
      <vt:lpstr>Table of contents</vt:lpstr>
      <vt:lpstr>Challenges</vt:lpstr>
      <vt:lpstr>Digital transformation is driving change</vt:lpstr>
      <vt:lpstr>Cloud adoption is growing</vt:lpstr>
      <vt:lpstr>While cloud is growing, hybrid is the most common approach</vt:lpstr>
      <vt:lpstr>PowerPoint Presentation</vt:lpstr>
      <vt:lpstr>Shared Responsibility within App Models</vt:lpstr>
      <vt:lpstr>Hybrid cloud security challenges</vt:lpstr>
      <vt:lpstr>Security analytics are key</vt:lpstr>
      <vt:lpstr>The Azure difference</vt:lpstr>
      <vt:lpstr>PowerPoint Presentation</vt:lpstr>
      <vt:lpstr>Microsoft Azure Security Center</vt:lpstr>
      <vt:lpstr>Microsoft Azure Security Center</vt:lpstr>
      <vt:lpstr>Security &amp; Compliance customers can now use Azure Security Center</vt:lpstr>
      <vt:lpstr>Unified visibility  and control</vt:lpstr>
      <vt:lpstr>Manage security across all your hybrid cloud workloads in one console</vt:lpstr>
      <vt:lpstr>Ensure compliance with company or regulatory security requirements</vt:lpstr>
      <vt:lpstr>Collect, search, and analyze security data from a variety of sources</vt:lpstr>
      <vt:lpstr>Search and analyze security data using a flexible query language</vt:lpstr>
      <vt:lpstr>Use built-in notable events to monitor specific event types or create your own watchlist</vt:lpstr>
      <vt:lpstr>PowerPoint Presentation</vt:lpstr>
      <vt:lpstr>Identify vulnerabilities with continuous security assessment</vt:lpstr>
      <vt:lpstr>Remediate security vulnerabilities with prioritized, actionable security recommendations</vt:lpstr>
      <vt:lpstr>Built in cyber defenses help block malicious access and applications</vt:lpstr>
      <vt:lpstr>What’s the most common attack against Azure?</vt:lpstr>
      <vt:lpstr>Brute force attacks commonly target VMs</vt:lpstr>
      <vt:lpstr>Limit exposure to brute force attacks with  just-in-time access to virtual machines</vt:lpstr>
      <vt:lpstr>Malware is rampant and rapidly evolving </vt:lpstr>
      <vt:lpstr>Prescriptive application whitelisting learns application patterns and recommends whitelists</vt:lpstr>
      <vt:lpstr>PowerPoint Presentation</vt:lpstr>
      <vt:lpstr>Detect threats across the kill chain </vt:lpstr>
      <vt:lpstr>Prioritized security alerts provide details about the threat detected and suggests steps to remediate</vt:lpstr>
      <vt:lpstr>Alerts that conform to kill chain patterns are fused into a single incident</vt:lpstr>
      <vt:lpstr>Gain valuable insights about your attackers with threat intelligence from Microsoft</vt:lpstr>
      <vt:lpstr>Explore notable links between alerts, computers, and users to triage alerts, determine the scope, and find the root cause</vt:lpstr>
      <vt:lpstr>Use predefined or ad hoc queries for deeper examination of security and operational events</vt:lpstr>
      <vt:lpstr>Automate security workflows with Logic Apps integration </vt:lpstr>
      <vt:lpstr>Cloud Management and Monitoring</vt:lpstr>
      <vt:lpstr>Cloud Management and Monitoring</vt:lpstr>
      <vt:lpstr>Insights and Analytics</vt:lpstr>
      <vt:lpstr>Insight to drive action </vt:lpstr>
      <vt:lpstr>PowerPoint Presentation</vt:lpstr>
      <vt:lpstr>PowerPoint Presentation</vt:lpstr>
      <vt:lpstr>Insight to drive action </vt:lpstr>
      <vt:lpstr>Ways to Send Data to Log Analytics</vt:lpstr>
      <vt:lpstr>PowerPoint Presentation</vt:lpstr>
      <vt:lpstr>Automation and Control</vt:lpstr>
      <vt:lpstr>PowerPoint Presentation</vt:lpstr>
      <vt:lpstr>PowerPoint Presentation</vt:lpstr>
      <vt:lpstr>Insight to drive action </vt:lpstr>
      <vt:lpstr>Security and Compliance</vt:lpstr>
      <vt:lpstr>Insight to drive action </vt:lpstr>
      <vt:lpstr>Protection and Recovery</vt:lpstr>
      <vt:lpstr>Cloud Backup Safeguard your valuable data</vt:lpstr>
      <vt:lpstr>Recovery Protect your applications</vt:lpstr>
      <vt:lpstr>Insight to drive action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2019-02-27T04:52:21Z</dcterms:created>
  <dcterms:modified xsi:type="dcterms:W3CDTF">2019-04-16T04:30:24Z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2019-02-27T04:52:47.0670954Z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6a79e82a-9494-4821-ba7a-0b37cef8821e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